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264" r:id="rId2"/>
    <p:sldId id="274" r:id="rId3"/>
    <p:sldId id="308" r:id="rId4"/>
    <p:sldId id="278" r:id="rId5"/>
    <p:sldId id="276" r:id="rId6"/>
    <p:sldId id="309" r:id="rId7"/>
    <p:sldId id="290" r:id="rId8"/>
    <p:sldId id="285" r:id="rId9"/>
    <p:sldId id="298" r:id="rId10"/>
    <p:sldId id="286" r:id="rId11"/>
    <p:sldId id="317" r:id="rId12"/>
    <p:sldId id="279" r:id="rId13"/>
    <p:sldId id="282" r:id="rId14"/>
    <p:sldId id="318" r:id="rId15"/>
    <p:sldId id="293" r:id="rId16"/>
    <p:sldId id="319" r:id="rId17"/>
    <p:sldId id="284" r:id="rId18"/>
    <p:sldId id="313" r:id="rId19"/>
    <p:sldId id="300" r:id="rId20"/>
    <p:sldId id="287" r:id="rId21"/>
    <p:sldId id="305" r:id="rId22"/>
    <p:sldId id="303" r:id="rId23"/>
    <p:sldId id="301" r:id="rId24"/>
    <p:sldId id="266" r:id="rId25"/>
    <p:sldId id="268" r:id="rId26"/>
    <p:sldId id="269" r:id="rId27"/>
    <p:sldId id="271" r:id="rId28"/>
    <p:sldId id="270" r:id="rId29"/>
    <p:sldId id="272" r:id="rId30"/>
    <p:sldId id="288" r:id="rId31"/>
    <p:sldId id="296" r:id="rId32"/>
    <p:sldId id="321" r:id="rId33"/>
  </p:sldIdLst>
  <p:sldSz cx="12192000" cy="6858000"/>
  <p:notesSz cx="9934575" cy="6802438"/>
  <p:embeddedFontLst>
    <p:embeddedFont>
      <p:font typeface="맑은 고딕" panose="020B0503020000020004" pitchFamily="50" charset="-127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Consolas" panose="020B0609020204030204" pitchFamily="49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4516"/>
    <a:srgbClr val="EF592F"/>
    <a:srgbClr val="71F4B4"/>
    <a:srgbClr val="FF40FF"/>
    <a:srgbClr val="AB7942"/>
    <a:srgbClr val="942092"/>
    <a:srgbClr val="00FDFF"/>
    <a:srgbClr val="009051"/>
    <a:srgbClr val="FFD579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41" autoAdjust="0"/>
    <p:restoredTop sz="83003" autoAdjust="0"/>
  </p:normalViewPr>
  <p:slideViewPr>
    <p:cSldViewPr snapToGrid="0">
      <p:cViewPr varScale="1">
        <p:scale>
          <a:sx n="70" d="100"/>
          <a:sy n="70" d="100"/>
        </p:scale>
        <p:origin x="3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nwoo%20Park\Downloads\kunwoo-taint-v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nwoo%20Park\Downloads\kunwoo-taint-v2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nwoo%20Park\Downloads\kunwoo-taint-v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nwoo%20Park\Downloads\kunwoo-taint-v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19-490B-B037-8939A321E1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19-490B-B037-8939A321E12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19-490B-B037-8939A321E12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19-490B-B037-8939A321E12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B19-490B-B037-8939A321E123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func1</c:v>
                </c:pt>
                <c:pt idx="1">
                  <c:v>func2</c:v>
                </c:pt>
                <c:pt idx="2">
                  <c:v>func3</c:v>
                </c:pt>
                <c:pt idx="3">
                  <c:v>func4</c:v>
                </c:pt>
                <c:pt idx="4">
                  <c:v>func5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0.18</c:v>
                </c:pt>
                <c:pt idx="1">
                  <c:v>0.11</c:v>
                </c:pt>
                <c:pt idx="2">
                  <c:v>0.41</c:v>
                </c:pt>
                <c:pt idx="3">
                  <c:v>0.23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6A-44FF-8200-399D72F33B2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400" dirty="0">
                <a:solidFill>
                  <a:schemeClr val="tx1"/>
                </a:solidFill>
              </a:rPr>
              <a:t>각 함수가 함수 </a:t>
            </a:r>
            <a:r>
              <a:rPr lang="en-US" altLang="ko-KR" sz="1400" dirty="0">
                <a:solidFill>
                  <a:schemeClr val="tx1"/>
                </a:solidFill>
              </a:rPr>
              <a:t>f</a:t>
            </a:r>
            <a:r>
              <a:rPr lang="ko-KR" altLang="en-US" sz="1400" dirty="0">
                <a:solidFill>
                  <a:schemeClr val="tx1"/>
                </a:solidFill>
              </a:rPr>
              <a:t>로 선택될 확률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B9-4E0E-A2D9-D8A6E8F1B1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F5-49F0-AA56-DFD573973C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F5-49F0-AA56-DFD573973C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F5-49F0-AA56-DFD573973C5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BF5-49F0-AA56-DFD573973C5B}"/>
              </c:ext>
            </c:extLst>
          </c:dPt>
          <c:cat>
            <c:strRef>
              <c:f>Sheet1!$A$2:$A$6</c:f>
              <c:strCache>
                <c:ptCount val="5"/>
                <c:pt idx="0">
                  <c:v>func1</c:v>
                </c:pt>
                <c:pt idx="1">
                  <c:v>func2</c:v>
                </c:pt>
                <c:pt idx="2">
                  <c:v>func3</c:v>
                </c:pt>
                <c:pt idx="3">
                  <c:v>func4</c:v>
                </c:pt>
                <c:pt idx="4">
                  <c:v>func5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0.6</c:v>
                </c:pt>
                <c:pt idx="1">
                  <c:v>0.4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B9-4E0E-A2D9-D8A6E8F1B1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dirty="0">
                <a:solidFill>
                  <a:schemeClr val="tx1"/>
                </a:solidFill>
              </a:rPr>
              <a:t>분기 조건을 부정할</a:t>
            </a:r>
            <a:r>
              <a:rPr lang="ko-KR" altLang="en-US" sz="1600" baseline="0" dirty="0">
                <a:solidFill>
                  <a:schemeClr val="tx1"/>
                </a:solidFill>
              </a:rPr>
              <a:t> 함수 선택</a:t>
            </a:r>
            <a:endParaRPr lang="ko-KR" altLang="en-US" sz="16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AB-4310-B0AA-E81F7BC72A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AB-4310-B0AA-E81F7BC72AE6}"/>
              </c:ext>
            </c:extLst>
          </c:dPt>
          <c:cat>
            <c:strRef>
              <c:f>Sheet1!$A$2:$A$3</c:f>
              <c:strCache>
                <c:ptCount val="2"/>
                <c:pt idx="0">
                  <c:v>func1</c:v>
                </c:pt>
                <c:pt idx="1">
                  <c:v>func3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93-4C5D-A686-CE34551648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400" dirty="0">
                <a:solidFill>
                  <a:schemeClr val="tx1"/>
                </a:solidFill>
              </a:rPr>
              <a:t>Negate</a:t>
            </a:r>
            <a:r>
              <a:rPr lang="ko-KR" altLang="en-US" sz="1400" dirty="0">
                <a:solidFill>
                  <a:schemeClr val="tx1"/>
                </a:solidFill>
              </a:rPr>
              <a:t>할 분기 조건 선택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73-4714-A5DD-14400F5683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73-4714-A5DD-14400F56831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73-4714-A5DD-14400F568314}"/>
              </c:ext>
            </c:extLst>
          </c:dPt>
          <c:cat>
            <c:strRef>
              <c:f>Sheet1!$A$2:$A$4</c:f>
              <c:strCache>
                <c:ptCount val="3"/>
                <c:pt idx="0">
                  <c:v>f1_1</c:v>
                </c:pt>
                <c:pt idx="1">
                  <c:v>f1_2</c:v>
                </c:pt>
                <c:pt idx="2">
                  <c:v>f1_3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AD-4D2A-911B-FC01FA3E0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2000" dirty="0">
                <a:solidFill>
                  <a:schemeClr val="tx1"/>
                </a:solidFill>
              </a:rPr>
              <a:t>같은 </a:t>
            </a:r>
            <a:r>
              <a:rPr lang="en-US" altLang="ko-KR" sz="2000" dirty="0">
                <a:solidFill>
                  <a:schemeClr val="tx1"/>
                </a:solidFill>
              </a:rPr>
              <a:t>TC</a:t>
            </a:r>
            <a:r>
              <a:rPr lang="en-US" altLang="ko-KR" sz="2000" baseline="0" dirty="0">
                <a:solidFill>
                  <a:schemeClr val="tx1"/>
                </a:solidFill>
              </a:rPr>
              <a:t> </a:t>
            </a:r>
            <a:r>
              <a:rPr lang="ko-KR" altLang="en-US" sz="2000" baseline="0" dirty="0">
                <a:solidFill>
                  <a:schemeClr val="tx1"/>
                </a:solidFill>
              </a:rPr>
              <a:t>수</a:t>
            </a:r>
            <a:r>
              <a:rPr lang="ko-KR" altLang="en-US" sz="2000" dirty="0">
                <a:solidFill>
                  <a:schemeClr val="tx1"/>
                </a:solidFill>
              </a:rPr>
              <a:t>일 때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07-45F8-8F4B-3392E603FEA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07-45F8-8F4B-3392E603FEA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07-45F8-8F4B-3392E603FEA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007-45F8-8F4B-3392E603FEAF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007-45F8-8F4B-3392E603FEAF}"/>
              </c:ext>
            </c:extLst>
          </c:dPt>
          <c:cat>
            <c:strRef>
              <c:f>Sheet1!$D$37:$D$41</c:f>
              <c:strCache>
                <c:ptCount val="5"/>
                <c:pt idx="0">
                  <c:v>DFS</c:v>
                </c:pt>
                <c:pt idx="1">
                  <c:v>rev-DFS</c:v>
                </c:pt>
                <c:pt idx="2">
                  <c:v>CFG</c:v>
                </c:pt>
                <c:pt idx="3">
                  <c:v>random</c:v>
                </c:pt>
                <c:pt idx="4">
                  <c:v>Taint</c:v>
                </c:pt>
              </c:strCache>
            </c:strRef>
          </c:cat>
          <c:val>
            <c:numRef>
              <c:f>Sheet1!$E$37:$E$41</c:f>
              <c:numCache>
                <c:formatCode>General</c:formatCode>
                <c:ptCount val="5"/>
                <c:pt idx="0">
                  <c:v>67.3</c:v>
                </c:pt>
                <c:pt idx="1">
                  <c:v>70.400000000000006</c:v>
                </c:pt>
                <c:pt idx="2">
                  <c:v>72.599999999999994</c:v>
                </c:pt>
                <c:pt idx="3">
                  <c:v>71</c:v>
                </c:pt>
                <c:pt idx="4">
                  <c:v>74.400000000000006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007-45F8-8F4B-3392E603F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90375152"/>
        <c:axId val="1990375568"/>
      </c:barChart>
      <c:catAx>
        <c:axId val="199037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90375568"/>
        <c:crosses val="autoZero"/>
        <c:auto val="1"/>
        <c:lblAlgn val="ctr"/>
        <c:lblOffset val="100"/>
        <c:noMultiLvlLbl val="0"/>
      </c:catAx>
      <c:valAx>
        <c:axId val="1990375568"/>
        <c:scaling>
          <c:orientation val="minMax"/>
          <c:max val="80"/>
          <c:min val="6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9037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2000" dirty="0">
                <a:solidFill>
                  <a:schemeClr val="tx1"/>
                </a:solidFill>
              </a:rPr>
              <a:t>같은 시간일 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81-4AC6-BC21-7241DD6EFA6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81-4AC6-BC21-7241DD6EFA6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81-4AC6-BC21-7241DD6EFA6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E81-4AC6-BC21-7241DD6EFA66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E81-4AC6-BC21-7241DD6EFA66}"/>
              </c:ext>
            </c:extLst>
          </c:dPt>
          <c:cat>
            <c:strRef>
              <c:f>Sheet1!$A$37:$A$41</c:f>
              <c:strCache>
                <c:ptCount val="5"/>
                <c:pt idx="0">
                  <c:v>DFS</c:v>
                </c:pt>
                <c:pt idx="1">
                  <c:v>rev-DFS</c:v>
                </c:pt>
                <c:pt idx="2">
                  <c:v>CFG</c:v>
                </c:pt>
                <c:pt idx="3">
                  <c:v>random</c:v>
                </c:pt>
                <c:pt idx="4">
                  <c:v>Taint</c:v>
                </c:pt>
              </c:strCache>
            </c:strRef>
          </c:cat>
          <c:val>
            <c:numRef>
              <c:f>Sheet1!$B$37:$B$41</c:f>
              <c:numCache>
                <c:formatCode>General</c:formatCode>
                <c:ptCount val="5"/>
                <c:pt idx="0">
                  <c:v>70.400000000000006</c:v>
                </c:pt>
                <c:pt idx="1">
                  <c:v>74.3</c:v>
                </c:pt>
                <c:pt idx="2">
                  <c:v>74.5</c:v>
                </c:pt>
                <c:pt idx="3">
                  <c:v>74.099999999999994</c:v>
                </c:pt>
                <c:pt idx="4">
                  <c:v>75.7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E81-4AC6-BC21-7241DD6EF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90373904"/>
        <c:axId val="1990367664"/>
      </c:barChart>
      <c:catAx>
        <c:axId val="199037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90367664"/>
        <c:crosses val="autoZero"/>
        <c:auto val="1"/>
        <c:lblAlgn val="ctr"/>
        <c:lblOffset val="100"/>
        <c:noMultiLvlLbl val="0"/>
      </c:catAx>
      <c:valAx>
        <c:axId val="1990367664"/>
        <c:scaling>
          <c:orientation val="minMax"/>
          <c:max val="80"/>
          <c:min val="6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9037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>
                <a:solidFill>
                  <a:schemeClr val="tx1"/>
                </a:solidFill>
              </a:rPr>
              <a:t>같은 시간일 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A2-4124-910C-0A0FD623F620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A2-4124-910C-0A0FD623F620}"/>
              </c:ext>
            </c:extLst>
          </c:dPt>
          <c:cat>
            <c:strRef>
              <c:f>Sheet1!$G$38:$G$39</c:f>
              <c:strCache>
                <c:ptCount val="2"/>
                <c:pt idx="0">
                  <c:v>Taint-bytes</c:v>
                </c:pt>
                <c:pt idx="1">
                  <c:v>Taint</c:v>
                </c:pt>
              </c:strCache>
            </c:strRef>
          </c:cat>
          <c:val>
            <c:numRef>
              <c:f>Sheet1!$H$38:$H$39</c:f>
              <c:numCache>
                <c:formatCode>General</c:formatCode>
                <c:ptCount val="2"/>
                <c:pt idx="0">
                  <c:v>75.5</c:v>
                </c:pt>
                <c:pt idx="1">
                  <c:v>75.7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A2-4124-910C-0A0FD623F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04193504"/>
        <c:axId val="1904191008"/>
      </c:barChart>
      <c:catAx>
        <c:axId val="190419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04191008"/>
        <c:crosses val="autoZero"/>
        <c:auto val="1"/>
        <c:lblAlgn val="ctr"/>
        <c:lblOffset val="100"/>
        <c:noMultiLvlLbl val="0"/>
      </c:catAx>
      <c:valAx>
        <c:axId val="1904191008"/>
        <c:scaling>
          <c:orientation val="minMax"/>
          <c:max val="77"/>
          <c:min val="7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0419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>
                <a:solidFill>
                  <a:schemeClr val="tx1"/>
                </a:solidFill>
              </a:rPr>
              <a:t>같은 </a:t>
            </a:r>
            <a:r>
              <a:rPr lang="en-US" altLang="ko-KR" sz="1600">
                <a:solidFill>
                  <a:schemeClr val="tx1"/>
                </a:solidFill>
              </a:rPr>
              <a:t>TC </a:t>
            </a:r>
            <a:r>
              <a:rPr lang="ko-KR" altLang="en-US" sz="1600">
                <a:solidFill>
                  <a:schemeClr val="tx1"/>
                </a:solidFill>
              </a:rPr>
              <a:t>수일 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30-4667-BDBF-BF472CA5F323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830-4667-BDBF-BF472CA5F323}"/>
              </c:ext>
            </c:extLst>
          </c:dPt>
          <c:cat>
            <c:strRef>
              <c:f>Sheet1!$J$38:$J$39</c:f>
              <c:strCache>
                <c:ptCount val="2"/>
                <c:pt idx="0">
                  <c:v>Taint-bytes</c:v>
                </c:pt>
                <c:pt idx="1">
                  <c:v>Taint</c:v>
                </c:pt>
              </c:strCache>
            </c:strRef>
          </c:cat>
          <c:val>
            <c:numRef>
              <c:f>Sheet1!$K$38:$K$39</c:f>
              <c:numCache>
                <c:formatCode>General</c:formatCode>
                <c:ptCount val="2"/>
                <c:pt idx="0">
                  <c:v>74.2</c:v>
                </c:pt>
                <c:pt idx="1">
                  <c:v>74.400000000000006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30-4667-BDBF-BF472CA5F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4217120"/>
        <c:axId val="1914225440"/>
      </c:barChart>
      <c:catAx>
        <c:axId val="191421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14225440"/>
        <c:crosses val="autoZero"/>
        <c:auto val="1"/>
        <c:lblAlgn val="ctr"/>
        <c:lblOffset val="100"/>
        <c:noMultiLvlLbl val="0"/>
      </c:catAx>
      <c:valAx>
        <c:axId val="1914225440"/>
        <c:scaling>
          <c:orientation val="minMax"/>
          <c:max val="77"/>
          <c:min val="7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14217120"/>
        <c:crosses val="autoZero"/>
        <c:crossBetween val="between"/>
      </c:valAx>
      <c:spPr>
        <a:solidFill>
          <a:schemeClr val="bg1"/>
        </a:solidFill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0.84188</cdr:x>
      <cdr:y>0.29928</cdr:y>
    </cdr:from>
    <cdr:to>
      <cdr:x>0.97106</cdr:x>
      <cdr:y>0.50878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59202" y="130633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ko-KR" alt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4983" cy="3413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7293" y="1"/>
            <a:ext cx="4304983" cy="3413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1C179-B2AA-4437-B07D-5FFCABAC5BB6}" type="datetimeFigureOut">
              <a:rPr lang="ko-KR" altLang="en-US" smtClean="0"/>
              <a:t>2019-12-31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61136"/>
            <a:ext cx="4304983" cy="3413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7293" y="6461136"/>
            <a:ext cx="4304983" cy="3413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04335-9ECA-41E4-82AB-6D8FAD4952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766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4983" cy="3413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7293" y="1"/>
            <a:ext cx="4304983" cy="3413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E8D5C-B79C-4E77-AA02-534689319849}" type="datetimeFigureOut">
              <a:rPr lang="ko-KR" altLang="en-US" smtClean="0"/>
              <a:t>2019-12-31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3458" y="3273673"/>
            <a:ext cx="7947660" cy="26784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61136"/>
            <a:ext cx="4304983" cy="3413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7293" y="6461136"/>
            <a:ext cx="4304983" cy="3413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C2E54-BF3D-4CCE-9001-ECE3DE0295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6981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안녕하십니까 저는 카이스트 </a:t>
            </a:r>
            <a:r>
              <a:rPr lang="ko-KR" altLang="en-US" dirty="0" err="1"/>
              <a:t>전산학부</a:t>
            </a:r>
            <a:r>
              <a:rPr lang="ko-KR" altLang="en-US" dirty="0"/>
              <a:t> 김문주 교수님 연구실 석사과정 박건우입니다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제 학위논문 심사를 위해 귀중한 시간 내주셔서 감사합니다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지금부터 제 석사 학위 논문인 </a:t>
            </a:r>
            <a:r>
              <a:rPr lang="en-US" altLang="ko-KR" dirty="0"/>
              <a:t>“</a:t>
            </a:r>
            <a:r>
              <a:rPr lang="ko-KR" altLang="en-US" dirty="0"/>
              <a:t>동적 </a:t>
            </a:r>
            <a:r>
              <a:rPr lang="ko-KR" altLang="en-US" dirty="0" err="1"/>
              <a:t>테인트</a:t>
            </a:r>
            <a:r>
              <a:rPr lang="ko-KR" altLang="en-US" dirty="0"/>
              <a:t> 분석을 활용한 효과적인 동적 기호 실행 탐색 전략</a:t>
            </a:r>
            <a:r>
              <a:rPr lang="en-US" altLang="ko-KR" dirty="0"/>
              <a:t>”</a:t>
            </a:r>
            <a:r>
              <a:rPr lang="ko-KR" altLang="en-US" dirty="0"/>
              <a:t>에 대해 발표하겠습니다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ko-KR" altLang="en-US" dirty="0"/>
              <a:t>동적 기호 실행과 </a:t>
            </a:r>
            <a:r>
              <a:rPr lang="en-US" altLang="ko-KR" dirty="0"/>
              <a:t>concolic </a:t>
            </a:r>
            <a:r>
              <a:rPr lang="ko-KR" altLang="en-US" dirty="0" err="1"/>
              <a:t>테스팅은</a:t>
            </a:r>
            <a:r>
              <a:rPr lang="ko-KR" altLang="en-US" dirty="0"/>
              <a:t> 동의어이기 때문에 앞으로 설명하는 슬라이드에서는 동적 기호 실행이라는 용어 대신 </a:t>
            </a:r>
            <a:r>
              <a:rPr lang="en-US" altLang="ko-KR" dirty="0"/>
              <a:t>concolic </a:t>
            </a:r>
            <a:r>
              <a:rPr lang="ko-KR" altLang="en-US" dirty="0" err="1"/>
              <a:t>테스팅을</a:t>
            </a:r>
            <a:r>
              <a:rPr lang="ko-KR" altLang="en-US" dirty="0"/>
              <a:t> 사용하겠습니다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6670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2510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API </a:t>
            </a:r>
            <a:r>
              <a:rPr lang="ko-KR" altLang="en-US" dirty="0"/>
              <a:t>함수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3843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여기서 </a:t>
            </a:r>
            <a:r>
              <a:rPr lang="en-US" altLang="ko-KR" dirty="0" err="1"/>
              <a:t>num_k</a:t>
            </a:r>
            <a:r>
              <a:rPr lang="en-US" altLang="ko-KR" dirty="0"/>
              <a:t>(</a:t>
            </a:r>
            <a:r>
              <a:rPr lang="en-US" altLang="ko-KR" dirty="0" err="1"/>
              <a:t>f,g</a:t>
            </a:r>
            <a:r>
              <a:rPr lang="en-US" altLang="ko-KR" dirty="0"/>
              <a:t>)</a:t>
            </a:r>
            <a:r>
              <a:rPr lang="ko-KR" altLang="en-US" dirty="0" err="1"/>
              <a:t>를</a:t>
            </a:r>
            <a:r>
              <a:rPr lang="ko-KR" altLang="en-US" dirty="0"/>
              <a:t> 뭉뚱그려서 데이터 양이라고 설명했는데</a:t>
            </a:r>
            <a:r>
              <a:rPr lang="en-US" altLang="ko-KR" dirty="0"/>
              <a:t>, </a:t>
            </a:r>
            <a:r>
              <a:rPr lang="ko-KR" altLang="en-US" dirty="0"/>
              <a:t>이를 어떻게 정의하느냐에 따라 데이터 의존도 값이 결정되고</a:t>
            </a:r>
            <a:r>
              <a:rPr lang="en-US" altLang="ko-KR" dirty="0"/>
              <a:t>, </a:t>
            </a:r>
            <a:r>
              <a:rPr lang="ko-KR" altLang="en-US" dirty="0"/>
              <a:t>데이터 의존도 값에 따라서 새로운 </a:t>
            </a:r>
            <a:r>
              <a:rPr lang="en-US" altLang="ko-KR" dirty="0"/>
              <a:t>concolic </a:t>
            </a:r>
            <a:r>
              <a:rPr lang="ko-KR" altLang="en-US" dirty="0"/>
              <a:t>탐색 전략의 성능에 영향을 주기 때문에 다음에 설명할</a:t>
            </a:r>
            <a:r>
              <a:rPr lang="en-US" altLang="ko-KR" dirty="0"/>
              <a:t> 3</a:t>
            </a:r>
            <a:r>
              <a:rPr lang="ko-KR" altLang="en-US" dirty="0"/>
              <a:t>가지 </a:t>
            </a:r>
            <a:r>
              <a:rPr lang="en-US" altLang="ko-KR" dirty="0"/>
              <a:t>design choice</a:t>
            </a:r>
            <a:r>
              <a:rPr lang="ko-KR" altLang="en-US" dirty="0"/>
              <a:t>들을 바탕으로 </a:t>
            </a:r>
            <a:r>
              <a:rPr lang="en-US" altLang="ko-KR" dirty="0" err="1"/>
              <a:t>num_k</a:t>
            </a:r>
            <a:r>
              <a:rPr lang="en-US" altLang="ko-KR" dirty="0"/>
              <a:t>(</a:t>
            </a:r>
            <a:r>
              <a:rPr lang="en-US" altLang="ko-KR" dirty="0" err="1"/>
              <a:t>f,g</a:t>
            </a:r>
            <a:r>
              <a:rPr lang="en-US" altLang="ko-KR" dirty="0"/>
              <a:t>)</a:t>
            </a:r>
            <a:r>
              <a:rPr lang="ko-KR" altLang="en-US" dirty="0" err="1"/>
              <a:t>를</a:t>
            </a:r>
            <a:r>
              <a:rPr lang="ko-KR" altLang="en-US" dirty="0"/>
              <a:t> 정의했습니다</a:t>
            </a:r>
            <a:r>
              <a:rPr lang="en-US" altLang="ko-KR" dirty="0"/>
              <a:t>. </a:t>
            </a:r>
          </a:p>
          <a:p>
            <a:endParaRPr lang="en-US" dirty="0"/>
          </a:p>
          <a:p>
            <a:r>
              <a:rPr lang="ko-KR" altLang="en-US" dirty="0"/>
              <a:t>분모에서 </a:t>
            </a:r>
            <a:r>
              <a:rPr lang="en-US" altLang="ko-KR" dirty="0" err="1"/>
              <a:t>nf</a:t>
            </a:r>
            <a:r>
              <a:rPr lang="ko-KR" altLang="en-US" dirty="0" err="1"/>
              <a:t>를</a:t>
            </a:r>
            <a:r>
              <a:rPr lang="ko-KR" altLang="en-US" dirty="0"/>
              <a:t> 사용하면 안되요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862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같은 예제 프로그램에 대해 방법</a:t>
            </a:r>
            <a:r>
              <a:rPr lang="en-US" altLang="ko-KR" dirty="0"/>
              <a:t>1</a:t>
            </a:r>
            <a:r>
              <a:rPr lang="ko-KR" altLang="en-US" dirty="0"/>
              <a:t>을 사용했을 때와 방법</a:t>
            </a:r>
            <a:r>
              <a:rPr lang="en-US" altLang="ko-KR" dirty="0"/>
              <a:t>2</a:t>
            </a:r>
            <a:r>
              <a:rPr lang="ko-KR" altLang="en-US" dirty="0" err="1"/>
              <a:t>를</a:t>
            </a:r>
            <a:r>
              <a:rPr lang="ko-KR" altLang="en-US" dirty="0"/>
              <a:t> 사용했을 때 데이터 흐름의 크기가 어떻게 달라지는지 알아보겠습니다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 예제 프로그램은 </a:t>
            </a:r>
            <a:r>
              <a:rPr lang="en-US" altLang="ko-KR" dirty="0"/>
              <a:t>main</a:t>
            </a:r>
            <a:r>
              <a:rPr lang="ko-KR" altLang="en-US" dirty="0"/>
              <a:t>함수가 </a:t>
            </a:r>
            <a:r>
              <a:rPr lang="en-US" altLang="ko-KR" dirty="0"/>
              <a:t>f1,f2,g</a:t>
            </a:r>
            <a:r>
              <a:rPr lang="ko-KR" altLang="en-US" dirty="0" err="1"/>
              <a:t>를</a:t>
            </a:r>
            <a:r>
              <a:rPr lang="ko-KR" altLang="en-US" dirty="0"/>
              <a:t> 순서대로 호출하고 있고</a:t>
            </a:r>
            <a:r>
              <a:rPr lang="en-US" altLang="ko-KR" dirty="0"/>
              <a:t> </a:t>
            </a:r>
            <a:r>
              <a:rPr lang="ko-KR" altLang="en-US" dirty="0"/>
              <a:t>두 </a:t>
            </a:r>
            <a:r>
              <a:rPr lang="en-US" altLang="ko-KR" dirty="0"/>
              <a:t>char </a:t>
            </a:r>
            <a:r>
              <a:rPr lang="ko-KR" altLang="en-US" dirty="0"/>
              <a:t>타입 </a:t>
            </a:r>
            <a:r>
              <a:rPr lang="ko-KR" altLang="en-US" dirty="0" err="1"/>
              <a:t>전역변수</a:t>
            </a:r>
            <a:r>
              <a:rPr lang="ko-KR" altLang="en-US" dirty="0"/>
              <a:t> </a:t>
            </a:r>
            <a:r>
              <a:rPr lang="en-US" altLang="ko-KR" dirty="0" err="1"/>
              <a:t>a,b</a:t>
            </a:r>
            <a:r>
              <a:rPr lang="ko-KR" altLang="en-US" dirty="0"/>
              <a:t>가 </a:t>
            </a:r>
            <a:r>
              <a:rPr lang="en-US" altLang="ko-KR" dirty="0"/>
              <a:t>f1</a:t>
            </a:r>
            <a:r>
              <a:rPr lang="ko-KR" altLang="en-US" dirty="0"/>
              <a:t>에서 정의되고 </a:t>
            </a:r>
            <a:r>
              <a:rPr lang="en-US" altLang="ko-KR" dirty="0" err="1"/>
              <a:t>int</a:t>
            </a:r>
            <a:r>
              <a:rPr lang="en-US" altLang="ko-KR" dirty="0"/>
              <a:t> </a:t>
            </a:r>
            <a:r>
              <a:rPr lang="ko-KR" altLang="en-US" dirty="0"/>
              <a:t>타입 </a:t>
            </a:r>
            <a:r>
              <a:rPr lang="ko-KR" altLang="en-US" dirty="0" err="1"/>
              <a:t>전역변수</a:t>
            </a:r>
            <a:r>
              <a:rPr lang="ko-KR" altLang="en-US" dirty="0"/>
              <a:t> </a:t>
            </a:r>
            <a:r>
              <a:rPr lang="en-US" altLang="ko-KR" dirty="0"/>
              <a:t>x</a:t>
            </a:r>
            <a:r>
              <a:rPr lang="ko-KR" altLang="en-US" dirty="0"/>
              <a:t>가 </a:t>
            </a:r>
            <a:r>
              <a:rPr lang="en-US" altLang="ko-KR" dirty="0"/>
              <a:t>f2</a:t>
            </a:r>
            <a:r>
              <a:rPr lang="ko-KR" altLang="en-US" dirty="0"/>
              <a:t>에서 정의되고 있습니다</a:t>
            </a:r>
            <a:r>
              <a:rPr lang="en-US" altLang="ko-KR" dirty="0"/>
              <a:t>. </a:t>
            </a:r>
            <a:r>
              <a:rPr lang="ko-KR" altLang="en-US" dirty="0"/>
              <a:t>그리고</a:t>
            </a:r>
            <a:r>
              <a:rPr lang="en-US" altLang="ko-KR" dirty="0"/>
              <a:t>, </a:t>
            </a:r>
            <a:r>
              <a:rPr lang="ko-KR" altLang="en-US" dirty="0"/>
              <a:t>함수</a:t>
            </a:r>
            <a:r>
              <a:rPr lang="en-US" altLang="ko-KR" dirty="0"/>
              <a:t> g</a:t>
            </a:r>
            <a:r>
              <a:rPr lang="ko-KR" altLang="en-US" dirty="0"/>
              <a:t>에서 세 전역 변수 </a:t>
            </a:r>
            <a:r>
              <a:rPr lang="en-US" altLang="ko-KR" dirty="0" err="1"/>
              <a:t>a,b,x</a:t>
            </a:r>
            <a:r>
              <a:rPr lang="ko-KR" altLang="en-US" dirty="0"/>
              <a:t>가 모두 사용되고 있으므로</a:t>
            </a:r>
            <a:r>
              <a:rPr lang="en-US" altLang="ko-KR" dirty="0"/>
              <a:t>, f1</a:t>
            </a:r>
            <a:r>
              <a:rPr lang="ko-KR" altLang="en-US" dirty="0"/>
              <a:t>에서 </a:t>
            </a:r>
            <a:r>
              <a:rPr lang="en-US" altLang="ko-KR" dirty="0"/>
              <a:t>g</a:t>
            </a:r>
            <a:r>
              <a:rPr lang="ko-KR" altLang="en-US" dirty="0"/>
              <a:t>로 </a:t>
            </a:r>
            <a:r>
              <a:rPr lang="en-US" altLang="ko-KR" dirty="0"/>
              <a:t>2</a:t>
            </a:r>
            <a:r>
              <a:rPr lang="ko-KR" altLang="en-US" dirty="0"/>
              <a:t>개의 </a:t>
            </a:r>
            <a:r>
              <a:rPr lang="en-US" altLang="ko-KR" dirty="0" err="1"/>
              <a:t>duchain</a:t>
            </a:r>
            <a:r>
              <a:rPr lang="ko-KR" altLang="en-US" dirty="0"/>
              <a:t>이 생성되고</a:t>
            </a:r>
            <a:r>
              <a:rPr lang="en-US" altLang="ko-KR" dirty="0"/>
              <a:t>, f2</a:t>
            </a:r>
            <a:r>
              <a:rPr lang="ko-KR" altLang="en-US" dirty="0"/>
              <a:t>에서 </a:t>
            </a:r>
            <a:r>
              <a:rPr lang="en-US" altLang="ko-KR" dirty="0"/>
              <a:t>g</a:t>
            </a:r>
            <a:r>
              <a:rPr lang="ko-KR" altLang="en-US" dirty="0"/>
              <a:t>로 </a:t>
            </a:r>
            <a:r>
              <a:rPr lang="en-US" altLang="ko-KR" dirty="0"/>
              <a:t>1</a:t>
            </a:r>
            <a:r>
              <a:rPr lang="ko-KR" altLang="en-US" dirty="0"/>
              <a:t>개의 </a:t>
            </a:r>
            <a:r>
              <a:rPr lang="en-US" altLang="ko-KR" dirty="0" err="1"/>
              <a:t>duchain</a:t>
            </a:r>
            <a:r>
              <a:rPr lang="ko-KR" altLang="en-US" dirty="0"/>
              <a:t>이 생성됩니다</a:t>
            </a:r>
            <a:r>
              <a:rPr lang="en-US" altLang="ko-KR" dirty="0"/>
              <a:t>. </a:t>
            </a:r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en-US" altLang="ko-KR" dirty="0" err="1"/>
              <a:t>duchain</a:t>
            </a:r>
            <a:r>
              <a:rPr lang="en-US" altLang="ko-KR" dirty="0"/>
              <a:t> </a:t>
            </a:r>
            <a:r>
              <a:rPr lang="ko-KR" altLang="en-US" dirty="0"/>
              <a:t>바이트 수로 </a:t>
            </a:r>
            <a:endParaRPr lang="en-US" altLang="ko-KR" dirty="0"/>
          </a:p>
          <a:p>
            <a:r>
              <a:rPr lang="ko-KR" altLang="en-US" dirty="0"/>
              <a:t>따라서 방법</a:t>
            </a:r>
            <a:r>
              <a:rPr lang="en-US" altLang="ko-KR" dirty="0"/>
              <a:t>1</a:t>
            </a:r>
            <a:r>
              <a:rPr lang="ko-KR" altLang="en-US" dirty="0"/>
              <a:t>을 사용했을 경우에는</a:t>
            </a:r>
            <a:r>
              <a:rPr lang="en-US" altLang="ko-KR" dirty="0"/>
              <a:t>, f1</a:t>
            </a:r>
            <a:r>
              <a:rPr lang="ko-KR" altLang="en-US" dirty="0"/>
              <a:t>이 </a:t>
            </a:r>
            <a:r>
              <a:rPr lang="en-US" altLang="ko-KR" dirty="0"/>
              <a:t>g</a:t>
            </a:r>
            <a:r>
              <a:rPr lang="ko-KR" altLang="en-US" dirty="0"/>
              <a:t>에 끼치는 영향력이 </a:t>
            </a:r>
            <a:r>
              <a:rPr lang="en-US" altLang="ko-KR" dirty="0"/>
              <a:t>f2</a:t>
            </a:r>
            <a:r>
              <a:rPr lang="ko-KR" altLang="en-US" dirty="0"/>
              <a:t>가 </a:t>
            </a:r>
            <a:r>
              <a:rPr lang="en-US" altLang="ko-KR" dirty="0"/>
              <a:t>g</a:t>
            </a:r>
            <a:r>
              <a:rPr lang="ko-KR" altLang="en-US" dirty="0"/>
              <a:t>에 끼치는 영향력보다 크다고 해석할 수 있습니다</a:t>
            </a:r>
            <a:r>
              <a:rPr lang="en-US" altLang="ko-KR" dirty="0"/>
              <a:t>. </a:t>
            </a:r>
            <a:r>
              <a:rPr lang="ko-KR" altLang="en-US" dirty="0"/>
              <a:t>반면</a:t>
            </a:r>
            <a:r>
              <a:rPr lang="en-US" altLang="ko-KR" dirty="0"/>
              <a:t>, </a:t>
            </a:r>
            <a:r>
              <a:rPr lang="ko-KR" altLang="en-US" dirty="0"/>
              <a:t>바이트 수의 총합으로 했을 경우에는 결과가 역전됩니다</a:t>
            </a:r>
            <a:r>
              <a:rPr lang="en-US" altLang="ko-KR" dirty="0"/>
              <a:t>. f1</a:t>
            </a:r>
            <a:r>
              <a:rPr lang="ko-KR" altLang="en-US" dirty="0"/>
              <a:t>에서 </a:t>
            </a:r>
            <a:r>
              <a:rPr lang="en-US" altLang="ko-KR" dirty="0"/>
              <a:t>char type </a:t>
            </a:r>
            <a:r>
              <a:rPr lang="ko-KR" altLang="en-US" dirty="0"/>
              <a:t>즉</a:t>
            </a:r>
            <a:r>
              <a:rPr lang="en-US" altLang="ko-KR" dirty="0"/>
              <a:t>, 1</a:t>
            </a:r>
            <a:r>
              <a:rPr lang="ko-KR" altLang="en-US" dirty="0"/>
              <a:t>바이트 변수 </a:t>
            </a:r>
            <a:r>
              <a:rPr lang="en-US" altLang="ko-KR" dirty="0"/>
              <a:t>2</a:t>
            </a:r>
            <a:r>
              <a:rPr lang="ko-KR" altLang="en-US" dirty="0"/>
              <a:t>개가 정의되어서 </a:t>
            </a:r>
            <a:r>
              <a:rPr lang="en-US" altLang="ko-KR" dirty="0"/>
              <a:t>g</a:t>
            </a:r>
            <a:r>
              <a:rPr lang="ko-KR" altLang="en-US" dirty="0"/>
              <a:t>에 전달이 되기 때문에 총 </a:t>
            </a:r>
            <a:r>
              <a:rPr lang="en-US" altLang="ko-KR" dirty="0"/>
              <a:t>2</a:t>
            </a:r>
            <a:r>
              <a:rPr lang="ko-KR" altLang="en-US" dirty="0"/>
              <a:t>바이트의 </a:t>
            </a:r>
            <a:r>
              <a:rPr lang="en-US" altLang="ko-KR" dirty="0" err="1"/>
              <a:t>duchain</a:t>
            </a:r>
            <a:r>
              <a:rPr lang="ko-KR" altLang="en-US" dirty="0"/>
              <a:t>이 생성되지만</a:t>
            </a:r>
            <a:r>
              <a:rPr lang="en-US" altLang="ko-KR" dirty="0"/>
              <a:t>, f2</a:t>
            </a:r>
            <a:r>
              <a:rPr lang="ko-KR" altLang="en-US" dirty="0"/>
              <a:t>에서 </a:t>
            </a:r>
            <a:r>
              <a:rPr lang="en-US" altLang="ko-KR" dirty="0" err="1"/>
              <a:t>int</a:t>
            </a:r>
            <a:r>
              <a:rPr lang="en-US" altLang="ko-KR" dirty="0"/>
              <a:t> type </a:t>
            </a:r>
            <a:r>
              <a:rPr lang="ko-KR" altLang="en-US" dirty="0"/>
              <a:t>즉</a:t>
            </a:r>
            <a:r>
              <a:rPr lang="en-US" altLang="ko-KR" dirty="0"/>
              <a:t>, 4</a:t>
            </a:r>
            <a:r>
              <a:rPr lang="ko-KR" altLang="en-US" dirty="0"/>
              <a:t>바이트 변수 </a:t>
            </a:r>
            <a:r>
              <a:rPr lang="en-US" altLang="ko-KR" dirty="0"/>
              <a:t>1</a:t>
            </a:r>
            <a:r>
              <a:rPr lang="ko-KR" altLang="en-US" dirty="0"/>
              <a:t>개가 정의되어서 </a:t>
            </a:r>
            <a:r>
              <a:rPr lang="en-US" altLang="ko-KR" dirty="0"/>
              <a:t>g</a:t>
            </a:r>
            <a:r>
              <a:rPr lang="ko-KR" altLang="en-US" dirty="0"/>
              <a:t>에 전달이 되기 때문에 총 </a:t>
            </a:r>
            <a:r>
              <a:rPr lang="en-US" altLang="ko-KR" dirty="0"/>
              <a:t>4</a:t>
            </a:r>
            <a:r>
              <a:rPr lang="ko-KR" altLang="en-US" dirty="0"/>
              <a:t>바이트의 </a:t>
            </a:r>
            <a:r>
              <a:rPr lang="en-US" altLang="ko-KR" dirty="0" err="1"/>
              <a:t>duchain</a:t>
            </a:r>
            <a:r>
              <a:rPr lang="ko-KR" altLang="en-US" dirty="0"/>
              <a:t>이 생성됩니다</a:t>
            </a:r>
            <a:r>
              <a:rPr lang="en-US" altLang="ko-KR" dirty="0"/>
              <a:t>. </a:t>
            </a:r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방법</a:t>
            </a:r>
            <a:r>
              <a:rPr lang="en-US" altLang="ko-KR" dirty="0"/>
              <a:t>2</a:t>
            </a:r>
            <a:r>
              <a:rPr lang="ko-KR" altLang="en-US" dirty="0" err="1"/>
              <a:t>를</a:t>
            </a:r>
            <a:r>
              <a:rPr lang="ko-KR" altLang="en-US" dirty="0"/>
              <a:t> 사용했을 경우에는 </a:t>
            </a:r>
            <a:r>
              <a:rPr lang="en-US" altLang="ko-KR" dirty="0"/>
              <a:t>f2</a:t>
            </a:r>
            <a:r>
              <a:rPr lang="ko-KR" altLang="en-US" dirty="0"/>
              <a:t>가 </a:t>
            </a:r>
            <a:r>
              <a:rPr lang="en-US" altLang="ko-KR" dirty="0"/>
              <a:t>g</a:t>
            </a:r>
            <a:r>
              <a:rPr lang="ko-KR" altLang="en-US" dirty="0"/>
              <a:t>에 끼치는 영향력이 </a:t>
            </a:r>
            <a:r>
              <a:rPr lang="en-US" altLang="ko-KR" dirty="0"/>
              <a:t>f1</a:t>
            </a:r>
            <a:r>
              <a:rPr lang="ko-KR" altLang="en-US" dirty="0"/>
              <a:t>이 </a:t>
            </a:r>
            <a:r>
              <a:rPr lang="en-US" altLang="ko-KR" dirty="0"/>
              <a:t>g</a:t>
            </a:r>
            <a:r>
              <a:rPr lang="ko-KR" altLang="en-US" dirty="0"/>
              <a:t>에 끼치는 영향력보다 크다고 해석할 수 있습니다</a:t>
            </a:r>
            <a:r>
              <a:rPr lang="en-US" altLang="ko-KR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5183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같은 예제 프로그램에 대해 방법</a:t>
            </a:r>
            <a:r>
              <a:rPr lang="en-US" altLang="ko-KR" dirty="0"/>
              <a:t>1</a:t>
            </a:r>
            <a:r>
              <a:rPr lang="ko-KR" altLang="en-US" dirty="0"/>
              <a:t>을 사용했을 때와 방법</a:t>
            </a:r>
            <a:r>
              <a:rPr lang="en-US" altLang="ko-KR" dirty="0"/>
              <a:t>2</a:t>
            </a:r>
            <a:r>
              <a:rPr lang="ko-KR" altLang="en-US" dirty="0" err="1"/>
              <a:t>를</a:t>
            </a:r>
            <a:r>
              <a:rPr lang="ko-KR" altLang="en-US" dirty="0"/>
              <a:t> 사용했을 때 데이터 흐름의 크기가 어떻게 달라지는지 알아보겠습니다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 예제 프로그램은 </a:t>
            </a:r>
            <a:r>
              <a:rPr lang="en-US" altLang="ko-KR" dirty="0"/>
              <a:t>main</a:t>
            </a:r>
            <a:r>
              <a:rPr lang="ko-KR" altLang="en-US" dirty="0"/>
              <a:t>함수가 </a:t>
            </a:r>
            <a:r>
              <a:rPr lang="en-US" altLang="ko-KR" dirty="0"/>
              <a:t>f1,f2,g</a:t>
            </a:r>
            <a:r>
              <a:rPr lang="ko-KR" altLang="en-US" dirty="0" err="1"/>
              <a:t>를</a:t>
            </a:r>
            <a:r>
              <a:rPr lang="ko-KR" altLang="en-US" dirty="0"/>
              <a:t> 순서대로 호출하고 있고</a:t>
            </a:r>
            <a:r>
              <a:rPr lang="en-US" altLang="ko-KR" dirty="0"/>
              <a:t> </a:t>
            </a:r>
            <a:r>
              <a:rPr lang="ko-KR" altLang="en-US" dirty="0"/>
              <a:t>두 </a:t>
            </a:r>
            <a:r>
              <a:rPr lang="en-US" altLang="ko-KR" dirty="0"/>
              <a:t>char </a:t>
            </a:r>
            <a:r>
              <a:rPr lang="ko-KR" altLang="en-US" dirty="0"/>
              <a:t>타입 </a:t>
            </a:r>
            <a:r>
              <a:rPr lang="ko-KR" altLang="en-US" dirty="0" err="1"/>
              <a:t>전역변수</a:t>
            </a:r>
            <a:r>
              <a:rPr lang="ko-KR" altLang="en-US" dirty="0"/>
              <a:t> </a:t>
            </a:r>
            <a:r>
              <a:rPr lang="en-US" altLang="ko-KR" dirty="0" err="1"/>
              <a:t>a,b</a:t>
            </a:r>
            <a:r>
              <a:rPr lang="ko-KR" altLang="en-US" dirty="0"/>
              <a:t>가 </a:t>
            </a:r>
            <a:r>
              <a:rPr lang="en-US" altLang="ko-KR" dirty="0"/>
              <a:t>f1</a:t>
            </a:r>
            <a:r>
              <a:rPr lang="ko-KR" altLang="en-US" dirty="0"/>
              <a:t>에서 정의되고 </a:t>
            </a:r>
            <a:r>
              <a:rPr lang="en-US" altLang="ko-KR" dirty="0" err="1"/>
              <a:t>int</a:t>
            </a:r>
            <a:r>
              <a:rPr lang="en-US" altLang="ko-KR" dirty="0"/>
              <a:t> </a:t>
            </a:r>
            <a:r>
              <a:rPr lang="ko-KR" altLang="en-US" dirty="0"/>
              <a:t>타입 </a:t>
            </a:r>
            <a:r>
              <a:rPr lang="ko-KR" altLang="en-US" dirty="0" err="1"/>
              <a:t>전역변수</a:t>
            </a:r>
            <a:r>
              <a:rPr lang="ko-KR" altLang="en-US" dirty="0"/>
              <a:t> </a:t>
            </a:r>
            <a:r>
              <a:rPr lang="en-US" altLang="ko-KR" dirty="0"/>
              <a:t>x</a:t>
            </a:r>
            <a:r>
              <a:rPr lang="ko-KR" altLang="en-US" dirty="0"/>
              <a:t>가 </a:t>
            </a:r>
            <a:r>
              <a:rPr lang="en-US" altLang="ko-KR" dirty="0"/>
              <a:t>f2</a:t>
            </a:r>
            <a:r>
              <a:rPr lang="ko-KR" altLang="en-US" dirty="0"/>
              <a:t>에서 정의되고 있습니다</a:t>
            </a:r>
            <a:r>
              <a:rPr lang="en-US" altLang="ko-KR" dirty="0"/>
              <a:t>. </a:t>
            </a:r>
            <a:r>
              <a:rPr lang="ko-KR" altLang="en-US" dirty="0"/>
              <a:t>그리고</a:t>
            </a:r>
            <a:r>
              <a:rPr lang="en-US" altLang="ko-KR" dirty="0"/>
              <a:t>, </a:t>
            </a:r>
            <a:r>
              <a:rPr lang="ko-KR" altLang="en-US" dirty="0"/>
              <a:t>함수</a:t>
            </a:r>
            <a:r>
              <a:rPr lang="en-US" altLang="ko-KR" dirty="0"/>
              <a:t> g</a:t>
            </a:r>
            <a:r>
              <a:rPr lang="ko-KR" altLang="en-US" dirty="0"/>
              <a:t>에서 세 전역 변수 </a:t>
            </a:r>
            <a:r>
              <a:rPr lang="en-US" altLang="ko-KR" dirty="0" err="1"/>
              <a:t>a,b,x</a:t>
            </a:r>
            <a:r>
              <a:rPr lang="ko-KR" altLang="en-US" dirty="0"/>
              <a:t>가 모두 사용되고 있으므로</a:t>
            </a:r>
            <a:r>
              <a:rPr lang="en-US" altLang="ko-KR" dirty="0"/>
              <a:t>, f1</a:t>
            </a:r>
            <a:r>
              <a:rPr lang="ko-KR" altLang="en-US" dirty="0"/>
              <a:t>에서 </a:t>
            </a:r>
            <a:r>
              <a:rPr lang="en-US" altLang="ko-KR" dirty="0"/>
              <a:t>g</a:t>
            </a:r>
            <a:r>
              <a:rPr lang="ko-KR" altLang="en-US" dirty="0"/>
              <a:t>로 </a:t>
            </a:r>
            <a:r>
              <a:rPr lang="en-US" altLang="ko-KR" dirty="0"/>
              <a:t>2</a:t>
            </a:r>
            <a:r>
              <a:rPr lang="ko-KR" altLang="en-US" dirty="0"/>
              <a:t>개의 </a:t>
            </a:r>
            <a:r>
              <a:rPr lang="en-US" altLang="ko-KR" dirty="0" err="1"/>
              <a:t>duchain</a:t>
            </a:r>
            <a:r>
              <a:rPr lang="ko-KR" altLang="en-US" dirty="0"/>
              <a:t>이 생성되고</a:t>
            </a:r>
            <a:r>
              <a:rPr lang="en-US" altLang="ko-KR" dirty="0"/>
              <a:t>, f2</a:t>
            </a:r>
            <a:r>
              <a:rPr lang="ko-KR" altLang="en-US" dirty="0"/>
              <a:t>에서 </a:t>
            </a:r>
            <a:r>
              <a:rPr lang="en-US" altLang="ko-KR" dirty="0"/>
              <a:t>g</a:t>
            </a:r>
            <a:r>
              <a:rPr lang="ko-KR" altLang="en-US" dirty="0"/>
              <a:t>로 </a:t>
            </a:r>
            <a:r>
              <a:rPr lang="en-US" altLang="ko-KR" dirty="0"/>
              <a:t>1</a:t>
            </a:r>
            <a:r>
              <a:rPr lang="ko-KR" altLang="en-US" dirty="0"/>
              <a:t>개의 </a:t>
            </a:r>
            <a:r>
              <a:rPr lang="en-US" altLang="ko-KR" dirty="0" err="1"/>
              <a:t>duchain</a:t>
            </a:r>
            <a:r>
              <a:rPr lang="ko-KR" altLang="en-US" dirty="0"/>
              <a:t>이 생성됩니다</a:t>
            </a:r>
            <a:r>
              <a:rPr lang="en-US" altLang="ko-KR" dirty="0"/>
              <a:t>. </a:t>
            </a:r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en-US" altLang="ko-KR" dirty="0" err="1"/>
              <a:t>duchain</a:t>
            </a:r>
            <a:r>
              <a:rPr lang="en-US" altLang="ko-KR" dirty="0"/>
              <a:t> </a:t>
            </a:r>
            <a:r>
              <a:rPr lang="ko-KR" altLang="en-US" dirty="0"/>
              <a:t>바이트 수로 </a:t>
            </a:r>
            <a:endParaRPr lang="en-US" altLang="ko-KR" dirty="0"/>
          </a:p>
          <a:p>
            <a:r>
              <a:rPr lang="ko-KR" altLang="en-US" dirty="0"/>
              <a:t>따라서 방법</a:t>
            </a:r>
            <a:r>
              <a:rPr lang="en-US" altLang="ko-KR" dirty="0"/>
              <a:t>1</a:t>
            </a:r>
            <a:r>
              <a:rPr lang="ko-KR" altLang="en-US" dirty="0"/>
              <a:t>을 사용했을 경우에는</a:t>
            </a:r>
            <a:r>
              <a:rPr lang="en-US" altLang="ko-KR" dirty="0"/>
              <a:t>, f1</a:t>
            </a:r>
            <a:r>
              <a:rPr lang="ko-KR" altLang="en-US" dirty="0"/>
              <a:t>이 </a:t>
            </a:r>
            <a:r>
              <a:rPr lang="en-US" altLang="ko-KR" dirty="0"/>
              <a:t>f2</a:t>
            </a:r>
            <a:r>
              <a:rPr lang="ko-KR" altLang="en-US" dirty="0"/>
              <a:t>보다 </a:t>
            </a:r>
            <a:r>
              <a:rPr lang="en-US" altLang="ko-KR" dirty="0"/>
              <a:t>g</a:t>
            </a:r>
            <a:r>
              <a:rPr lang="ko-KR" altLang="en-US" dirty="0"/>
              <a:t>에 끼치는 영향력보다 크다고 해석할 수 있습니다</a:t>
            </a:r>
            <a:r>
              <a:rPr lang="en-US" altLang="ko-KR" dirty="0"/>
              <a:t>. </a:t>
            </a:r>
            <a:r>
              <a:rPr lang="ko-KR" altLang="en-US" dirty="0"/>
              <a:t>반면</a:t>
            </a:r>
            <a:r>
              <a:rPr lang="en-US" altLang="ko-KR" dirty="0"/>
              <a:t>, </a:t>
            </a:r>
            <a:r>
              <a:rPr lang="ko-KR" altLang="en-US" dirty="0"/>
              <a:t>바이트 수의 총합으로 했을 경우에는 결과가 역전됩니다</a:t>
            </a:r>
            <a:r>
              <a:rPr lang="en-US" altLang="ko-KR" dirty="0"/>
              <a:t>. f1</a:t>
            </a:r>
            <a:r>
              <a:rPr lang="ko-KR" altLang="en-US" dirty="0"/>
              <a:t>에서 </a:t>
            </a:r>
            <a:r>
              <a:rPr lang="en-US" altLang="ko-KR" dirty="0"/>
              <a:t>char type </a:t>
            </a:r>
            <a:r>
              <a:rPr lang="ko-KR" altLang="en-US" dirty="0"/>
              <a:t>즉</a:t>
            </a:r>
            <a:r>
              <a:rPr lang="en-US" altLang="ko-KR" dirty="0"/>
              <a:t>, 1</a:t>
            </a:r>
            <a:r>
              <a:rPr lang="ko-KR" altLang="en-US" dirty="0"/>
              <a:t>바이트 변수 </a:t>
            </a:r>
            <a:r>
              <a:rPr lang="en-US" altLang="ko-KR" dirty="0"/>
              <a:t>2</a:t>
            </a:r>
            <a:r>
              <a:rPr lang="ko-KR" altLang="en-US" dirty="0"/>
              <a:t>개가 정의되어서 </a:t>
            </a:r>
            <a:r>
              <a:rPr lang="en-US" altLang="ko-KR" dirty="0"/>
              <a:t>g</a:t>
            </a:r>
            <a:r>
              <a:rPr lang="ko-KR" altLang="en-US" dirty="0"/>
              <a:t>에 전달이 되기 때문에 총 </a:t>
            </a:r>
            <a:r>
              <a:rPr lang="en-US" altLang="ko-KR" dirty="0"/>
              <a:t>2</a:t>
            </a:r>
            <a:r>
              <a:rPr lang="ko-KR" altLang="en-US" dirty="0"/>
              <a:t>바이트의 </a:t>
            </a:r>
            <a:r>
              <a:rPr lang="en-US" altLang="ko-KR" dirty="0" err="1"/>
              <a:t>duchain</a:t>
            </a:r>
            <a:r>
              <a:rPr lang="ko-KR" altLang="en-US" dirty="0"/>
              <a:t>이 생성되지만</a:t>
            </a:r>
            <a:r>
              <a:rPr lang="en-US" altLang="ko-KR" dirty="0"/>
              <a:t>, f2</a:t>
            </a:r>
            <a:r>
              <a:rPr lang="ko-KR" altLang="en-US" dirty="0"/>
              <a:t>에서 </a:t>
            </a:r>
            <a:r>
              <a:rPr lang="en-US" altLang="ko-KR" dirty="0" err="1"/>
              <a:t>int</a:t>
            </a:r>
            <a:r>
              <a:rPr lang="en-US" altLang="ko-KR" dirty="0"/>
              <a:t> type </a:t>
            </a:r>
            <a:r>
              <a:rPr lang="ko-KR" altLang="en-US" dirty="0"/>
              <a:t>즉</a:t>
            </a:r>
            <a:r>
              <a:rPr lang="en-US" altLang="ko-KR" dirty="0"/>
              <a:t>, 4</a:t>
            </a:r>
            <a:r>
              <a:rPr lang="ko-KR" altLang="en-US" dirty="0"/>
              <a:t>바이트 변수 </a:t>
            </a:r>
            <a:r>
              <a:rPr lang="en-US" altLang="ko-KR" dirty="0"/>
              <a:t>1</a:t>
            </a:r>
            <a:r>
              <a:rPr lang="ko-KR" altLang="en-US" dirty="0"/>
              <a:t>개가 정의되어서 </a:t>
            </a:r>
            <a:r>
              <a:rPr lang="en-US" altLang="ko-KR" dirty="0"/>
              <a:t>g</a:t>
            </a:r>
            <a:r>
              <a:rPr lang="ko-KR" altLang="en-US" dirty="0"/>
              <a:t>에 전달이 되기 때문에 총 </a:t>
            </a:r>
            <a:r>
              <a:rPr lang="en-US" altLang="ko-KR" dirty="0"/>
              <a:t>4</a:t>
            </a:r>
            <a:r>
              <a:rPr lang="ko-KR" altLang="en-US" dirty="0"/>
              <a:t>바이트의 </a:t>
            </a:r>
            <a:r>
              <a:rPr lang="en-US" altLang="ko-KR" dirty="0" err="1"/>
              <a:t>duchain</a:t>
            </a:r>
            <a:r>
              <a:rPr lang="ko-KR" altLang="en-US" dirty="0"/>
              <a:t>이 생성됩니다</a:t>
            </a:r>
            <a:r>
              <a:rPr lang="en-US" altLang="ko-KR" dirty="0"/>
              <a:t>. </a:t>
            </a:r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방법</a:t>
            </a:r>
            <a:r>
              <a:rPr lang="en-US" altLang="ko-KR" dirty="0"/>
              <a:t>2</a:t>
            </a:r>
            <a:r>
              <a:rPr lang="ko-KR" altLang="en-US" dirty="0" err="1"/>
              <a:t>를</a:t>
            </a:r>
            <a:r>
              <a:rPr lang="ko-KR" altLang="en-US" dirty="0"/>
              <a:t> 사용했을 경우에는 </a:t>
            </a:r>
            <a:r>
              <a:rPr lang="en-US" altLang="ko-KR" dirty="0"/>
              <a:t>f2</a:t>
            </a:r>
            <a:r>
              <a:rPr lang="ko-KR" altLang="en-US" dirty="0"/>
              <a:t>가 </a:t>
            </a:r>
            <a:r>
              <a:rPr lang="en-US" altLang="ko-KR" dirty="0"/>
              <a:t>f1</a:t>
            </a:r>
            <a:r>
              <a:rPr lang="ko-KR" altLang="en-US" dirty="0"/>
              <a:t>보다 </a:t>
            </a:r>
            <a:r>
              <a:rPr lang="en-US" altLang="ko-KR" dirty="0"/>
              <a:t>g</a:t>
            </a:r>
            <a:r>
              <a:rPr lang="ko-KR" altLang="en-US" dirty="0"/>
              <a:t>에 끼치는 영향력보다 크다고 해석할 수 있습니다</a:t>
            </a:r>
            <a:r>
              <a:rPr lang="en-US" altLang="ko-KR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9673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3586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get_input</a:t>
            </a:r>
            <a:r>
              <a:rPr lang="en-US" altLang="ko-KR" dirty="0"/>
              <a:t>()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9640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세 함수를 넣어서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6618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Input:</a:t>
            </a:r>
            <a:r>
              <a:rPr lang="en-US" altLang="ko-KR" baseline="0" dirty="0"/>
              <a:t> A target program P, an execution path p, function dependency using initial TCs</a:t>
            </a:r>
          </a:p>
          <a:p>
            <a:r>
              <a:rPr lang="en-US" altLang="ko-KR" baseline="0" dirty="0"/>
              <a:t>Output: A set of test input and coverage information</a:t>
            </a:r>
          </a:p>
          <a:p>
            <a:endParaRPr lang="en-US" altLang="ko-KR" baseline="0" dirty="0"/>
          </a:p>
          <a:p>
            <a:r>
              <a:rPr lang="ko-KR" altLang="en-US" dirty="0"/>
              <a:t>함수 </a:t>
            </a:r>
            <a:r>
              <a:rPr lang="en-US" altLang="ko-KR" dirty="0"/>
              <a:t>g</a:t>
            </a:r>
            <a:r>
              <a:rPr lang="ko-KR" altLang="en-US" dirty="0"/>
              <a:t>의 </a:t>
            </a:r>
            <a:r>
              <a:rPr lang="ko-KR" altLang="en-US" dirty="0" err="1"/>
              <a:t>분기조건을</a:t>
            </a:r>
            <a:r>
              <a:rPr lang="ko-KR" altLang="en-US" dirty="0"/>
              <a:t> 부정하거나 </a:t>
            </a:r>
            <a:r>
              <a:rPr lang="en-US" altLang="ko-KR" dirty="0"/>
              <a:t>--&gt; </a:t>
            </a:r>
            <a:r>
              <a:rPr lang="ko-KR" altLang="en-US" dirty="0" err="1"/>
              <a:t>이부분</a:t>
            </a:r>
            <a:r>
              <a:rPr lang="ko-KR" altLang="en-US" dirty="0"/>
              <a:t> 설명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288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Pseudo code, </a:t>
            </a:r>
            <a:r>
              <a:rPr lang="ko-KR" altLang="en-US" dirty="0"/>
              <a:t>불확실성에 대한 얘기</a:t>
            </a:r>
            <a:endParaRPr lang="en-US" altLang="ko-KR" dirty="0"/>
          </a:p>
          <a:p>
            <a:r>
              <a:rPr lang="ko-KR" altLang="en-US" dirty="0"/>
              <a:t>타겟 함수 </a:t>
            </a:r>
            <a:r>
              <a:rPr lang="en-US" altLang="ko-KR" dirty="0"/>
              <a:t>f -&gt;</a:t>
            </a:r>
          </a:p>
          <a:p>
            <a:endParaRPr lang="en-US" altLang="ko-KR" dirty="0"/>
          </a:p>
          <a:p>
            <a:r>
              <a:rPr lang="en-US" altLang="ko-KR" dirty="0"/>
              <a:t>func1, func2, func3, func4, func5 </a:t>
            </a:r>
            <a:r>
              <a:rPr lang="ko-KR" altLang="en-US" dirty="0"/>
              <a:t>글씨 키우기</a:t>
            </a:r>
            <a:endParaRPr lang="en-US" altLang="ko-KR" dirty="0"/>
          </a:p>
          <a:p>
            <a:r>
              <a:rPr lang="ko-KR" altLang="en-US" dirty="0"/>
              <a:t>표 글씨 키우기</a:t>
            </a:r>
            <a:endParaRPr lang="en-US" altLang="ko-KR" dirty="0"/>
          </a:p>
          <a:p>
            <a:r>
              <a:rPr lang="ko-KR" altLang="en-US" dirty="0"/>
              <a:t>숫자 </a:t>
            </a:r>
            <a:r>
              <a:rPr lang="ko-KR" altLang="en-US" dirty="0" err="1"/>
              <a:t>왔다갔다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44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/>
              <a:t>Concolic </a:t>
            </a:r>
            <a:r>
              <a:rPr lang="ko-KR" altLang="en-US" baseline="0" dirty="0" err="1"/>
              <a:t>테스팅은</a:t>
            </a:r>
            <a:r>
              <a:rPr lang="ko-KR" altLang="en-US" baseline="0" dirty="0"/>
              <a:t> 다들 아시다시피 </a:t>
            </a:r>
            <a:r>
              <a:rPr lang="en-US" altLang="ko-KR" baseline="0" dirty="0"/>
              <a:t>SW</a:t>
            </a:r>
            <a:r>
              <a:rPr lang="ko-KR" altLang="en-US" baseline="0" dirty="0"/>
              <a:t>의 모든 수행 경로를 테스트할 수 있는 테스트 케이스를 자동 생성하는 기법입니다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다들 아실</a:t>
            </a: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437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Pseudo code, </a:t>
            </a:r>
            <a:r>
              <a:rPr lang="ko-KR" altLang="en-US" dirty="0"/>
              <a:t>불확실성에 대한 얘기</a:t>
            </a:r>
            <a:endParaRPr lang="en-US" altLang="ko-KR" dirty="0"/>
          </a:p>
          <a:p>
            <a:r>
              <a:rPr lang="ko-KR" altLang="en-US" dirty="0"/>
              <a:t>타겟 함수 </a:t>
            </a:r>
            <a:r>
              <a:rPr lang="en-US" altLang="ko-KR" dirty="0"/>
              <a:t>f -&gt;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9673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예상 질문</a:t>
            </a:r>
            <a:r>
              <a:rPr lang="en-US" altLang="ko-KR" dirty="0"/>
              <a:t>) </a:t>
            </a:r>
            <a:r>
              <a:rPr lang="ko-KR" altLang="en-US" dirty="0"/>
              <a:t>타겟 함수 </a:t>
            </a:r>
            <a:r>
              <a:rPr lang="en-US" altLang="ko-KR" dirty="0"/>
              <a:t>g</a:t>
            </a:r>
            <a:r>
              <a:rPr lang="ko-KR" altLang="en-US" dirty="0"/>
              <a:t>만 부정하는게 더 좋지 않을까</a:t>
            </a:r>
            <a:r>
              <a:rPr lang="en-US" altLang="ko-KR" dirty="0"/>
              <a:t>?</a:t>
            </a:r>
          </a:p>
          <a:p>
            <a:r>
              <a:rPr lang="ko-KR" altLang="en-US" dirty="0"/>
              <a:t>타겟 함수 </a:t>
            </a:r>
            <a:r>
              <a:rPr lang="en-US" altLang="ko-KR" dirty="0"/>
              <a:t>g</a:t>
            </a:r>
            <a:r>
              <a:rPr lang="ko-KR" altLang="en-US" dirty="0"/>
              <a:t>에 있는 분기 조건만 부정해도 커버리지를 올릴 수 있지만 </a:t>
            </a:r>
            <a:r>
              <a:rPr lang="en-US" altLang="ko-KR" baseline="0" dirty="0"/>
              <a:t>local optima</a:t>
            </a:r>
            <a:r>
              <a:rPr lang="ko-KR" altLang="en-US" baseline="0" dirty="0"/>
              <a:t>에 빠져서 일정 커버리지 이상으로는 더 올라가지 않는다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함수 </a:t>
            </a:r>
            <a:r>
              <a:rPr lang="en-US" altLang="ko-KR" baseline="0" dirty="0"/>
              <a:t>f</a:t>
            </a:r>
            <a:r>
              <a:rPr lang="ko-KR" altLang="en-US" baseline="0" dirty="0"/>
              <a:t>의 </a:t>
            </a:r>
            <a:r>
              <a:rPr lang="ko-KR" altLang="en-US" baseline="0" dirty="0" err="1"/>
              <a:t>분기조건을</a:t>
            </a:r>
            <a:r>
              <a:rPr lang="ko-KR" altLang="en-US" baseline="0" dirty="0"/>
              <a:t> 부정해서 커버리지를 더 끌어올릴 수 있다</a:t>
            </a:r>
            <a:r>
              <a:rPr lang="en-US" altLang="ko-KR" baseline="0" dirty="0"/>
              <a:t>.</a:t>
            </a:r>
            <a:r>
              <a:rPr lang="ko-KR" altLang="en-US" baseline="0" dirty="0"/>
              <a:t> </a:t>
            </a:r>
            <a:endParaRPr lang="en-US" altLang="ko-KR" baseline="0" dirty="0"/>
          </a:p>
          <a:p>
            <a:endParaRPr lang="en-US" altLang="ko-KR" baseline="0" dirty="0"/>
          </a:p>
          <a:p>
            <a:r>
              <a:rPr lang="ko-KR" altLang="en-US" baseline="0" dirty="0"/>
              <a:t>예상 질문</a:t>
            </a:r>
            <a:r>
              <a:rPr lang="en-US" altLang="ko-KR" baseline="0" dirty="0"/>
              <a:t>) </a:t>
            </a:r>
            <a:r>
              <a:rPr lang="en-US" altLang="ko-KR" baseline="0" dirty="0" err="1"/>
              <a:t>conbrio</a:t>
            </a:r>
            <a:r>
              <a:rPr lang="en-US" altLang="ko-KR" baseline="0" dirty="0"/>
              <a:t> metric?</a:t>
            </a:r>
          </a:p>
          <a:p>
            <a:r>
              <a:rPr lang="en-US" altLang="ko-KR" baseline="0" dirty="0" err="1"/>
              <a:t>Conbrio</a:t>
            </a:r>
            <a:r>
              <a:rPr lang="en-US" altLang="ko-KR" baseline="0" dirty="0"/>
              <a:t> </a:t>
            </a:r>
            <a:r>
              <a:rPr lang="en-US" altLang="ko-KR" baseline="0" dirty="0" err="1"/>
              <a:t>metri</a:t>
            </a:r>
            <a:r>
              <a:rPr lang="ko-KR" altLang="en-US" baseline="0" dirty="0"/>
              <a:t>의 구현이 </a:t>
            </a:r>
            <a:r>
              <a:rPr lang="ko-KR" altLang="en-US" baseline="0" dirty="0" err="1"/>
              <a:t>잘못되어있었다</a:t>
            </a:r>
            <a:r>
              <a:rPr lang="en-US" altLang="ko-KR" baseline="0" dirty="0"/>
              <a:t>. 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7382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Pseudo code, </a:t>
            </a:r>
            <a:r>
              <a:rPr lang="ko-KR" altLang="en-US" dirty="0"/>
              <a:t>불확실성에 대한 얘기</a:t>
            </a:r>
            <a:endParaRPr lang="en-US" altLang="ko-KR" dirty="0"/>
          </a:p>
          <a:p>
            <a:r>
              <a:rPr lang="ko-KR" altLang="en-US" dirty="0"/>
              <a:t>타겟 함수 </a:t>
            </a:r>
            <a:r>
              <a:rPr lang="en-US" altLang="ko-KR" dirty="0"/>
              <a:t>f -&gt;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1156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논문에 썼던 프로그램이다</a:t>
            </a:r>
            <a:r>
              <a:rPr lang="en-US" altLang="ko-KR" dirty="0"/>
              <a:t>. </a:t>
            </a:r>
            <a:r>
              <a:rPr lang="ko-KR" altLang="en-US" dirty="0"/>
              <a:t>연장선상에 있다</a:t>
            </a:r>
            <a:r>
              <a:rPr lang="en-US" altLang="ko-KR" dirty="0"/>
              <a:t>. </a:t>
            </a:r>
          </a:p>
          <a:p>
            <a:endParaRPr lang="en-US" dirty="0"/>
          </a:p>
          <a:p>
            <a:r>
              <a:rPr lang="en-US" altLang="ko-KR" dirty="0"/>
              <a:t>[2] </a:t>
            </a:r>
            <a:r>
              <a:rPr lang="ko-KR" altLang="en-US" dirty="0"/>
              <a:t>추가</a:t>
            </a:r>
            <a:endParaRPr lang="en-US" altLang="ko-K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03765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grep</a:t>
            </a:r>
            <a:r>
              <a:rPr lang="ko-KR" altLang="en-US" dirty="0"/>
              <a:t>에 대해서 </a:t>
            </a:r>
            <a:endParaRPr lang="en-US" altLang="ko-KR" dirty="0"/>
          </a:p>
          <a:p>
            <a:r>
              <a:rPr lang="ko-KR" altLang="en-US" dirty="0"/>
              <a:t>함수 간 의존도</a:t>
            </a:r>
            <a:r>
              <a:rPr lang="en-US" altLang="ko-KR" dirty="0"/>
              <a:t> </a:t>
            </a:r>
            <a:r>
              <a:rPr lang="ko-KR" altLang="en-US" dirty="0"/>
              <a:t>계산할 때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803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3319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최대 최소 메모리 사용량 확인</a:t>
            </a:r>
            <a:endParaRPr lang="en-US" altLang="ko-KR" dirty="0"/>
          </a:p>
          <a:p>
            <a:r>
              <a:rPr lang="ko-KR" altLang="en-US" dirty="0"/>
              <a:t>사례 연구 </a:t>
            </a:r>
            <a:r>
              <a:rPr lang="en-US" altLang="ko-KR" dirty="0"/>
              <a:t>(</a:t>
            </a:r>
            <a:r>
              <a:rPr lang="ko-KR" altLang="en-US" dirty="0"/>
              <a:t>논문에 추가</a:t>
            </a:r>
            <a:r>
              <a:rPr lang="en-US" altLang="ko-KR" dirty="0"/>
              <a:t>)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5027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테인트</a:t>
            </a:r>
            <a:r>
              <a:rPr lang="ko-KR" altLang="en-US" dirty="0"/>
              <a:t> 시간</a:t>
            </a:r>
            <a:r>
              <a:rPr lang="en-US" altLang="ko-KR" dirty="0"/>
              <a:t>(20-30</a:t>
            </a:r>
            <a:r>
              <a:rPr lang="ko-KR" altLang="en-US" dirty="0"/>
              <a:t>초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en-US" altLang="ko-KR" dirty="0"/>
              <a:t>+ </a:t>
            </a:r>
            <a:r>
              <a:rPr lang="en-US" altLang="ko-KR" dirty="0" err="1"/>
              <a:t>concolic</a:t>
            </a:r>
            <a:r>
              <a:rPr lang="en-US" altLang="ko-KR" dirty="0"/>
              <a:t> </a:t>
            </a:r>
            <a:r>
              <a:rPr lang="ko-KR" altLang="en-US" dirty="0"/>
              <a:t>시간 분리</a:t>
            </a:r>
            <a:endParaRPr lang="en-US" altLang="ko-KR" dirty="0"/>
          </a:p>
          <a:p>
            <a:r>
              <a:rPr lang="ko-KR" altLang="en-US" dirty="0"/>
              <a:t>사례 연구 </a:t>
            </a:r>
            <a:r>
              <a:rPr lang="en-US" altLang="ko-KR" dirty="0"/>
              <a:t>(</a:t>
            </a:r>
            <a:r>
              <a:rPr lang="ko-KR" altLang="en-US" dirty="0"/>
              <a:t>논문에 추가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1451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사례 연구 </a:t>
            </a:r>
            <a:r>
              <a:rPr lang="en-US" altLang="ko-KR" dirty="0"/>
              <a:t>(</a:t>
            </a:r>
            <a:r>
              <a:rPr lang="ko-KR" altLang="en-US" dirty="0"/>
              <a:t>논문에 추가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타겟 프로그램 특성상 사용하는 변수들이 대부분 </a:t>
            </a:r>
            <a:r>
              <a:rPr lang="en-US" altLang="ko-KR" dirty="0"/>
              <a:t>integer </a:t>
            </a:r>
            <a:r>
              <a:rPr lang="ko-KR" altLang="en-US" dirty="0"/>
              <a:t>타입이거나 </a:t>
            </a:r>
            <a:r>
              <a:rPr lang="en-US" altLang="ko-KR" dirty="0"/>
              <a:t>char </a:t>
            </a:r>
            <a:r>
              <a:rPr lang="ko-KR" altLang="en-US" dirty="0"/>
              <a:t>타입이어서 바이트 수는 큰데 </a:t>
            </a:r>
            <a:r>
              <a:rPr lang="en-US" altLang="ko-KR" dirty="0" err="1"/>
              <a:t>duchain</a:t>
            </a:r>
            <a:r>
              <a:rPr lang="en-US" altLang="ko-KR" dirty="0"/>
              <a:t> </a:t>
            </a:r>
            <a:r>
              <a:rPr lang="ko-KR" altLang="en-US" dirty="0"/>
              <a:t>수가 작은 경우가 거의 없었다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타겟 프로그램에서는 큰 차이가 없지만 큰 프로그램에서는 차이가 날 수 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0099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4026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제한된 시간 동안 어떤 분기부터 커버해서 커버리지를 높일지 결정하는 </a:t>
            </a:r>
            <a:r>
              <a:rPr lang="en-US" altLang="ko-KR" dirty="0"/>
              <a:t>concolic </a:t>
            </a:r>
            <a:r>
              <a:rPr lang="ko-KR" altLang="en-US" dirty="0"/>
              <a:t>탐색 전략에는 여러가지가</a:t>
            </a:r>
            <a:r>
              <a:rPr lang="en-US" altLang="ko-KR" dirty="0"/>
              <a:t> </a:t>
            </a:r>
            <a:r>
              <a:rPr lang="ko-KR" altLang="en-US" dirty="0"/>
              <a:t>있습니다</a:t>
            </a:r>
            <a:r>
              <a:rPr lang="en-US" altLang="ko-KR" dirty="0"/>
              <a:t>. </a:t>
            </a:r>
            <a:r>
              <a:rPr lang="ko-KR" altLang="en-US" dirty="0"/>
              <a:t>대표적으로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한쪽 방향으로만 우선적으로 깊게 탐색하는 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DFS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탐색 전략과 얕지만 모든 경로를 넓게 탐색하는 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BFS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탐색 전략이 있고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특정 기준을 만들어서 특정 분기부터 커버하는 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휴리스틱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기반의 탐색 전략도 있습니다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ko-KR" dirty="0"/>
              <a:t> </a:t>
            </a:r>
            <a:r>
              <a:rPr lang="ko-KR" altLang="en-US" dirty="0"/>
              <a:t>본 학위논문에서는 새로운 </a:t>
            </a:r>
            <a:r>
              <a:rPr lang="en-US" altLang="ko-KR" dirty="0"/>
              <a:t>concolic </a:t>
            </a:r>
            <a:r>
              <a:rPr lang="ko-KR" altLang="en-US" dirty="0"/>
              <a:t>탐색 전략을 제안하려고 합니다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한 </a:t>
            </a:r>
            <a:r>
              <a:rPr lang="ko-KR" altLang="en-US" dirty="0" err="1"/>
              <a:t>두문장</a:t>
            </a:r>
            <a:r>
              <a:rPr lang="ko-KR" altLang="en-US" dirty="0"/>
              <a:t> 정도 설명</a:t>
            </a:r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232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기존 </a:t>
            </a:r>
            <a:r>
              <a:rPr lang="en-US" altLang="ko-KR" dirty="0"/>
              <a:t>concolic </a:t>
            </a:r>
            <a:r>
              <a:rPr lang="ko-KR" altLang="en-US" dirty="0"/>
              <a:t>탐색 전략의 문제점은 경로의 폭발적 증가로 인해 제한된 시간 안에 높은 커버리지를 달성하지 못해 에러를 검출하지 못한다는 점입니다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ko-KR" altLang="en-US" dirty="0"/>
              <a:t>왼쪽은 경로의 폭발적 증가를 설명하기 위한 예제 함수이고 오른쪽은 </a:t>
            </a:r>
            <a:r>
              <a:rPr lang="ko-KR" altLang="en-US" dirty="0" err="1"/>
              <a:t>예제함수의</a:t>
            </a:r>
            <a:r>
              <a:rPr lang="ko-KR" altLang="en-US" dirty="0"/>
              <a:t> 실행 트리입니다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초기 </a:t>
            </a:r>
            <a:r>
              <a:rPr lang="ko-KR" altLang="en-US" dirty="0" err="1"/>
              <a:t>입력값이</a:t>
            </a:r>
            <a:r>
              <a:rPr lang="ko-KR" altLang="en-US" dirty="0"/>
              <a:t> 이와 같을 때 다음 경로를 실행합니다</a:t>
            </a:r>
            <a:r>
              <a:rPr lang="en-US" altLang="ko-KR" dirty="0"/>
              <a:t>.</a:t>
            </a:r>
          </a:p>
          <a:p>
            <a:r>
              <a:rPr lang="en-US" altLang="ko-KR" dirty="0" err="1"/>
              <a:t>dfs</a:t>
            </a:r>
            <a:r>
              <a:rPr lang="en-US" altLang="ko-KR" dirty="0"/>
              <a:t> </a:t>
            </a:r>
            <a:r>
              <a:rPr lang="ko-KR" altLang="en-US" dirty="0"/>
              <a:t>탐색 전략을 사용할 경우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z = 1</a:t>
            </a:r>
            <a:r>
              <a:rPr lang="ko-KR" altLang="en-US" dirty="0"/>
              <a:t>분기 밑에 있는 모든 수행 경로를 탐색하기 전까지 </a:t>
            </a:r>
            <a:r>
              <a:rPr lang="en-US" altLang="ko-KR" dirty="0"/>
              <a:t>z != 1 </a:t>
            </a:r>
            <a:r>
              <a:rPr lang="ko-KR" altLang="en-US" dirty="0"/>
              <a:t>분기 밑에 있는 에러를 검출하지 못합니다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문제는 </a:t>
            </a:r>
            <a:r>
              <a:rPr lang="en-US" altLang="ko-KR" dirty="0"/>
              <a:t> z=1 </a:t>
            </a:r>
            <a:r>
              <a:rPr lang="ko-KR" altLang="en-US" dirty="0"/>
              <a:t>분기 밑의 </a:t>
            </a:r>
            <a:r>
              <a:rPr lang="en-US" altLang="ko-KR" dirty="0"/>
              <a:t>subtree</a:t>
            </a:r>
            <a:r>
              <a:rPr lang="ko-KR" altLang="en-US" dirty="0"/>
              <a:t>의 수행 경로가 총 </a:t>
            </a:r>
            <a:r>
              <a:rPr lang="en-US" altLang="ko-KR" dirty="0"/>
              <a:t>2^100</a:t>
            </a:r>
            <a:r>
              <a:rPr lang="ko-KR" altLang="en-US" dirty="0"/>
              <a:t>개이기 때문에 </a:t>
            </a:r>
            <a:r>
              <a:rPr lang="en-US" altLang="ko-KR" dirty="0" err="1"/>
              <a:t>dfs</a:t>
            </a:r>
            <a:r>
              <a:rPr lang="ko-KR" altLang="en-US" dirty="0"/>
              <a:t> 탐색전략으로 에러를 검출하는 것은 현실적으로 불가능합니다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0715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본 석사학위 논문에서는 함수 간 데이터 의존도를 활용해서 기존 </a:t>
            </a:r>
            <a:r>
              <a:rPr lang="en-US" altLang="ko-KR" dirty="0"/>
              <a:t>concolic </a:t>
            </a:r>
            <a:r>
              <a:rPr lang="ko-KR" altLang="en-US" dirty="0"/>
              <a:t>탐색전략보다 더 높은 분기 커버리지를 달성할 수 있는 새로운 </a:t>
            </a:r>
            <a:r>
              <a:rPr lang="en-US" altLang="ko-KR" dirty="0"/>
              <a:t>concolic </a:t>
            </a:r>
            <a:r>
              <a:rPr lang="ko-KR" altLang="en-US" dirty="0"/>
              <a:t>탐색 전략을 제안합니다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두 함수 </a:t>
            </a:r>
            <a:r>
              <a:rPr lang="en-US" altLang="ko-KR" dirty="0"/>
              <a:t>f</a:t>
            </a:r>
            <a:r>
              <a:rPr lang="ko-KR" altLang="en-US" dirty="0"/>
              <a:t>와 </a:t>
            </a:r>
            <a:r>
              <a:rPr lang="en-US" altLang="ko-KR" dirty="0"/>
              <a:t>g</a:t>
            </a:r>
            <a:r>
              <a:rPr lang="ko-KR" altLang="en-US" dirty="0"/>
              <a:t> 간 데이터 의존도를 이야기할 때</a:t>
            </a:r>
            <a:r>
              <a:rPr lang="en-US" altLang="ko-KR" dirty="0"/>
              <a:t>,</a:t>
            </a:r>
            <a:r>
              <a:rPr lang="ko-KR" altLang="en-US" dirty="0"/>
              <a:t> 함수 </a:t>
            </a:r>
            <a:r>
              <a:rPr lang="en-US" altLang="ko-KR" dirty="0"/>
              <a:t>f</a:t>
            </a:r>
            <a:r>
              <a:rPr lang="ko-KR" altLang="en-US" dirty="0"/>
              <a:t>에 대한 함수 </a:t>
            </a:r>
            <a:r>
              <a:rPr lang="en-US" altLang="ko-KR" dirty="0"/>
              <a:t>g</a:t>
            </a:r>
            <a:r>
              <a:rPr lang="ko-KR" altLang="en-US" dirty="0"/>
              <a:t>의 데이터 의존도가 높다는 말은 함수</a:t>
            </a:r>
            <a:r>
              <a:rPr lang="en-US" altLang="ko-KR" dirty="0"/>
              <a:t> f</a:t>
            </a:r>
            <a:r>
              <a:rPr lang="ko-KR" altLang="en-US" dirty="0"/>
              <a:t>에서 함수 </a:t>
            </a:r>
            <a:r>
              <a:rPr lang="en-US" altLang="ko-KR" dirty="0"/>
              <a:t>g</a:t>
            </a:r>
            <a:r>
              <a:rPr lang="ko-KR" altLang="en-US" dirty="0"/>
              <a:t>로의 </a:t>
            </a:r>
            <a:r>
              <a:rPr lang="en-US" altLang="ko-KR" dirty="0"/>
              <a:t>def-use chain</a:t>
            </a:r>
            <a:r>
              <a:rPr lang="ko-KR" altLang="en-US" dirty="0"/>
              <a:t>이 많다 즉</a:t>
            </a:r>
            <a:r>
              <a:rPr lang="en-US" altLang="ko-KR" dirty="0"/>
              <a:t>,</a:t>
            </a:r>
            <a:r>
              <a:rPr lang="ko-KR" altLang="en-US" dirty="0"/>
              <a:t> 함수 </a:t>
            </a:r>
            <a:r>
              <a:rPr lang="en-US" altLang="ko-KR" dirty="0"/>
              <a:t>g</a:t>
            </a:r>
            <a:r>
              <a:rPr lang="ko-KR" altLang="en-US" dirty="0"/>
              <a:t>에서 사용한 변수 값들이 함수 </a:t>
            </a:r>
            <a:r>
              <a:rPr lang="en-US" altLang="ko-KR" dirty="0"/>
              <a:t>f</a:t>
            </a:r>
            <a:r>
              <a:rPr lang="ko-KR" altLang="en-US" dirty="0"/>
              <a:t>에서 많이 정의되었다는 뜻이고</a:t>
            </a:r>
            <a:r>
              <a:rPr lang="en-US" altLang="ko-KR" dirty="0"/>
              <a:t>,</a:t>
            </a:r>
            <a:r>
              <a:rPr lang="ko-KR" altLang="en-US" dirty="0"/>
              <a:t> 이를 </a:t>
            </a:r>
            <a:r>
              <a:rPr lang="en-US" altLang="ko-KR" dirty="0"/>
              <a:t>“</a:t>
            </a:r>
            <a:r>
              <a:rPr lang="ko-KR" altLang="en-US" dirty="0"/>
              <a:t>함수 </a:t>
            </a:r>
            <a:r>
              <a:rPr lang="en-US" altLang="ko-KR" dirty="0"/>
              <a:t>f</a:t>
            </a:r>
            <a:r>
              <a:rPr lang="ko-KR" altLang="en-US" dirty="0"/>
              <a:t>가 함수 </a:t>
            </a:r>
            <a:r>
              <a:rPr lang="en-US" altLang="ko-KR" dirty="0"/>
              <a:t>g</a:t>
            </a:r>
            <a:r>
              <a:rPr lang="ko-KR" altLang="en-US" dirty="0"/>
              <a:t>의 실행에 끼치는 영향력이 크다</a:t>
            </a:r>
            <a:r>
              <a:rPr lang="en-US" altLang="ko-KR" dirty="0"/>
              <a:t>.”</a:t>
            </a:r>
            <a:r>
              <a:rPr lang="ko-KR" altLang="en-US" dirty="0" err="1"/>
              <a:t>라고</a:t>
            </a:r>
            <a:r>
              <a:rPr lang="ko-KR" altLang="en-US" dirty="0"/>
              <a:t> 해석할 수 있습니다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494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새로운</a:t>
            </a:r>
            <a:r>
              <a:rPr lang="en-US" altLang="ko-KR" dirty="0"/>
              <a:t> concolic </a:t>
            </a:r>
            <a:r>
              <a:rPr lang="ko-KR" altLang="en-US" dirty="0"/>
              <a:t>탐색 전략에 대해 나중에 자세하게 설명을 드리겠지만</a:t>
            </a:r>
            <a:r>
              <a:rPr lang="en-US" altLang="ko-KR" dirty="0"/>
              <a:t>, </a:t>
            </a:r>
            <a:r>
              <a:rPr lang="ko-KR" altLang="en-US" dirty="0"/>
              <a:t>이 슬라이드에서 간단하게 설명하자면</a:t>
            </a:r>
            <a:r>
              <a:rPr lang="en-US" altLang="ko-KR" dirty="0"/>
              <a:t>,</a:t>
            </a:r>
            <a:r>
              <a:rPr lang="ko-KR" altLang="en-US" dirty="0"/>
              <a:t> 함수 </a:t>
            </a:r>
            <a:r>
              <a:rPr lang="en-US" altLang="ko-KR" dirty="0"/>
              <a:t>g</a:t>
            </a:r>
            <a:r>
              <a:rPr lang="ko-KR" altLang="en-US" dirty="0"/>
              <a:t>의 커버하지 못한 분기를 커버하고자 할 때</a:t>
            </a:r>
            <a:r>
              <a:rPr lang="en-US" altLang="ko-KR" dirty="0"/>
              <a:t>, g</a:t>
            </a:r>
            <a:r>
              <a:rPr lang="ko-KR" altLang="en-US" dirty="0"/>
              <a:t>의 분기 조건을</a:t>
            </a:r>
            <a:r>
              <a:rPr lang="en-US" altLang="ko-KR" dirty="0"/>
              <a:t>q</a:t>
            </a:r>
            <a:r>
              <a:rPr lang="ko-KR" altLang="en-US" dirty="0"/>
              <a:t>부정하는 방법도 있지만</a:t>
            </a:r>
            <a:r>
              <a:rPr lang="en-US" altLang="ko-KR" dirty="0"/>
              <a:t>, </a:t>
            </a:r>
            <a:r>
              <a:rPr lang="ko-KR" altLang="en-US" dirty="0"/>
              <a:t> </a:t>
            </a:r>
            <a:r>
              <a:rPr lang="en-US" altLang="ko-KR" dirty="0"/>
              <a:t>g</a:t>
            </a:r>
            <a:r>
              <a:rPr lang="ko-KR" altLang="en-US" dirty="0"/>
              <a:t>에 영향력이 큰 </a:t>
            </a:r>
            <a:r>
              <a:rPr lang="en-US" altLang="ko-KR" dirty="0"/>
              <a:t>f</a:t>
            </a:r>
            <a:r>
              <a:rPr lang="ko-KR" altLang="en-US" dirty="0"/>
              <a:t>의 분기를 부정하는 방법도 고려해서 </a:t>
            </a:r>
            <a:r>
              <a:rPr lang="en-US" altLang="ko-KR" dirty="0"/>
              <a:t>g</a:t>
            </a:r>
            <a:r>
              <a:rPr lang="ko-KR" altLang="en-US" dirty="0"/>
              <a:t>의 커버하지 못한 분기를 커버하는 탐색 전략입니다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해당 예시 프로그램은 앞서 설명한 함수</a:t>
            </a:r>
            <a:r>
              <a:rPr lang="en-US" altLang="ko-KR" dirty="0"/>
              <a:t> g</a:t>
            </a:r>
            <a:r>
              <a:rPr lang="ko-KR" altLang="en-US" dirty="0"/>
              <a:t>에 </a:t>
            </a:r>
            <a:r>
              <a:rPr lang="en-US" altLang="ko-KR" dirty="0"/>
              <a:t>g</a:t>
            </a:r>
            <a:r>
              <a:rPr lang="ko-KR" altLang="en-US" dirty="0" err="1"/>
              <a:t>를</a:t>
            </a:r>
            <a:r>
              <a:rPr lang="ko-KR" altLang="en-US" dirty="0"/>
              <a:t> 호출하는 함수</a:t>
            </a:r>
            <a:r>
              <a:rPr lang="en-US" altLang="ko-KR" dirty="0"/>
              <a:t>f</a:t>
            </a:r>
            <a:r>
              <a:rPr lang="ko-KR" altLang="en-US" dirty="0"/>
              <a:t>가 추가되었습니다</a:t>
            </a:r>
            <a:r>
              <a:rPr lang="en-US" altLang="ko-KR" dirty="0"/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초기 </a:t>
            </a:r>
            <a:r>
              <a:rPr lang="en-US" altLang="ko-KR" dirty="0"/>
              <a:t>TC</a:t>
            </a:r>
            <a:r>
              <a:rPr lang="ko-KR" altLang="en-US" dirty="0" err="1"/>
              <a:t>를</a:t>
            </a:r>
            <a:r>
              <a:rPr lang="ko-KR" altLang="en-US" dirty="0"/>
              <a:t> 실행하게 되면 </a:t>
            </a:r>
            <a:r>
              <a:rPr lang="en-US" altLang="ko-KR" dirty="0"/>
              <a:t>f</a:t>
            </a:r>
            <a:r>
              <a:rPr lang="ko-KR" altLang="en-US" dirty="0"/>
              <a:t>에서 </a:t>
            </a:r>
            <a:r>
              <a:rPr lang="en-US" altLang="ko-KR" dirty="0"/>
              <a:t>if </a:t>
            </a:r>
            <a:r>
              <a:rPr lang="ko-KR" altLang="en-US" dirty="0"/>
              <a:t>분기 조건이 참이 되어 </a:t>
            </a:r>
            <a:r>
              <a:rPr lang="en-US" altLang="ko-KR" dirty="0"/>
              <a:t>y=1</a:t>
            </a:r>
            <a:r>
              <a:rPr lang="ko-KR" altLang="en-US" dirty="0"/>
              <a:t>이 됩니다</a:t>
            </a:r>
            <a:r>
              <a:rPr lang="en-US" altLang="ko-KR" dirty="0"/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그 이후 정의된 </a:t>
            </a:r>
            <a:r>
              <a:rPr lang="en-US" altLang="ko-KR" dirty="0"/>
              <a:t>y</a:t>
            </a:r>
            <a:r>
              <a:rPr lang="ko-KR" altLang="en-US" dirty="0"/>
              <a:t>값이 </a:t>
            </a:r>
            <a:r>
              <a:rPr lang="en-US" altLang="ko-KR" dirty="0"/>
              <a:t>g</a:t>
            </a:r>
            <a:r>
              <a:rPr lang="ko-KR" altLang="en-US" dirty="0"/>
              <a:t>의 </a:t>
            </a:r>
            <a:r>
              <a:rPr lang="ko-KR" altLang="en-US" dirty="0" err="1"/>
              <a:t>파라미터로</a:t>
            </a:r>
            <a:r>
              <a:rPr lang="ko-KR" altLang="en-US" dirty="0"/>
              <a:t> 전달되어 </a:t>
            </a:r>
            <a:r>
              <a:rPr lang="en-US" altLang="ko-KR" dirty="0"/>
              <a:t>g</a:t>
            </a:r>
            <a:r>
              <a:rPr lang="ko-KR" altLang="en-US" dirty="0"/>
              <a:t>의 첫번째 </a:t>
            </a:r>
            <a:r>
              <a:rPr lang="en-US" altLang="ko-KR" dirty="0"/>
              <a:t>if </a:t>
            </a:r>
            <a:r>
              <a:rPr lang="ko-KR" altLang="en-US" dirty="0"/>
              <a:t>분기 조건이 참이 되고</a:t>
            </a:r>
            <a:r>
              <a:rPr lang="en-US" altLang="ko-KR" dirty="0"/>
              <a:t>, </a:t>
            </a:r>
            <a:r>
              <a:rPr lang="ko-KR" altLang="en-US" dirty="0"/>
              <a:t>아까와 마찬가지로 경로의 폭발적 증가 문제에 빠지게 됩니다</a:t>
            </a:r>
            <a:r>
              <a:rPr lang="en-US" altLang="ko-KR" dirty="0"/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여기서 새로운 </a:t>
            </a:r>
            <a:r>
              <a:rPr lang="en-US" altLang="ko-KR" dirty="0"/>
              <a:t>concolic </a:t>
            </a:r>
            <a:r>
              <a:rPr lang="ko-KR" altLang="en-US" dirty="0"/>
              <a:t>탐색 전략</a:t>
            </a:r>
            <a:r>
              <a:rPr lang="en-US" altLang="ko-KR" dirty="0"/>
              <a:t> TAINT</a:t>
            </a:r>
            <a:r>
              <a:rPr lang="ko-KR" altLang="en-US" dirty="0"/>
              <a:t>는 함수 </a:t>
            </a:r>
            <a:r>
              <a:rPr lang="en-US" altLang="ko-KR" dirty="0"/>
              <a:t>f</a:t>
            </a:r>
            <a:r>
              <a:rPr lang="ko-KR" altLang="en-US" dirty="0"/>
              <a:t>에서 정의한 변수 값이 함수 </a:t>
            </a:r>
            <a:r>
              <a:rPr lang="en-US" altLang="ko-KR" dirty="0"/>
              <a:t>g</a:t>
            </a:r>
            <a:r>
              <a:rPr lang="ko-KR" altLang="en-US" dirty="0"/>
              <a:t>에 사용된다는 사실을 캐치하고 </a:t>
            </a:r>
            <a:r>
              <a:rPr lang="en-US" altLang="ko-KR" dirty="0"/>
              <a:t>(</a:t>
            </a:r>
            <a:r>
              <a:rPr lang="ko-KR" altLang="en-US" dirty="0"/>
              <a:t>클릭</a:t>
            </a:r>
            <a:r>
              <a:rPr lang="en-US" altLang="ko-KR" dirty="0"/>
              <a:t>), g</a:t>
            </a:r>
            <a:r>
              <a:rPr lang="ko-KR" altLang="en-US" dirty="0"/>
              <a:t>에 영향력을 끼치는 </a:t>
            </a:r>
            <a:r>
              <a:rPr lang="en-US" altLang="ko-KR" dirty="0"/>
              <a:t>f</a:t>
            </a:r>
            <a:r>
              <a:rPr lang="ko-KR" altLang="en-US" dirty="0"/>
              <a:t>의 분기를 부정하여</a:t>
            </a:r>
            <a:r>
              <a:rPr lang="en-US" altLang="ko-KR" dirty="0"/>
              <a:t>(</a:t>
            </a:r>
            <a:r>
              <a:rPr lang="ko-KR" altLang="en-US" dirty="0"/>
              <a:t>클릭</a:t>
            </a:r>
            <a:r>
              <a:rPr lang="en-US" altLang="ko-KR" dirty="0"/>
              <a:t>), </a:t>
            </a:r>
            <a:r>
              <a:rPr lang="ko-KR" altLang="en-US" dirty="0"/>
              <a:t>새로운 </a:t>
            </a:r>
            <a:r>
              <a:rPr lang="en-US" altLang="ko-KR" dirty="0"/>
              <a:t>SPF</a:t>
            </a:r>
            <a:r>
              <a:rPr lang="ko-KR" altLang="en-US" dirty="0" err="1"/>
              <a:t>를</a:t>
            </a:r>
            <a:r>
              <a:rPr lang="ko-KR" altLang="en-US" dirty="0"/>
              <a:t> 생성합니다</a:t>
            </a:r>
            <a:r>
              <a:rPr lang="en-US" altLang="ko-KR" dirty="0"/>
              <a:t>. </a:t>
            </a:r>
            <a:r>
              <a:rPr lang="ko-KR" altLang="en-US" dirty="0"/>
              <a:t>생성된 </a:t>
            </a:r>
            <a:r>
              <a:rPr lang="en-US" altLang="ko-KR" dirty="0"/>
              <a:t>SPF</a:t>
            </a:r>
            <a:r>
              <a:rPr lang="ko-KR" altLang="en-US" dirty="0" err="1"/>
              <a:t>를</a:t>
            </a:r>
            <a:r>
              <a:rPr lang="ko-KR" altLang="en-US" dirty="0"/>
              <a:t> 만족하는 다음 </a:t>
            </a:r>
            <a:r>
              <a:rPr lang="en-US" altLang="ko-KR" dirty="0"/>
              <a:t>TC</a:t>
            </a:r>
            <a:r>
              <a:rPr lang="ko-KR" altLang="en-US" dirty="0" err="1"/>
              <a:t>를</a:t>
            </a:r>
            <a:r>
              <a:rPr lang="ko-KR" altLang="en-US" dirty="0"/>
              <a:t> 실행하고 되면</a:t>
            </a:r>
            <a:r>
              <a:rPr lang="en-US" altLang="ko-KR" dirty="0"/>
              <a:t>, Line 16</a:t>
            </a:r>
            <a:r>
              <a:rPr lang="ko-KR" altLang="en-US" dirty="0"/>
              <a:t>을 커버하고 </a:t>
            </a:r>
            <a:r>
              <a:rPr lang="en-US" altLang="ko-KR" dirty="0"/>
              <a:t>Error</a:t>
            </a:r>
            <a:r>
              <a:rPr lang="ko-KR" altLang="en-US" dirty="0" err="1"/>
              <a:t>를</a:t>
            </a:r>
            <a:r>
              <a:rPr lang="ko-KR" altLang="en-US" dirty="0"/>
              <a:t> 검출하게 됩니다</a:t>
            </a:r>
            <a:r>
              <a:rPr lang="en-US" altLang="ko-KR" dirty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79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본 석사학위 논문에서 기여하는 바는 다음과 같습니다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첫째</a:t>
            </a:r>
            <a:r>
              <a:rPr lang="en-US" altLang="ko-KR" dirty="0"/>
              <a:t>, </a:t>
            </a:r>
            <a:r>
              <a:rPr lang="ko-KR" altLang="en-US" dirty="0"/>
              <a:t>함수 간 데이터 의존도를 측정하기 위해 동적 </a:t>
            </a:r>
            <a:r>
              <a:rPr lang="ko-KR" altLang="en-US" dirty="0" err="1"/>
              <a:t>테인트</a:t>
            </a:r>
            <a:r>
              <a:rPr lang="ko-KR" altLang="en-US" dirty="0"/>
              <a:t> 분석 도구를 구현하고 활용합니다</a:t>
            </a:r>
            <a:r>
              <a:rPr lang="en-US" altLang="ko-KR" dirty="0"/>
              <a:t>. </a:t>
            </a:r>
            <a:r>
              <a:rPr lang="ko-KR" altLang="en-US" dirty="0"/>
              <a:t>동적 </a:t>
            </a:r>
            <a:r>
              <a:rPr lang="ko-KR" altLang="en-US" dirty="0" err="1"/>
              <a:t>테인트</a:t>
            </a:r>
            <a:r>
              <a:rPr lang="ko-KR" altLang="en-US" dirty="0"/>
              <a:t> 분석은 뒤에서 </a:t>
            </a:r>
            <a:r>
              <a:rPr lang="ko-KR" altLang="en-US" dirty="0" err="1"/>
              <a:t>설명드리겠습니다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둘째</a:t>
            </a:r>
            <a:r>
              <a:rPr lang="en-US" altLang="ko-KR" dirty="0"/>
              <a:t>, 3</a:t>
            </a:r>
            <a:r>
              <a:rPr lang="ko-KR" altLang="en-US" dirty="0"/>
              <a:t>개의 </a:t>
            </a:r>
            <a:r>
              <a:rPr lang="en-US" altLang="ko-KR" dirty="0"/>
              <a:t>design choice</a:t>
            </a:r>
            <a:r>
              <a:rPr lang="ko-KR" altLang="en-US" dirty="0" err="1"/>
              <a:t>를</a:t>
            </a:r>
            <a:r>
              <a:rPr lang="ko-KR" altLang="en-US" dirty="0"/>
              <a:t> 바탕으로 함수 간 데이터 의존도를 정의하고</a:t>
            </a:r>
            <a:r>
              <a:rPr lang="en-US" altLang="ko-KR" dirty="0"/>
              <a:t>, </a:t>
            </a:r>
            <a:r>
              <a:rPr lang="ko-KR" altLang="en-US" dirty="0"/>
              <a:t>이를 활용해서 새로운 </a:t>
            </a:r>
            <a:r>
              <a:rPr lang="en-US" altLang="ko-KR" dirty="0"/>
              <a:t>concolic </a:t>
            </a:r>
            <a:r>
              <a:rPr lang="ko-KR" altLang="en-US" dirty="0"/>
              <a:t>탐색 전략 </a:t>
            </a:r>
            <a:r>
              <a:rPr lang="en-US" altLang="ko-KR" dirty="0"/>
              <a:t>TAINT</a:t>
            </a:r>
            <a:r>
              <a:rPr lang="ko-KR" altLang="en-US" dirty="0" err="1"/>
              <a:t>를</a:t>
            </a:r>
            <a:r>
              <a:rPr lang="ko-KR" altLang="en-US" dirty="0"/>
              <a:t> 설계하였습니다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셋째</a:t>
            </a:r>
            <a:r>
              <a:rPr lang="en-US" altLang="ko-KR" dirty="0"/>
              <a:t>, TAINT </a:t>
            </a:r>
            <a:r>
              <a:rPr lang="ko-KR" altLang="en-US" dirty="0"/>
              <a:t>탐색 전략을 </a:t>
            </a:r>
            <a:r>
              <a:rPr lang="en-US" altLang="ko-KR" dirty="0"/>
              <a:t>real-world C </a:t>
            </a:r>
            <a:r>
              <a:rPr lang="ko-KR" altLang="en-US" dirty="0"/>
              <a:t>프로그램에 적용해서 기존 탐색 전략들보다 </a:t>
            </a:r>
            <a:r>
              <a:rPr lang="en-US" altLang="ko-KR" dirty="0"/>
              <a:t>1.2%</a:t>
            </a:r>
            <a:r>
              <a:rPr lang="ko-KR" altLang="en-US" dirty="0"/>
              <a:t>에서 </a:t>
            </a:r>
            <a:r>
              <a:rPr lang="en-US" altLang="ko-KR" dirty="0"/>
              <a:t>7.1% </a:t>
            </a:r>
            <a:r>
              <a:rPr lang="ko-KR" altLang="en-US" dirty="0"/>
              <a:t>더 높은 분기 커버리지를 달성하였습니다</a:t>
            </a:r>
            <a:r>
              <a:rPr lang="en-US" altLang="ko-KR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3693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동적 </a:t>
            </a:r>
            <a:r>
              <a:rPr lang="ko-KR" altLang="en-US" dirty="0" err="1"/>
              <a:t>테인트</a:t>
            </a:r>
            <a:r>
              <a:rPr lang="ko-KR" altLang="en-US" dirty="0"/>
              <a:t> 분석은 타겟 프로그램을 실행해서 관찰하고자 하는 변수의 데이터 흐름</a:t>
            </a:r>
            <a:r>
              <a:rPr lang="en-US" altLang="ko-KR" dirty="0"/>
              <a:t>(def-use chain)</a:t>
            </a:r>
            <a:r>
              <a:rPr lang="ko-KR" altLang="en-US" dirty="0"/>
              <a:t>을 추출하고 분석하는 기술입니다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여기서 추출된 </a:t>
            </a:r>
            <a:r>
              <a:rPr lang="en-US" altLang="ko-KR" dirty="0"/>
              <a:t>def-use chain</a:t>
            </a:r>
            <a:r>
              <a:rPr lang="ko-KR" altLang="en-US" dirty="0"/>
              <a:t>들은 이후에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8449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동적 </a:t>
            </a:r>
            <a:r>
              <a:rPr lang="ko-KR" altLang="en-US" dirty="0" err="1"/>
              <a:t>테인트</a:t>
            </a:r>
            <a:r>
              <a:rPr lang="ko-KR" altLang="en-US" dirty="0"/>
              <a:t> 분석을 활용해서 코드 도용 판별을 하였다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그동안 왜 동적 </a:t>
            </a:r>
            <a:r>
              <a:rPr lang="ko-KR" altLang="en-US" dirty="0" err="1"/>
              <a:t>테인트</a:t>
            </a:r>
            <a:r>
              <a:rPr lang="ko-KR" altLang="en-US" dirty="0"/>
              <a:t> 분석을 활용한 </a:t>
            </a:r>
            <a:r>
              <a:rPr lang="ko-KR" altLang="en-US" dirty="0" err="1"/>
              <a:t>함수간</a:t>
            </a:r>
            <a:r>
              <a:rPr lang="ko-KR" altLang="en-US" dirty="0"/>
              <a:t> 연관성 연구가 없었나</a:t>
            </a:r>
            <a:r>
              <a:rPr lang="en-US" altLang="ko-KR" dirty="0"/>
              <a:t>?</a:t>
            </a:r>
          </a:p>
          <a:p>
            <a:endParaRPr lang="en-US" dirty="0"/>
          </a:p>
          <a:p>
            <a:r>
              <a:rPr lang="ko-KR" altLang="en-US" dirty="0"/>
              <a:t>커버리지는 낮지만 정확도가 높다</a:t>
            </a:r>
            <a:r>
              <a:rPr lang="en-US" altLang="ko-KR" dirty="0"/>
              <a:t>. (</a:t>
            </a:r>
            <a:r>
              <a:rPr lang="ko-KR" altLang="en-US" dirty="0"/>
              <a:t>포인터 연산처럼 복잡한 연산에 대해서 정적 </a:t>
            </a:r>
            <a:r>
              <a:rPr lang="ko-KR" altLang="en-US" dirty="0" err="1"/>
              <a:t>테인트</a:t>
            </a:r>
            <a:r>
              <a:rPr lang="ko-KR" altLang="en-US" dirty="0"/>
              <a:t> 분석은 </a:t>
            </a:r>
            <a:r>
              <a:rPr lang="en-US" altLang="ko-KR" dirty="0"/>
              <a:t>def-use chain</a:t>
            </a:r>
            <a:r>
              <a:rPr lang="ko-KR" altLang="en-US" dirty="0"/>
              <a:t>을 추출하지 못하지만 </a:t>
            </a:r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2E54-BF3D-4CCE-9001-ECE3DE0295A5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329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328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78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567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406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847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99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969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058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57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337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634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2D423-BEF5-42AC-A56E-09E49FADD8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632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0.png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chart" Target="../charts/chart2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chart" Target="../charts/chart3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40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4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0.png"/><Relationship Id="rId4" Type="http://schemas.openxmlformats.org/officeDocument/2006/relationships/image" Target="../media/image18.png"/><Relationship Id="rId9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wtv-kaist/CROWN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4400" dirty="0"/>
              <a:t>동적 </a:t>
            </a:r>
            <a:r>
              <a:rPr lang="ko-KR" altLang="en-US" sz="4400" dirty="0" err="1"/>
              <a:t>테인트</a:t>
            </a:r>
            <a:r>
              <a:rPr lang="ko-KR" altLang="en-US" sz="4400" dirty="0"/>
              <a:t> 분석을 활용한 </a:t>
            </a:r>
            <a:r>
              <a:rPr lang="en-US" altLang="ko-KR" sz="4400" dirty="0"/>
              <a:t/>
            </a:r>
            <a:br>
              <a:rPr lang="en-US" altLang="ko-KR" sz="4400" dirty="0"/>
            </a:br>
            <a:r>
              <a:rPr lang="ko-KR" altLang="en-US" sz="4400" dirty="0"/>
              <a:t>효과적인 동적 기호 실행 탐색 전략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KAIST </a:t>
            </a:r>
            <a:r>
              <a:rPr lang="ko-KR" altLang="en-US" dirty="0" err="1"/>
              <a:t>전산학부</a:t>
            </a:r>
            <a:r>
              <a:rPr lang="ko-KR" altLang="en-US" dirty="0"/>
              <a:t> 박건우</a:t>
            </a:r>
            <a:endParaRPr lang="en-US" altLang="ko-KR" dirty="0"/>
          </a:p>
          <a:p>
            <a:r>
              <a:rPr lang="ko-KR" altLang="en-US" dirty="0"/>
              <a:t>지도교수</a:t>
            </a:r>
            <a:r>
              <a:rPr lang="en-US" altLang="ko-KR" dirty="0"/>
              <a:t>: </a:t>
            </a:r>
            <a:r>
              <a:rPr lang="ko-KR" altLang="en-US" dirty="0"/>
              <a:t>김문주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185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동적 </a:t>
            </a:r>
            <a:r>
              <a:rPr kumimoji="1" lang="ko-KR" altLang="en-US" sz="3200" b="1" kern="0" dirty="0" err="1">
                <a:latin typeface="+mj-ea"/>
              </a:rPr>
              <a:t>테인트</a:t>
            </a:r>
            <a:r>
              <a:rPr kumimoji="1" lang="ko-KR" altLang="en-US" sz="3200" b="1" kern="0" dirty="0">
                <a:latin typeface="+mj-ea"/>
              </a:rPr>
              <a:t> 분석 도구</a:t>
            </a:r>
          </a:p>
        </p:txBody>
      </p:sp>
      <p:pic>
        <p:nvPicPr>
          <p:cNvPr id="1026" name="Picture 2" descr="그림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1" y="897110"/>
            <a:ext cx="11833448" cy="42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992085" y="1494065"/>
            <a:ext cx="8237765" cy="142875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2085" y="1105154"/>
            <a:ext cx="24208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b="1" dirty="0"/>
              <a:t>동적 </a:t>
            </a:r>
            <a:r>
              <a:rPr lang="ko-KR" altLang="en-US" b="1" dirty="0" err="1"/>
              <a:t>테인트</a:t>
            </a:r>
            <a:r>
              <a:rPr lang="ko-KR" altLang="en-US" b="1" dirty="0"/>
              <a:t> 분석 도구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15134" y="2856524"/>
            <a:ext cx="16225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함수 간 </a:t>
            </a:r>
            <a:endParaRPr lang="en-US" altLang="ko-KR" dirty="0"/>
          </a:p>
          <a:p>
            <a:pPr algn="ctr"/>
            <a:r>
              <a:rPr lang="ko-KR" altLang="en-US" dirty="0"/>
              <a:t>데이터 의존도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241" y="2991180"/>
            <a:ext cx="16225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타겟 프로그램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1764" y="4734199"/>
            <a:ext cx="11609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시스템 </a:t>
            </a:r>
            <a:r>
              <a:rPr lang="en-US" altLang="ko-KR" dirty="0"/>
              <a:t>TC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5361" y="5246008"/>
            <a:ext cx="343758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b="1" u="sng" dirty="0"/>
              <a:t>1</a:t>
            </a:r>
            <a:r>
              <a:rPr lang="ko-KR" altLang="en-US" b="1" u="sng" dirty="0"/>
              <a:t>단계</a:t>
            </a:r>
            <a:r>
              <a:rPr lang="en-US" altLang="ko-KR" b="1" u="sng" dirty="0"/>
              <a:t>. </a:t>
            </a:r>
            <a:r>
              <a:rPr lang="ko-KR" altLang="en-US" b="1" u="sng" dirty="0"/>
              <a:t>코드 삽입</a:t>
            </a:r>
            <a:endParaRPr lang="en-US" altLang="ko-KR" b="1" u="sng" dirty="0"/>
          </a:p>
          <a:p>
            <a:r>
              <a:rPr lang="en-US" altLang="ko-KR" dirty="0" err="1"/>
              <a:t>def</a:t>
            </a:r>
            <a:r>
              <a:rPr lang="en-US" altLang="ko-KR" dirty="0"/>
              <a:t>-use chain </a:t>
            </a:r>
            <a:r>
              <a:rPr lang="ko-KR" altLang="en-US" dirty="0"/>
              <a:t>추출을 위한 </a:t>
            </a:r>
            <a:endParaRPr lang="en-US" altLang="ko-KR" dirty="0"/>
          </a:p>
          <a:p>
            <a:r>
              <a:rPr lang="en-US" altLang="ko-KR" dirty="0"/>
              <a:t>Def</a:t>
            </a:r>
            <a:r>
              <a:rPr lang="ko-KR" altLang="en-US" dirty="0"/>
              <a:t>변수들과 </a:t>
            </a:r>
            <a:r>
              <a:rPr lang="en-US" altLang="ko-KR" dirty="0"/>
              <a:t>Use</a:t>
            </a:r>
            <a:r>
              <a:rPr lang="ko-KR" altLang="en-US" dirty="0"/>
              <a:t>변수들의 메모리 정보를 얻는 전처리 단계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36003" y="5246007"/>
            <a:ext cx="271054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b="1" u="sng" dirty="0"/>
              <a:t>2</a:t>
            </a:r>
            <a:r>
              <a:rPr lang="ko-KR" altLang="en-US" b="1" u="sng" dirty="0"/>
              <a:t>단계</a:t>
            </a:r>
            <a:r>
              <a:rPr lang="en-US" altLang="ko-KR" b="1" u="sng" dirty="0"/>
              <a:t>. </a:t>
            </a:r>
            <a:r>
              <a:rPr lang="en-US" altLang="ko-KR" b="1" u="sng" dirty="0" err="1"/>
              <a:t>def</a:t>
            </a:r>
            <a:r>
              <a:rPr lang="en-US" altLang="ko-KR" b="1" u="sng" dirty="0"/>
              <a:t>-use chain </a:t>
            </a:r>
            <a:r>
              <a:rPr lang="ko-KR" altLang="en-US" b="1" u="sng" dirty="0"/>
              <a:t>추출</a:t>
            </a:r>
            <a:endParaRPr lang="en-US" altLang="ko-KR" b="1" u="sng" dirty="0"/>
          </a:p>
          <a:p>
            <a:r>
              <a:rPr lang="ko-KR" altLang="en-US" dirty="0"/>
              <a:t>주어진 </a:t>
            </a:r>
            <a:r>
              <a:rPr lang="en-US" altLang="ko-KR" dirty="0"/>
              <a:t>TC</a:t>
            </a:r>
            <a:r>
              <a:rPr lang="ko-KR" altLang="en-US" dirty="0"/>
              <a:t>로 코드 삽입된 코드를 실행하고 함수 간 </a:t>
            </a:r>
            <a:r>
              <a:rPr lang="en-US" altLang="ko-KR" dirty="0" err="1"/>
              <a:t>def</a:t>
            </a:r>
            <a:r>
              <a:rPr lang="en-US" altLang="ko-KR" dirty="0"/>
              <a:t>-use chain </a:t>
            </a:r>
            <a:r>
              <a:rPr lang="ko-KR" altLang="en-US" dirty="0"/>
              <a:t>추출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95116" y="5253456"/>
            <a:ext cx="307337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b="1" u="sng" dirty="0"/>
              <a:t>3</a:t>
            </a:r>
            <a:r>
              <a:rPr lang="ko-KR" altLang="en-US" b="1" u="sng" dirty="0"/>
              <a:t>단계</a:t>
            </a:r>
            <a:r>
              <a:rPr lang="en-US" altLang="ko-KR" b="1" u="sng" dirty="0"/>
              <a:t>. </a:t>
            </a:r>
            <a:r>
              <a:rPr lang="ko-KR" altLang="en-US" b="1" u="sng" dirty="0"/>
              <a:t>데이터 의존도 측정</a:t>
            </a:r>
            <a:endParaRPr lang="en-US" altLang="ko-KR" b="1" u="sng" dirty="0"/>
          </a:p>
          <a:p>
            <a:r>
              <a:rPr lang="ko-KR" altLang="en-US" dirty="0"/>
              <a:t>각 </a:t>
            </a:r>
            <a:r>
              <a:rPr lang="en-US" altLang="ko-KR" dirty="0"/>
              <a:t>TC </a:t>
            </a:r>
            <a:r>
              <a:rPr lang="ko-KR" altLang="en-US" dirty="0"/>
              <a:t>별로 추출한 함수 간 </a:t>
            </a:r>
            <a:r>
              <a:rPr lang="en-US" altLang="ko-KR" dirty="0" err="1"/>
              <a:t>def</a:t>
            </a:r>
            <a:r>
              <a:rPr lang="en-US" altLang="ko-KR" dirty="0"/>
              <a:t>-use chain</a:t>
            </a:r>
            <a:r>
              <a:rPr lang="ko-KR" altLang="en-US" dirty="0"/>
              <a:t>을 바탕으로 함수 간 데이터 의존도 측정 </a:t>
            </a:r>
          </a:p>
        </p:txBody>
      </p:sp>
      <p:cxnSp>
        <p:nvCxnSpPr>
          <p:cNvPr id="13" name="직선 연결선 12"/>
          <p:cNvCxnSpPr>
            <a:cxnSpLocks/>
          </p:cNvCxnSpPr>
          <p:nvPr/>
        </p:nvCxnSpPr>
        <p:spPr>
          <a:xfrm flipH="1">
            <a:off x="970757" y="2856524"/>
            <a:ext cx="1094807" cy="23894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cxnSpLocks/>
          </p:cNvCxnSpPr>
          <p:nvPr/>
        </p:nvCxnSpPr>
        <p:spPr>
          <a:xfrm>
            <a:off x="3342730" y="2856524"/>
            <a:ext cx="1070211" cy="23969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 flipH="1">
            <a:off x="5036003" y="2856524"/>
            <a:ext cx="604158" cy="23894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6917327" y="2856524"/>
            <a:ext cx="829220" cy="23894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 flipH="1">
            <a:off x="8280423" y="2856524"/>
            <a:ext cx="604158" cy="23894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10161747" y="2856524"/>
            <a:ext cx="995226" cy="242505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72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D2D423-BEF5-42AC-A56E-09E49FADD86E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코드 삽입 예시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35E0C-D87C-4543-B65A-F1F228B4F19D}"/>
              </a:ext>
            </a:extLst>
          </p:cNvPr>
          <p:cNvSpPr txBox="1"/>
          <p:nvPr/>
        </p:nvSpPr>
        <p:spPr>
          <a:xfrm>
            <a:off x="2402544" y="4527115"/>
            <a:ext cx="111280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void g() {</a:t>
            </a:r>
          </a:p>
          <a:p>
            <a:r>
              <a:rPr lang="en-US" dirty="0"/>
              <a:t>  if (y &gt; 0);</a:t>
            </a:r>
          </a:p>
          <a:p>
            <a:r>
              <a:rPr lang="en-US" dirty="0"/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76395-2BFF-BF49-8913-5BB41F5F756B}"/>
              </a:ext>
            </a:extLst>
          </p:cNvPr>
          <p:cNvSpPr txBox="1"/>
          <p:nvPr/>
        </p:nvSpPr>
        <p:spPr>
          <a:xfrm>
            <a:off x="2408059" y="1817331"/>
            <a:ext cx="116470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void f() {</a:t>
            </a:r>
          </a:p>
          <a:p>
            <a:r>
              <a:rPr lang="en-US" dirty="0"/>
              <a:t>  </a:t>
            </a:r>
            <a:r>
              <a:rPr lang="en-US" dirty="0" err="1"/>
              <a:t>int</a:t>
            </a:r>
            <a:r>
              <a:rPr lang="en-US" dirty="0"/>
              <a:t> x = 1;</a:t>
            </a:r>
          </a:p>
          <a:p>
            <a:r>
              <a:rPr lang="en-US" dirty="0"/>
              <a:t>  …</a:t>
            </a:r>
          </a:p>
          <a:p>
            <a:r>
              <a:rPr lang="en-US" dirty="0"/>
              <a:t>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9E9FC4-7921-3F41-98D8-5731380C4093}"/>
              </a:ext>
            </a:extLst>
          </p:cNvPr>
          <p:cNvSpPr txBox="1"/>
          <p:nvPr/>
        </p:nvSpPr>
        <p:spPr>
          <a:xfrm>
            <a:off x="5181739" y="1817331"/>
            <a:ext cx="451707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</a:rPr>
              <a:t>void f() {</a:t>
            </a:r>
          </a:p>
          <a:p>
            <a:r>
              <a:rPr lang="en-US" altLang="ko-KR" dirty="0">
                <a:solidFill>
                  <a:schemeClr val="tx1"/>
                </a:solidFill>
              </a:rPr>
              <a:t>  </a:t>
            </a:r>
            <a:r>
              <a:rPr lang="en-US" altLang="ko-KR" dirty="0" err="1">
                <a:solidFill>
                  <a:schemeClr val="tx1"/>
                </a:solidFill>
              </a:rPr>
              <a:t>int</a:t>
            </a:r>
            <a:r>
              <a:rPr lang="en-US" altLang="ko-KR" dirty="0">
                <a:solidFill>
                  <a:schemeClr val="tx1"/>
                </a:solidFill>
              </a:rPr>
              <a:t> x = 1; </a:t>
            </a:r>
            <a:r>
              <a:rPr lang="en-US" altLang="ko-KR" dirty="0" err="1">
                <a:solidFill>
                  <a:srgbClr val="00B050"/>
                </a:solidFill>
              </a:rPr>
              <a:t>capt_info</a:t>
            </a:r>
            <a:r>
              <a:rPr lang="en-US" altLang="ko-KR" dirty="0">
                <a:solidFill>
                  <a:srgbClr val="00B050"/>
                </a:solidFill>
              </a:rPr>
              <a:t>(”DEF”, &amp;x, </a:t>
            </a:r>
            <a:r>
              <a:rPr lang="en-US" altLang="ko-KR" dirty="0" err="1">
                <a:solidFill>
                  <a:srgbClr val="00B050"/>
                </a:solidFill>
              </a:rPr>
              <a:t>sizeof</a:t>
            </a:r>
            <a:r>
              <a:rPr lang="en-US" altLang="ko-KR" dirty="0">
                <a:solidFill>
                  <a:srgbClr val="00B050"/>
                </a:solidFill>
              </a:rPr>
              <a:t>(x), “f”); </a:t>
            </a:r>
          </a:p>
          <a:p>
            <a:r>
              <a:rPr lang="en-US" dirty="0">
                <a:solidFill>
                  <a:schemeClr val="tx1"/>
                </a:solidFill>
              </a:rPr>
              <a:t>  …</a:t>
            </a:r>
          </a:p>
          <a:p>
            <a:r>
              <a:rPr lang="en-US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36DFDDD-B54D-E949-B398-6C5B713070EC}"/>
              </a:ext>
            </a:extLst>
          </p:cNvPr>
          <p:cNvSpPr/>
          <p:nvPr/>
        </p:nvSpPr>
        <p:spPr>
          <a:xfrm>
            <a:off x="3846899" y="2130983"/>
            <a:ext cx="1060704" cy="573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7CFEBE-1909-5D4A-B437-311E5C2CCB1F}"/>
              </a:ext>
            </a:extLst>
          </p:cNvPr>
          <p:cNvSpPr txBox="1"/>
          <p:nvPr/>
        </p:nvSpPr>
        <p:spPr>
          <a:xfrm>
            <a:off x="4054085" y="176165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삽입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0546BB-65ED-844E-8B7E-D555FE6A6B32}"/>
              </a:ext>
            </a:extLst>
          </p:cNvPr>
          <p:cNvSpPr txBox="1"/>
          <p:nvPr/>
        </p:nvSpPr>
        <p:spPr>
          <a:xfrm>
            <a:off x="5171415" y="4527115"/>
            <a:ext cx="452867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</a:rPr>
              <a:t>void g() {</a:t>
            </a:r>
          </a:p>
          <a:p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en-US" altLang="ko-KR" dirty="0"/>
              <a:t>if (</a:t>
            </a:r>
            <a:r>
              <a:rPr lang="en-US" altLang="ko-KR" dirty="0">
                <a:solidFill>
                  <a:srgbClr val="00B050"/>
                </a:solidFill>
              </a:rPr>
              <a:t>(</a:t>
            </a:r>
            <a:r>
              <a:rPr lang="en-US" altLang="ko-KR" dirty="0" err="1">
                <a:solidFill>
                  <a:srgbClr val="00B050"/>
                </a:solidFill>
              </a:rPr>
              <a:t>capt_info</a:t>
            </a:r>
            <a:r>
              <a:rPr lang="en-US" altLang="ko-KR" dirty="0">
                <a:solidFill>
                  <a:srgbClr val="00B050"/>
                </a:solidFill>
              </a:rPr>
              <a:t>(”USE”, &amp;y, </a:t>
            </a:r>
            <a:r>
              <a:rPr lang="en-US" altLang="ko-KR" dirty="0" err="1">
                <a:solidFill>
                  <a:srgbClr val="00B050"/>
                </a:solidFill>
              </a:rPr>
              <a:t>sizeof</a:t>
            </a:r>
            <a:r>
              <a:rPr lang="en-US" altLang="ko-KR" dirty="0">
                <a:solidFill>
                  <a:srgbClr val="00B050"/>
                </a:solidFill>
              </a:rPr>
              <a:t>(y), “g”),</a:t>
            </a:r>
            <a:r>
              <a:rPr lang="en-US" altLang="ko-KR" dirty="0"/>
              <a:t>y</a:t>
            </a:r>
            <a:r>
              <a:rPr lang="en-US" altLang="ko-KR" dirty="0">
                <a:solidFill>
                  <a:srgbClr val="00B050"/>
                </a:solidFill>
              </a:rPr>
              <a:t>)</a:t>
            </a:r>
            <a:r>
              <a:rPr lang="en-US" altLang="ko-KR" dirty="0"/>
              <a:t> &gt; 0);</a:t>
            </a:r>
            <a:r>
              <a:rPr lang="ko-KR" altLang="en-US" dirty="0"/>
              <a:t>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C8D4AB2-5B1F-E542-B30E-7419A95D7BBC}"/>
              </a:ext>
            </a:extLst>
          </p:cNvPr>
          <p:cNvSpPr/>
          <p:nvPr/>
        </p:nvSpPr>
        <p:spPr>
          <a:xfrm>
            <a:off x="3813030" y="4702268"/>
            <a:ext cx="1060704" cy="573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C87D8-2DBF-7449-8416-BCE2CC8AD54C}"/>
              </a:ext>
            </a:extLst>
          </p:cNvPr>
          <p:cNvSpPr txBox="1"/>
          <p:nvPr/>
        </p:nvSpPr>
        <p:spPr>
          <a:xfrm>
            <a:off x="4055483" y="432867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삽입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B0806-0994-2B40-B216-DFE6FB6BC27D}"/>
              </a:ext>
            </a:extLst>
          </p:cNvPr>
          <p:cNvSpPr txBox="1"/>
          <p:nvPr/>
        </p:nvSpPr>
        <p:spPr>
          <a:xfrm>
            <a:off x="5809402" y="1410853"/>
            <a:ext cx="181972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400" dirty="0"/>
              <a:t>변수 </a:t>
            </a:r>
            <a:r>
              <a:rPr lang="en-US" altLang="ko-KR" sz="1400" dirty="0"/>
              <a:t>x</a:t>
            </a:r>
            <a:r>
              <a:rPr lang="ko-KR" altLang="en-US" sz="1400" dirty="0"/>
              <a:t>의 메모리 주소</a:t>
            </a:r>
            <a:endParaRPr lang="en-US" sz="1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C2E636-FCBE-1D4D-B599-72FDC51E7B79}"/>
              </a:ext>
            </a:extLst>
          </p:cNvPr>
          <p:cNvCxnSpPr>
            <a:endCxn id="10" idx="2"/>
          </p:cNvCxnSpPr>
          <p:nvPr/>
        </p:nvCxnSpPr>
        <p:spPr>
          <a:xfrm flipH="1" flipV="1">
            <a:off x="6719267" y="1718630"/>
            <a:ext cx="1211543" cy="412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5AA896-BB41-314F-9171-4654535A5A3E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8697355" y="1709658"/>
            <a:ext cx="291756" cy="431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C8C8758-C263-9945-B306-A9491C6143AB}"/>
              </a:ext>
            </a:extLst>
          </p:cNvPr>
          <p:cNvSpPr txBox="1"/>
          <p:nvPr/>
        </p:nvSpPr>
        <p:spPr>
          <a:xfrm>
            <a:off x="7789904" y="1401881"/>
            <a:ext cx="239841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400" dirty="0"/>
              <a:t>변수 </a:t>
            </a:r>
            <a:r>
              <a:rPr lang="en-US" altLang="ko-KR" sz="1400" dirty="0"/>
              <a:t>x</a:t>
            </a:r>
            <a:r>
              <a:rPr lang="ko-KR" altLang="en-US" sz="1400" dirty="0"/>
              <a:t>에 할당된 메모리 크기</a:t>
            </a:r>
            <a:endParaRPr lang="en-US" sz="1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2629878-5EAC-9F4D-AC9E-68D93975DFD9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9205290" y="2429669"/>
            <a:ext cx="617352" cy="373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01BA4BA-FD1B-3045-8278-07CB6019F0FE}"/>
              </a:ext>
            </a:extLst>
          </p:cNvPr>
          <p:cNvSpPr txBox="1"/>
          <p:nvPr/>
        </p:nvSpPr>
        <p:spPr>
          <a:xfrm>
            <a:off x="8802971" y="2802815"/>
            <a:ext cx="203934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400" dirty="0"/>
              <a:t>변수 </a:t>
            </a:r>
            <a:r>
              <a:rPr lang="en-US" altLang="ko-KR" sz="1400" dirty="0"/>
              <a:t>x</a:t>
            </a:r>
            <a:r>
              <a:rPr lang="ko-KR" altLang="en-US" sz="1400" dirty="0"/>
              <a:t>가 속한 함수 이름</a:t>
            </a:r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3F528B-2F99-9644-B86C-03E24D39CBE5}"/>
              </a:ext>
            </a:extLst>
          </p:cNvPr>
          <p:cNvSpPr txBox="1"/>
          <p:nvPr/>
        </p:nvSpPr>
        <p:spPr>
          <a:xfrm>
            <a:off x="1975612" y="1260428"/>
            <a:ext cx="345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변수의 정의</a:t>
            </a:r>
            <a:r>
              <a:rPr lang="en-US" altLang="ko-KR" sz="2000" dirty="0"/>
              <a:t>(Def)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165C05-63B3-5545-BBF7-E71E130121EA}"/>
              </a:ext>
            </a:extLst>
          </p:cNvPr>
          <p:cNvSpPr txBox="1"/>
          <p:nvPr/>
        </p:nvSpPr>
        <p:spPr>
          <a:xfrm>
            <a:off x="1975612" y="3816735"/>
            <a:ext cx="345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변수의 사용</a:t>
            </a:r>
            <a:r>
              <a:rPr lang="en-US" altLang="ko-KR" sz="2000" dirty="0"/>
              <a:t>(Use)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97D8BD-ED2D-114E-A327-675B7B9C8F5C}"/>
              </a:ext>
            </a:extLst>
          </p:cNvPr>
          <p:cNvSpPr txBox="1"/>
          <p:nvPr/>
        </p:nvSpPr>
        <p:spPr>
          <a:xfrm>
            <a:off x="6857064" y="2802815"/>
            <a:ext cx="110947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DEF or USE?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AF5F8E8-01AC-E64F-9B19-9AAE269EA44A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7411800" y="2429669"/>
            <a:ext cx="0" cy="373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37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D2D423-BEF5-42AC-A56E-09E49FADD86E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함수 </a:t>
            </a:r>
            <a:r>
              <a:rPr kumimoji="1" lang="en-US" altLang="ko-KR" sz="3200" b="1" kern="0" dirty="0">
                <a:latin typeface="+mj-ea"/>
              </a:rPr>
              <a:t>f</a:t>
            </a:r>
            <a:r>
              <a:rPr kumimoji="1" lang="ko-KR" altLang="en-US" sz="3200" b="1" kern="0" dirty="0">
                <a:latin typeface="+mj-ea"/>
              </a:rPr>
              <a:t>에 대한 함수 </a:t>
            </a:r>
            <a:r>
              <a:rPr kumimoji="1" lang="en-US" altLang="ko-KR" sz="3200" b="1" kern="0" dirty="0">
                <a:latin typeface="+mj-ea"/>
              </a:rPr>
              <a:t>g</a:t>
            </a:r>
            <a:r>
              <a:rPr kumimoji="1" lang="ko-KR" altLang="en-US" sz="3200" b="1" kern="0" dirty="0">
                <a:latin typeface="+mj-ea"/>
              </a:rPr>
              <a:t>의 데이터 의존도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/>
              <p:nvPr/>
            </p:nvSpPr>
            <p:spPr>
              <a:xfrm>
                <a:off x="1812090" y="2373080"/>
                <a:ext cx="8802661" cy="409977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2000" b="1" u="sng" dirty="0">
                    <a:latin typeface="맑은 고딕" pitchFamily="50" charset="-127"/>
                    <a:ea typeface="맑은 고딕" pitchFamily="50" charset="-127"/>
                  </a:rPr>
                  <a:t>수학적 정의</a:t>
                </a:r>
                <a:endParaRPr lang="en-US" altLang="ko-KR" sz="2000" b="1" u="sng" dirty="0">
                  <a:latin typeface="맑은 고딕" pitchFamily="50" charset="-127"/>
                  <a:ea typeface="맑은 고딕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000" dirty="0">
                    <a:latin typeface="맑은 고딕" pitchFamily="50" charset="-127"/>
                    <a:ea typeface="맑은 고딕" pitchFamily="50" charset="-127"/>
                  </a:rPr>
                  <a:t>주어진 시스템 </a:t>
                </a:r>
                <a:r>
                  <a:rPr lang="en-US" altLang="ko-KR" sz="2000" dirty="0">
                    <a:latin typeface="맑은 고딕" pitchFamily="50" charset="-127"/>
                    <a:ea typeface="맑은 고딕" pitchFamily="50" charset="-127"/>
                  </a:rPr>
                  <a:t>TC</a:t>
                </a:r>
                <a:r>
                  <a:rPr lang="ko-KR" altLang="en-US" sz="2000" dirty="0">
                    <a:latin typeface="맑은 고딕" pitchFamily="50" charset="-127"/>
                    <a:ea typeface="맑은 고딕" pitchFamily="50" charset="-127"/>
                  </a:rPr>
                  <a:t>가 </a:t>
                </a:r>
                <a:r>
                  <a:rPr lang="en-US" altLang="ko-KR" sz="2000" dirty="0">
                    <a:latin typeface="맑은 고딕" pitchFamily="50" charset="-127"/>
                    <a:ea typeface="맑은 고딕" pitchFamily="50" charset="-127"/>
                  </a:rPr>
                  <a:t>n</a:t>
                </a:r>
                <a:r>
                  <a:rPr lang="ko-KR" altLang="en-US" sz="2000" dirty="0">
                    <a:latin typeface="맑은 고딕" pitchFamily="50" charset="-127"/>
                    <a:ea typeface="맑은 고딕" pitchFamily="50" charset="-127"/>
                  </a:rPr>
                  <a:t>개이고</a:t>
                </a:r>
                <a:r>
                  <a:rPr lang="en-US" altLang="ko-KR" sz="2000" dirty="0">
                    <a:latin typeface="맑은 고딕" pitchFamily="50" charset="-127"/>
                    <a:ea typeface="맑은 고딕" pitchFamily="50" charset="-127"/>
                  </a:rPr>
                  <a:t>, </a:t>
                </a:r>
                <a:r>
                  <a:rPr lang="ko-KR" altLang="en-US" sz="2000" dirty="0">
                    <a:latin typeface="맑은 고딕" pitchFamily="50" charset="-127"/>
                    <a:ea typeface="맑은 고딕" pitchFamily="50" charset="-127"/>
                  </a:rPr>
                  <a:t>타겟 프로그램에 두 함수 </a:t>
                </a:r>
                <a:r>
                  <a:rPr lang="en-US" altLang="ko-KR" sz="2000" dirty="0">
                    <a:latin typeface="맑은 고딕" pitchFamily="50" charset="-127"/>
                    <a:ea typeface="맑은 고딕" pitchFamily="50" charset="-127"/>
                  </a:rPr>
                  <a:t>f</a:t>
                </a:r>
                <a:r>
                  <a:rPr lang="ko-KR" altLang="en-US" sz="2000" dirty="0">
                    <a:latin typeface="맑은 고딕" pitchFamily="50" charset="-127"/>
                    <a:ea typeface="맑은 고딕" pitchFamily="50" charset="-127"/>
                  </a:rPr>
                  <a:t>와 </a:t>
                </a:r>
                <a:r>
                  <a:rPr lang="en-US" altLang="ko-KR" sz="2000" dirty="0">
                    <a:latin typeface="맑은 고딕" pitchFamily="50" charset="-127"/>
                    <a:ea typeface="맑은 고딕" pitchFamily="50" charset="-127"/>
                  </a:rPr>
                  <a:t>g</a:t>
                </a:r>
                <a:r>
                  <a:rPr lang="ko-KR" altLang="en-US" sz="2000" dirty="0">
                    <a:latin typeface="맑은 고딕" pitchFamily="50" charset="-127"/>
                    <a:ea typeface="맑은 고딕" pitchFamily="50" charset="-127"/>
                  </a:rPr>
                  <a:t>가 존재할 때</a:t>
                </a:r>
                <a:r>
                  <a:rPr lang="en-US" altLang="ko-KR" sz="2000" dirty="0">
                    <a:latin typeface="맑은 고딕" pitchFamily="50" charset="-127"/>
                    <a:ea typeface="맑은 고딕" pitchFamily="50" charset="-127"/>
                  </a:rPr>
                  <a:t>, </a:t>
                </a:r>
                <a:br>
                  <a:rPr lang="en-US" altLang="ko-KR" sz="2000" dirty="0">
                    <a:latin typeface="맑은 고딕" pitchFamily="50" charset="-127"/>
                    <a:ea typeface="맑은 고딕" pitchFamily="50" charset="-127"/>
                  </a:rPr>
                </a:br>
                <a:r>
                  <a:rPr lang="ko-KR" altLang="en-US" sz="2000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함수 </a:t>
                </a:r>
                <a:r>
                  <a:rPr lang="en-US" altLang="ko-KR" sz="2000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f</a:t>
                </a:r>
                <a:r>
                  <a:rPr lang="ko-KR" altLang="en-US" sz="2000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에 대한 타겟 함수 </a:t>
                </a:r>
                <a:r>
                  <a:rPr lang="en-US" altLang="ko-KR" sz="2000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g</a:t>
                </a:r>
                <a:r>
                  <a:rPr lang="ko-KR" altLang="en-US" sz="2000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의 데이터 의존도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000" b="0" i="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맑은 고딕" pitchFamily="50" charset="-127"/>
                      </a:rPr>
                      <m:t>data</m:t>
                    </m:r>
                    <m:r>
                      <a:rPr lang="en-US" altLang="ko-KR" sz="2000" b="0" i="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맑은 고딕" pitchFamily="50" charset="-127"/>
                      </a:rPr>
                      <m:t>(</m:t>
                    </m:r>
                    <m:r>
                      <m:rPr>
                        <m:sty m:val="p"/>
                      </m:rPr>
                      <a:rPr lang="en-US" altLang="ko-KR" sz="20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맑은 고딕" pitchFamily="50" charset="-127"/>
                      </a:rPr>
                      <m:t>g</m:t>
                    </m:r>
                    <m:r>
                      <a:rPr lang="en-US" altLang="ko-KR" sz="20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altLang="ko-KR" sz="20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맑은 고딕" pitchFamily="50" charset="-127"/>
                      </a:rPr>
                      <m:t>f</m:t>
                    </m:r>
                    <m:r>
                      <a:rPr lang="en-US" altLang="ko-KR" sz="2000" b="0" i="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맑은 고딕" pitchFamily="50" charset="-127"/>
                      </a:rPr>
                      <m:t>)</m:t>
                    </m:r>
                  </m:oMath>
                </a14:m>
                <a:r>
                  <a:rPr lang="ko-KR" altLang="en-US" sz="2000" dirty="0">
                    <a:latin typeface="맑은 고딕" pitchFamily="50" charset="-127"/>
                    <a:ea typeface="맑은 고딕" pitchFamily="50" charset="-127"/>
                  </a:rPr>
                  <a:t>를 다음과 같이 계산</a:t>
                </a:r>
                <a:endParaRPr lang="en-US" altLang="ko-KR" sz="2000" dirty="0">
                  <a:latin typeface="맑은 고딕" pitchFamily="50" charset="-127"/>
                  <a:ea typeface="맑은 고딕" pitchFamily="50" charset="-127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2000" i="1">
                          <a:latin typeface="Cambria Math" panose="02040503050406030204" pitchFamily="18" charset="0"/>
                        </a:rPr>
                        <m:t>data</m:t>
                      </m:r>
                      <m:d>
                        <m:d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sz="2000" i="1">
                              <a:latin typeface="Cambria Math" panose="02040503050406030204" pitchFamily="18" charset="0"/>
                            </a:rPr>
                            <m:t>g</m:t>
                          </m:r>
                          <m:r>
                            <a:rPr lang="en-US" altLang="ko-K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  <m:r>
                            <m:rPr>
                              <m:sty m:val="p"/>
                            </m:rPr>
                            <a:rPr lang="en-US" altLang="ko-KR" sz="2000" i="1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</m:d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0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ko-K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ko-KR" sz="20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bSup>
                          <m:sSub>
                            <m:sSub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000">
                                  <a:latin typeface="Cambria Math" panose="02040503050406030204" pitchFamily="18" charset="0"/>
                                </a:rPr>
                                <m:t>num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ko-KR" sz="2400" dirty="0"/>
              </a:p>
              <a:p>
                <a:pPr>
                  <a:lnSpc>
                    <a:spcPct val="150000"/>
                  </a:lnSpc>
                </a:pPr>
                <a:endParaRPr lang="en-US" altLang="ko-KR" sz="24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r>
                  <a:rPr lang="ko-KR" altLang="en-US" sz="2000" dirty="0">
                    <a:latin typeface="+mn-ea"/>
                  </a:rPr>
                  <a:t> </a:t>
                </a:r>
                <a:r>
                  <a:rPr lang="en-US" altLang="ko-KR" sz="2000" dirty="0">
                    <a:latin typeface="+mn-ea"/>
                  </a:rPr>
                  <a:t>: </a:t>
                </a:r>
                <a:r>
                  <a:rPr lang="ko-KR" altLang="en-US" sz="2000" dirty="0">
                    <a:latin typeface="+mn-ea"/>
                  </a:rPr>
                  <a:t>주어진 </a:t>
                </a:r>
                <a:r>
                  <a:rPr lang="en-US" altLang="ko-KR" sz="2000" dirty="0">
                    <a:latin typeface="+mn-ea"/>
                  </a:rPr>
                  <a:t>n</a:t>
                </a:r>
                <a:r>
                  <a:rPr lang="ko-KR" altLang="en-US" sz="2000" dirty="0">
                    <a:latin typeface="+mn-ea"/>
                  </a:rPr>
                  <a:t>개 </a:t>
                </a:r>
                <a:r>
                  <a:rPr lang="en-US" altLang="ko-KR" sz="2000" dirty="0">
                    <a:latin typeface="+mn-ea"/>
                  </a:rPr>
                  <a:t>TC </a:t>
                </a:r>
                <a:r>
                  <a:rPr lang="ko-KR" altLang="en-US" sz="2000" dirty="0">
                    <a:latin typeface="+mn-ea"/>
                  </a:rPr>
                  <a:t>중 함수 </a:t>
                </a:r>
                <a:r>
                  <a:rPr lang="en-US" altLang="ko-KR" sz="2000" dirty="0">
                    <a:latin typeface="+mn-ea"/>
                  </a:rPr>
                  <a:t>g</a:t>
                </a:r>
                <a:r>
                  <a:rPr lang="ko-KR" altLang="en-US" sz="2000" dirty="0">
                    <a:latin typeface="+mn-ea"/>
                  </a:rPr>
                  <a:t>를 실행하는 </a:t>
                </a:r>
                <a:r>
                  <a:rPr lang="en-US" altLang="ko-KR" sz="2000" dirty="0">
                    <a:latin typeface="+mn-ea"/>
                  </a:rPr>
                  <a:t>TC </a:t>
                </a:r>
                <a:r>
                  <a:rPr lang="ko-KR" altLang="en-US" sz="2000" dirty="0">
                    <a:latin typeface="+mn-ea"/>
                  </a:rPr>
                  <a:t>수</a:t>
                </a:r>
                <a:endParaRPr lang="en-US" altLang="ko-KR" sz="2000" dirty="0">
                  <a:latin typeface="+mn-ea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num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ko-KR" altLang="en-US" sz="2000" dirty="0">
                    <a:latin typeface="+mn-ea"/>
                  </a:rPr>
                  <a:t> </a:t>
                </a:r>
                <a:r>
                  <a:rPr lang="en-US" altLang="ko-KR" sz="2000" dirty="0">
                    <a:latin typeface="+mn-ea"/>
                  </a:rPr>
                  <a:t>: k</a:t>
                </a:r>
                <a:r>
                  <a:rPr lang="ko-KR" altLang="en-US" sz="2000" dirty="0">
                    <a:latin typeface="+mn-ea"/>
                  </a:rPr>
                  <a:t>번째 </a:t>
                </a:r>
                <a:r>
                  <a:rPr lang="en-US" altLang="ko-KR" sz="2000" dirty="0">
                    <a:latin typeface="+mn-ea"/>
                  </a:rPr>
                  <a:t>TC</a:t>
                </a:r>
                <a:r>
                  <a:rPr lang="ko-KR" altLang="en-US" sz="2000" dirty="0">
                    <a:latin typeface="+mn-ea"/>
                  </a:rPr>
                  <a:t>로 추출한 함수 </a:t>
                </a:r>
                <a:r>
                  <a:rPr lang="en-US" altLang="ko-KR" sz="2000" dirty="0">
                    <a:latin typeface="+mn-ea"/>
                  </a:rPr>
                  <a:t>f</a:t>
                </a:r>
                <a:r>
                  <a:rPr lang="ko-KR" altLang="en-US" sz="2000" dirty="0">
                    <a:latin typeface="+mn-ea"/>
                  </a:rPr>
                  <a:t>에서 </a:t>
                </a:r>
                <a:r>
                  <a:rPr lang="en-US" altLang="ko-KR" sz="2000" dirty="0">
                    <a:latin typeface="+mn-ea"/>
                  </a:rPr>
                  <a:t>g</a:t>
                </a:r>
                <a:r>
                  <a:rPr lang="ko-KR" altLang="en-US" sz="2000" dirty="0">
                    <a:latin typeface="+mn-ea"/>
                  </a:rPr>
                  <a:t>로의 데이터 흐름의 크기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090" y="2373080"/>
                <a:ext cx="8802661" cy="4099777"/>
              </a:xfrm>
              <a:prstGeom prst="rect">
                <a:avLst/>
              </a:prstGeom>
              <a:blipFill>
                <a:blip r:embed="rId3"/>
                <a:stretch>
                  <a:fillRect l="-719" b="-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F0FC9A9-5A92-4B46-905F-6EB9A62038C4}"/>
              </a:ext>
            </a:extLst>
          </p:cNvPr>
          <p:cNvSpPr txBox="1"/>
          <p:nvPr/>
        </p:nvSpPr>
        <p:spPr>
          <a:xfrm>
            <a:off x="874642" y="993828"/>
            <a:ext cx="10677556" cy="58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/>
              <a:t>주어진 시스템 </a:t>
            </a:r>
            <a:r>
              <a:rPr lang="en-US" altLang="ko-KR" sz="2400" dirty="0"/>
              <a:t>TC</a:t>
            </a:r>
            <a:r>
              <a:rPr lang="ko-KR" altLang="en-US" sz="2400" dirty="0" err="1"/>
              <a:t>를</a:t>
            </a:r>
            <a:r>
              <a:rPr lang="ko-KR" altLang="en-US" sz="2400" dirty="0"/>
              <a:t> 실행했을 때</a:t>
            </a:r>
            <a:r>
              <a:rPr lang="en-US" altLang="ko-KR" sz="2400" dirty="0"/>
              <a:t>,</a:t>
            </a:r>
            <a:r>
              <a:rPr lang="ko-KR" altLang="en-US" sz="2400" dirty="0"/>
              <a:t> </a:t>
            </a:r>
            <a:r>
              <a:rPr lang="en-US" altLang="ko-KR" sz="2400" dirty="0"/>
              <a:t>g</a:t>
            </a:r>
            <a:r>
              <a:rPr lang="ko-KR" altLang="en-US" sz="2400" dirty="0"/>
              <a:t>가 </a:t>
            </a:r>
            <a:r>
              <a:rPr lang="en-US" altLang="ko-KR" sz="2400" dirty="0"/>
              <a:t>f</a:t>
            </a:r>
            <a:r>
              <a:rPr lang="ko-KR" altLang="en-US" sz="2400" dirty="0"/>
              <a:t>로부터 받는 데이터 양의 평균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729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함수 간 데이터 의존도 </a:t>
            </a:r>
            <a:r>
              <a:rPr kumimoji="1" lang="en-US" altLang="ko-KR" sz="3200" b="1" kern="0" dirty="0">
                <a:latin typeface="+mj-ea"/>
              </a:rPr>
              <a:t>Design Choice 1</a:t>
            </a:r>
            <a:endParaRPr kumimoji="1" lang="ko-KR" altLang="en-US" sz="3200" b="1" kern="0" dirty="0">
              <a:latin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/>
              <p:nvPr/>
            </p:nvSpPr>
            <p:spPr>
              <a:xfrm>
                <a:off x="882902" y="904995"/>
                <a:ext cx="1008989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2400" b="1" dirty="0">
                    <a:latin typeface="맑은 고딕" pitchFamily="50" charset="-127"/>
                    <a:ea typeface="맑은 고딕" pitchFamily="50" charset="-127"/>
                  </a:rPr>
                  <a:t>함수 </a:t>
                </a:r>
                <a:r>
                  <a:rPr lang="en-US" altLang="ko-KR" sz="2400" b="1" dirty="0">
                    <a:latin typeface="맑은 고딕" pitchFamily="50" charset="-127"/>
                    <a:ea typeface="맑은 고딕" pitchFamily="50" charset="-127"/>
                  </a:rPr>
                  <a:t>f</a:t>
                </a:r>
                <a:r>
                  <a:rPr lang="ko-KR" altLang="en-US" sz="2400" b="1" dirty="0">
                    <a:latin typeface="맑은 고딕" pitchFamily="50" charset="-127"/>
                    <a:ea typeface="맑은 고딕" pitchFamily="50" charset="-127"/>
                  </a:rPr>
                  <a:t>에서 </a:t>
                </a:r>
                <a:r>
                  <a:rPr lang="en-US" altLang="ko-KR" sz="2400" b="1" dirty="0">
                    <a:latin typeface="맑은 고딕" pitchFamily="50" charset="-127"/>
                    <a:ea typeface="맑은 고딕" pitchFamily="50" charset="-127"/>
                  </a:rPr>
                  <a:t>g</a:t>
                </a:r>
                <a:r>
                  <a:rPr lang="ko-KR" altLang="en-US" sz="2400" b="1" dirty="0">
                    <a:latin typeface="맑은 고딕" pitchFamily="50" charset="-127"/>
                    <a:ea typeface="맑은 고딕" pitchFamily="50" charset="-127"/>
                  </a:rPr>
                  <a:t>로의 데이터 흐름의 크기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num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ko-KR" altLang="en-US" sz="2400" b="1" dirty="0">
                    <a:latin typeface="맑은 고딕" pitchFamily="50" charset="-127"/>
                    <a:ea typeface="맑은 고딕" pitchFamily="50" charset="-127"/>
                  </a:rPr>
                  <a:t>을 수치화하는 방법</a:t>
                </a:r>
                <a:endParaRPr lang="en-US" altLang="ko-KR" sz="2400" b="1" dirty="0">
                  <a:latin typeface="맑은 고딕" pitchFamily="50" charset="-127"/>
                  <a:ea typeface="맑은 고딕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방법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1. f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에서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g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로의 </a:t>
                </a:r>
                <a:r>
                  <a:rPr lang="en-US" altLang="ko-KR" sz="2000" b="1" dirty="0" err="1">
                    <a:latin typeface="맑은 고딕" pitchFamily="50" charset="-127"/>
                    <a:ea typeface="맑은 고딕" pitchFamily="50" charset="-127"/>
                  </a:rPr>
                  <a:t>def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-use chain 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수의 총합</a:t>
                </a:r>
                <a:endParaRPr lang="en-US" altLang="ko-KR" sz="2000" b="1" dirty="0">
                  <a:latin typeface="맑은 고딕" pitchFamily="50" charset="-127"/>
                  <a:ea typeface="맑은 고딕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방법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2. f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에서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g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로의 </a:t>
                </a:r>
                <a:r>
                  <a:rPr lang="en-US" altLang="ko-KR" sz="2000" b="1" dirty="0" err="1">
                    <a:latin typeface="맑은 고딕" pitchFamily="50" charset="-127"/>
                    <a:ea typeface="맑은 고딕" pitchFamily="50" charset="-127"/>
                  </a:rPr>
                  <a:t>def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-use chain 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바이트 수의 총합</a:t>
                </a:r>
                <a:endParaRPr lang="en-US" altLang="ko-KR" sz="20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02" y="904995"/>
                <a:ext cx="10089898" cy="1569660"/>
              </a:xfrm>
              <a:prstGeom prst="rect">
                <a:avLst/>
              </a:prstGeom>
              <a:blipFill>
                <a:blip r:embed="rId3"/>
                <a:stretch>
                  <a:fillRect l="-1006" b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967144" y="2550641"/>
            <a:ext cx="2540028" cy="378565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char</a:t>
            </a:r>
            <a:r>
              <a:rPr lang="en-US" altLang="ko-KR" sz="1200" dirty="0">
                <a:latin typeface="Consolas" panose="020B0609020204030204" pitchFamily="49" charset="0"/>
              </a:rPr>
              <a:t> 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a</a:t>
            </a:r>
            <a:r>
              <a:rPr lang="en-US" altLang="ko-KR" sz="1200" b="1" dirty="0">
                <a:latin typeface="Consolas" panose="020B0609020204030204" pitchFamily="49" charset="0"/>
              </a:rPr>
              <a:t>, 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b</a:t>
            </a:r>
            <a:r>
              <a:rPr lang="en-US" altLang="ko-KR" sz="12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200" b="1" dirty="0" err="1">
                <a:latin typeface="Consolas" panose="020B0609020204030204" pitchFamily="49" charset="0"/>
              </a:rPr>
              <a:t>int</a:t>
            </a:r>
            <a:r>
              <a:rPr lang="en-US" altLang="ko-KR" sz="1200" b="1" dirty="0">
                <a:latin typeface="Consolas" panose="020B0609020204030204" pitchFamily="49" charset="0"/>
              </a:rPr>
              <a:t> 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2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200" dirty="0" err="1">
                <a:latin typeface="Consolas" panose="020B0609020204030204" pitchFamily="49" charset="0"/>
              </a:rPr>
              <a:t>int</a:t>
            </a:r>
            <a:r>
              <a:rPr lang="en-US" altLang="ko-KR" sz="1200" dirty="0">
                <a:latin typeface="Consolas" panose="020B0609020204030204" pitchFamily="49" charset="0"/>
              </a:rPr>
              <a:t> main()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f1();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f2();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g();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return 0; }</a:t>
            </a:r>
          </a:p>
          <a:p>
            <a:endParaRPr lang="en-US" altLang="ko-KR" sz="1200" dirty="0">
              <a:latin typeface="Consolas" panose="020B0609020204030204" pitchFamily="49" charset="0"/>
            </a:endParaRPr>
          </a:p>
          <a:p>
            <a:r>
              <a:rPr lang="en-US" altLang="ko-KR" sz="1200" dirty="0">
                <a:latin typeface="Consolas" panose="020B0609020204030204" pitchFamily="49" charset="0"/>
              </a:rPr>
              <a:t>void f1() {</a:t>
            </a:r>
          </a:p>
          <a:p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  a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</a:t>
            </a:r>
          </a:p>
          <a:p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  b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 }</a:t>
            </a:r>
          </a:p>
          <a:p>
            <a:endParaRPr lang="en-US" altLang="ko-KR" sz="1200" dirty="0">
              <a:latin typeface="Consolas" panose="020B0609020204030204" pitchFamily="49" charset="0"/>
            </a:endParaRPr>
          </a:p>
          <a:p>
            <a:r>
              <a:rPr lang="en-US" altLang="ko-KR" sz="1200" dirty="0">
                <a:latin typeface="Consolas" panose="020B0609020204030204" pitchFamily="49" charset="0"/>
              </a:rPr>
              <a:t>void f2()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 }</a:t>
            </a:r>
          </a:p>
          <a:p>
            <a:endParaRPr lang="en-US" altLang="ko-KR" sz="1200" dirty="0">
              <a:latin typeface="Consolas" panose="020B0609020204030204" pitchFamily="49" charset="0"/>
            </a:endParaRPr>
          </a:p>
          <a:p>
            <a:r>
              <a:rPr lang="en-US" altLang="ko-KR" sz="1200" dirty="0">
                <a:latin typeface="Consolas" panose="020B0609020204030204" pitchFamily="49" charset="0"/>
              </a:rPr>
              <a:t>void g()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a</a:t>
            </a:r>
            <a:r>
              <a:rPr lang="en-US" altLang="ko-KR" sz="1200" dirty="0">
                <a:latin typeface="Consolas" panose="020B0609020204030204" pitchFamily="49" charset="0"/>
              </a:rPr>
              <a:t> &gt; 0);</a:t>
            </a:r>
            <a:br>
              <a:rPr lang="en-US" altLang="ko-KR" sz="1200" dirty="0">
                <a:latin typeface="Consolas" panose="020B0609020204030204" pitchFamily="49" charset="0"/>
              </a:rPr>
            </a:br>
            <a:r>
              <a:rPr lang="en-US" altLang="ko-KR" sz="1200" dirty="0">
                <a:latin typeface="Consolas" panose="020B0609020204030204" pitchFamily="49" charset="0"/>
              </a:rPr>
              <a:t>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b</a:t>
            </a:r>
            <a:r>
              <a:rPr lang="en-US" altLang="ko-KR" sz="1200" dirty="0">
                <a:latin typeface="Consolas" panose="020B0609020204030204" pitchFamily="49" charset="0"/>
              </a:rPr>
              <a:t> &gt; 0);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if (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200" dirty="0">
                <a:latin typeface="Consolas" panose="020B0609020204030204" pitchFamily="49" charset="0"/>
              </a:rPr>
              <a:t> &gt; 0);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}</a:t>
            </a:r>
          </a:p>
        </p:txBody>
      </p:sp>
      <p:cxnSp>
        <p:nvCxnSpPr>
          <p:cNvPr id="12" name="꺾인 연결선 11"/>
          <p:cNvCxnSpPr>
            <a:cxnSpLocks/>
          </p:cNvCxnSpPr>
          <p:nvPr/>
        </p:nvCxnSpPr>
        <p:spPr>
          <a:xfrm rot="5400000">
            <a:off x="187241" y="4815753"/>
            <a:ext cx="1309022" cy="619110"/>
          </a:xfrm>
          <a:prstGeom prst="bentConnector3">
            <a:avLst>
              <a:gd name="adj1" fmla="val 1568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flipV="1">
            <a:off x="502409" y="5779817"/>
            <a:ext cx="704007" cy="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꺾인 연결선 31"/>
          <p:cNvCxnSpPr>
            <a:cxnSpLocks/>
          </p:cNvCxnSpPr>
          <p:nvPr/>
        </p:nvCxnSpPr>
        <p:spPr>
          <a:xfrm rot="5400000">
            <a:off x="299046" y="4762669"/>
            <a:ext cx="1276621" cy="401668"/>
          </a:xfrm>
          <a:prstGeom prst="bentConnector3">
            <a:avLst>
              <a:gd name="adj1" fmla="val 2249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>
            <a:off x="709312" y="5601814"/>
            <a:ext cx="46124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675308" y="3312405"/>
            <a:ext cx="760599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테스트 입력</a:t>
            </a:r>
          </a:p>
        </p:txBody>
      </p:sp>
      <p:cxnSp>
        <p:nvCxnSpPr>
          <p:cNvPr id="47" name="직선 화살표 연결선 46"/>
          <p:cNvCxnSpPr>
            <a:cxnSpLocks/>
            <a:stCxn id="46" idx="2"/>
          </p:cNvCxnSpPr>
          <p:nvPr/>
        </p:nvCxnSpPr>
        <p:spPr>
          <a:xfrm flipH="1">
            <a:off x="2578154" y="3835625"/>
            <a:ext cx="477454" cy="494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/>
          <p:cNvCxnSpPr>
            <a:cxnSpLocks/>
            <a:stCxn id="46" idx="2"/>
          </p:cNvCxnSpPr>
          <p:nvPr/>
        </p:nvCxnSpPr>
        <p:spPr>
          <a:xfrm flipH="1">
            <a:off x="2610573" y="3835625"/>
            <a:ext cx="445035" cy="6741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표 37">
                <a:extLst>
                  <a:ext uri="{FF2B5EF4-FFF2-40B4-BE49-F238E27FC236}">
                    <a16:creationId xmlns:a16="http://schemas.microsoft.com/office/drawing/2014/main" id="{40E09F91-0F9B-F349-B011-F2F3B102A4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8461761"/>
                  </p:ext>
                </p:extLst>
              </p:nvPr>
            </p:nvGraphicFramePr>
            <p:xfrm>
              <a:off x="7615907" y="3175225"/>
              <a:ext cx="435873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3293">
                      <a:extLst>
                        <a:ext uri="{9D8B030D-6E8A-4147-A177-3AD203B41FA5}">
                          <a16:colId xmlns:a16="http://schemas.microsoft.com/office/drawing/2014/main" val="3256991855"/>
                        </a:ext>
                      </a:extLst>
                    </a:gridCol>
                    <a:gridCol w="1214413">
                      <a:extLst>
                        <a:ext uri="{9D8B030D-6E8A-4147-A177-3AD203B41FA5}">
                          <a16:colId xmlns:a16="http://schemas.microsoft.com/office/drawing/2014/main" val="2981778033"/>
                        </a:ext>
                      </a:extLst>
                    </a:gridCol>
                    <a:gridCol w="1921026">
                      <a:extLst>
                        <a:ext uri="{9D8B030D-6E8A-4147-A177-3AD203B41FA5}">
                          <a16:colId xmlns:a16="http://schemas.microsoft.com/office/drawing/2014/main" val="1686544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600" dirty="0"/>
                            <a:t>DU-chain </a:t>
                          </a:r>
                          <a:r>
                            <a:rPr lang="ko-KR" altLang="en-US" sz="1600" dirty="0"/>
                            <a:t>수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600" dirty="0"/>
                            <a:t>DU-chain </a:t>
                          </a:r>
                          <a:r>
                            <a:rPr lang="ko-KR" altLang="en-US" sz="1600" dirty="0" err="1"/>
                            <a:t>바이트수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398775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num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  <m: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sz="1600" i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ko-KR" altLang="en-US" sz="16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34820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num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  <m: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ko-KR" sz="1600" i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4592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표 37">
                <a:extLst>
                  <a:ext uri="{FF2B5EF4-FFF2-40B4-BE49-F238E27FC236}">
                    <a16:creationId xmlns:a16="http://schemas.microsoft.com/office/drawing/2014/main" id="{40E09F91-0F9B-F349-B011-F2F3B102A4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8461761"/>
                  </p:ext>
                </p:extLst>
              </p:nvPr>
            </p:nvGraphicFramePr>
            <p:xfrm>
              <a:off x="7615907" y="3175225"/>
              <a:ext cx="435873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3293">
                      <a:extLst>
                        <a:ext uri="{9D8B030D-6E8A-4147-A177-3AD203B41FA5}">
                          <a16:colId xmlns:a16="http://schemas.microsoft.com/office/drawing/2014/main" val="3256991855"/>
                        </a:ext>
                      </a:extLst>
                    </a:gridCol>
                    <a:gridCol w="1214413">
                      <a:extLst>
                        <a:ext uri="{9D8B030D-6E8A-4147-A177-3AD203B41FA5}">
                          <a16:colId xmlns:a16="http://schemas.microsoft.com/office/drawing/2014/main" val="2981778033"/>
                        </a:ext>
                      </a:extLst>
                    </a:gridCol>
                    <a:gridCol w="1921026">
                      <a:extLst>
                        <a:ext uri="{9D8B030D-6E8A-4147-A177-3AD203B41FA5}">
                          <a16:colId xmlns:a16="http://schemas.microsoft.com/office/drawing/2014/main" val="1686544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600" dirty="0"/>
                            <a:t>DU-chain </a:t>
                          </a:r>
                          <a:r>
                            <a:rPr lang="ko-KR" altLang="en-US" sz="1600" dirty="0"/>
                            <a:t>수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600" dirty="0"/>
                            <a:t>DU-chain </a:t>
                          </a:r>
                          <a:r>
                            <a:rPr lang="ko-KR" altLang="en-US" sz="1600" dirty="0" err="1"/>
                            <a:t>바이트수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398775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6667" r="-255670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34820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213793" r="-2556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459239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7" name="직선 화살표 연결선 48">
            <a:extLst>
              <a:ext uri="{FF2B5EF4-FFF2-40B4-BE49-F238E27FC236}">
                <a16:creationId xmlns:a16="http://schemas.microsoft.com/office/drawing/2014/main" id="{027FC066-A35C-9C4E-BE6A-717FEA0B62B4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2558705" y="3835625"/>
            <a:ext cx="496903" cy="11873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1F2E6B8-3488-7A49-AFE8-C292443BA2DB}"/>
              </a:ext>
            </a:extLst>
          </p:cNvPr>
          <p:cNvSpPr txBox="1"/>
          <p:nvPr/>
        </p:nvSpPr>
        <p:spPr>
          <a:xfrm>
            <a:off x="1242334" y="6375945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방법</a:t>
            </a:r>
            <a:r>
              <a:rPr lang="en-US" altLang="ko-KR" dirty="0"/>
              <a:t>1 (DU-chain </a:t>
            </a:r>
            <a:r>
              <a:rPr lang="ko-KR" altLang="en-US" dirty="0"/>
              <a:t>수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482D4B-6C69-CF4F-ABC2-98EC4015EF4A}"/>
              </a:ext>
            </a:extLst>
          </p:cNvPr>
          <p:cNvSpPr txBox="1"/>
          <p:nvPr/>
        </p:nvSpPr>
        <p:spPr>
          <a:xfrm>
            <a:off x="4573834" y="2550641"/>
            <a:ext cx="2540028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char</a:t>
            </a:r>
            <a:r>
              <a:rPr lang="en-US" altLang="ko-KR" sz="1200" dirty="0">
                <a:latin typeface="Consolas" panose="020B0609020204030204" pitchFamily="49" charset="0"/>
              </a:rPr>
              <a:t> </a:t>
            </a:r>
            <a:r>
              <a:rPr lang="en-US" altLang="ko-KR" sz="1200" b="1" dirty="0">
                <a:latin typeface="Consolas" panose="020B0609020204030204" pitchFamily="49" charset="0"/>
              </a:rPr>
              <a:t>a, b</a:t>
            </a:r>
            <a:r>
              <a:rPr lang="en-US" altLang="ko-KR" sz="12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200" b="1" dirty="0" err="1">
                <a:latin typeface="Consolas" panose="020B0609020204030204" pitchFamily="49" charset="0"/>
              </a:rPr>
              <a:t>int</a:t>
            </a:r>
            <a:r>
              <a:rPr lang="en-US" altLang="ko-KR" sz="1200" b="1" dirty="0">
                <a:latin typeface="Consolas" panose="020B0609020204030204" pitchFamily="49" charset="0"/>
              </a:rPr>
              <a:t> x</a:t>
            </a:r>
            <a:r>
              <a:rPr lang="en-US" altLang="ko-KR" sz="12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200" dirty="0" err="1">
                <a:latin typeface="Consolas" panose="020B0609020204030204" pitchFamily="49" charset="0"/>
              </a:rPr>
              <a:t>int</a:t>
            </a:r>
            <a:r>
              <a:rPr lang="en-US" altLang="ko-KR" sz="1200" dirty="0">
                <a:latin typeface="Consolas" panose="020B0609020204030204" pitchFamily="49" charset="0"/>
              </a:rPr>
              <a:t> main()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f1();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f2();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g();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return 0; }</a:t>
            </a:r>
          </a:p>
          <a:p>
            <a:endParaRPr lang="en-US" altLang="ko-KR" sz="1200" dirty="0">
              <a:latin typeface="Consolas" panose="020B0609020204030204" pitchFamily="49" charset="0"/>
            </a:endParaRPr>
          </a:p>
          <a:p>
            <a:r>
              <a:rPr lang="en-US" altLang="ko-KR" sz="1200" dirty="0">
                <a:latin typeface="Consolas" panose="020B0609020204030204" pitchFamily="49" charset="0"/>
              </a:rPr>
              <a:t>void f1() {</a:t>
            </a:r>
          </a:p>
          <a:p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  a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</a:t>
            </a:r>
          </a:p>
          <a:p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  b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 }</a:t>
            </a:r>
          </a:p>
          <a:p>
            <a:endParaRPr lang="en-US" altLang="ko-KR" sz="1200" dirty="0">
              <a:latin typeface="Consolas" panose="020B0609020204030204" pitchFamily="49" charset="0"/>
            </a:endParaRPr>
          </a:p>
          <a:p>
            <a:r>
              <a:rPr lang="en-US" altLang="ko-KR" sz="1200" dirty="0">
                <a:latin typeface="Consolas" panose="020B0609020204030204" pitchFamily="49" charset="0"/>
              </a:rPr>
              <a:t>void f2()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 }</a:t>
            </a:r>
          </a:p>
          <a:p>
            <a:endParaRPr lang="en-US" altLang="ko-KR" sz="1200" dirty="0">
              <a:latin typeface="Consolas" panose="020B0609020204030204" pitchFamily="49" charset="0"/>
            </a:endParaRPr>
          </a:p>
          <a:p>
            <a:r>
              <a:rPr lang="en-US" altLang="ko-KR" sz="1200" dirty="0">
                <a:latin typeface="Consolas" panose="020B0609020204030204" pitchFamily="49" charset="0"/>
              </a:rPr>
              <a:t>void g()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a</a:t>
            </a:r>
            <a:r>
              <a:rPr lang="en-US" altLang="ko-KR" sz="1200" dirty="0">
                <a:latin typeface="Consolas" panose="020B0609020204030204" pitchFamily="49" charset="0"/>
              </a:rPr>
              <a:t> &gt; 0);</a:t>
            </a:r>
            <a:br>
              <a:rPr lang="en-US" altLang="ko-KR" sz="1200" dirty="0">
                <a:latin typeface="Consolas" panose="020B0609020204030204" pitchFamily="49" charset="0"/>
              </a:rPr>
            </a:br>
            <a:r>
              <a:rPr lang="en-US" altLang="ko-KR" sz="1200" dirty="0">
                <a:latin typeface="Consolas" panose="020B0609020204030204" pitchFamily="49" charset="0"/>
              </a:rPr>
              <a:t>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b</a:t>
            </a:r>
            <a:r>
              <a:rPr lang="en-US" altLang="ko-KR" sz="1200" dirty="0">
                <a:latin typeface="Consolas" panose="020B0609020204030204" pitchFamily="49" charset="0"/>
              </a:rPr>
              <a:t> &gt; 0);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200" dirty="0">
                <a:latin typeface="Consolas" panose="020B0609020204030204" pitchFamily="49" charset="0"/>
              </a:rPr>
              <a:t> &gt; 0);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64FE4C-88FC-A64B-AAA3-65B2BEDACDC1}"/>
              </a:ext>
            </a:extLst>
          </p:cNvPr>
          <p:cNvSpPr txBox="1"/>
          <p:nvPr/>
        </p:nvSpPr>
        <p:spPr>
          <a:xfrm>
            <a:off x="6281998" y="3312405"/>
            <a:ext cx="760599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테스트 입력</a:t>
            </a:r>
          </a:p>
        </p:txBody>
      </p:sp>
      <p:cxnSp>
        <p:nvCxnSpPr>
          <p:cNvPr id="42" name="직선 화살표 연결선 46">
            <a:extLst>
              <a:ext uri="{FF2B5EF4-FFF2-40B4-BE49-F238E27FC236}">
                <a16:creationId xmlns:a16="http://schemas.microsoft.com/office/drawing/2014/main" id="{1C46B8C8-DB8B-554A-AC2A-8424195740F7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6184844" y="3835625"/>
            <a:ext cx="477454" cy="494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8">
            <a:extLst>
              <a:ext uri="{FF2B5EF4-FFF2-40B4-BE49-F238E27FC236}">
                <a16:creationId xmlns:a16="http://schemas.microsoft.com/office/drawing/2014/main" id="{84B44ED9-DEAC-A64C-8251-87AACA8EDD97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6217263" y="3835625"/>
            <a:ext cx="445035" cy="6741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8">
            <a:extLst>
              <a:ext uri="{FF2B5EF4-FFF2-40B4-BE49-F238E27FC236}">
                <a16:creationId xmlns:a16="http://schemas.microsoft.com/office/drawing/2014/main" id="{1C016E36-B833-E340-9592-EA9AF7BD681F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6165395" y="3835625"/>
            <a:ext cx="496903" cy="11873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9594BFE-96EA-4B4F-86FE-39F926124843}"/>
              </a:ext>
            </a:extLst>
          </p:cNvPr>
          <p:cNvSpPr txBox="1"/>
          <p:nvPr/>
        </p:nvSpPr>
        <p:spPr>
          <a:xfrm>
            <a:off x="4502775" y="6375945"/>
            <a:ext cx="279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방법</a:t>
            </a:r>
            <a:r>
              <a:rPr lang="en-US" altLang="ko-KR" dirty="0"/>
              <a:t>2 (DU-chain </a:t>
            </a:r>
            <a:r>
              <a:rPr lang="ko-KR" altLang="en-US" dirty="0" err="1"/>
              <a:t>바이트수</a:t>
            </a:r>
            <a:r>
              <a:rPr lang="en-US" altLang="ko-KR" dirty="0"/>
              <a:t>)</a:t>
            </a:r>
            <a:endParaRPr lang="en-US" dirty="0"/>
          </a:p>
        </p:txBody>
      </p:sp>
      <p:cxnSp>
        <p:nvCxnSpPr>
          <p:cNvPr id="48" name="꺾인 연결선 11">
            <a:extLst>
              <a:ext uri="{FF2B5EF4-FFF2-40B4-BE49-F238E27FC236}">
                <a16:creationId xmlns:a16="http://schemas.microsoft.com/office/drawing/2014/main" id="{905734C6-9DD1-1245-A750-FFE8B9169DDB}"/>
              </a:ext>
            </a:extLst>
          </p:cNvPr>
          <p:cNvCxnSpPr>
            <a:cxnSpLocks/>
          </p:cNvCxnSpPr>
          <p:nvPr/>
        </p:nvCxnSpPr>
        <p:spPr>
          <a:xfrm rot="5400000">
            <a:off x="3726833" y="4815753"/>
            <a:ext cx="1309022" cy="619110"/>
          </a:xfrm>
          <a:prstGeom prst="bentConnector3">
            <a:avLst>
              <a:gd name="adj1" fmla="val 1568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14">
            <a:extLst>
              <a:ext uri="{FF2B5EF4-FFF2-40B4-BE49-F238E27FC236}">
                <a16:creationId xmlns:a16="http://schemas.microsoft.com/office/drawing/2014/main" id="{09CE6266-EFF5-BE4F-88DA-CB32F32F396E}"/>
              </a:ext>
            </a:extLst>
          </p:cNvPr>
          <p:cNvCxnSpPr/>
          <p:nvPr/>
        </p:nvCxnSpPr>
        <p:spPr>
          <a:xfrm flipV="1">
            <a:off x="4042001" y="5779817"/>
            <a:ext cx="704007" cy="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꺾인 연결선 31">
            <a:extLst>
              <a:ext uri="{FF2B5EF4-FFF2-40B4-BE49-F238E27FC236}">
                <a16:creationId xmlns:a16="http://schemas.microsoft.com/office/drawing/2014/main" id="{5331DCB6-0C73-0446-9C04-D2A8F1863261}"/>
              </a:ext>
            </a:extLst>
          </p:cNvPr>
          <p:cNvCxnSpPr>
            <a:cxnSpLocks/>
          </p:cNvCxnSpPr>
          <p:nvPr/>
        </p:nvCxnSpPr>
        <p:spPr>
          <a:xfrm rot="5400000">
            <a:off x="3838638" y="4762669"/>
            <a:ext cx="1276621" cy="401668"/>
          </a:xfrm>
          <a:prstGeom prst="bentConnector3">
            <a:avLst>
              <a:gd name="adj1" fmla="val 2249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32">
            <a:extLst>
              <a:ext uri="{FF2B5EF4-FFF2-40B4-BE49-F238E27FC236}">
                <a16:creationId xmlns:a16="http://schemas.microsoft.com/office/drawing/2014/main" id="{A9DB839C-426E-194C-9815-EA813C7BA0F5}"/>
              </a:ext>
            </a:extLst>
          </p:cNvPr>
          <p:cNvCxnSpPr/>
          <p:nvPr/>
        </p:nvCxnSpPr>
        <p:spPr>
          <a:xfrm>
            <a:off x="4248904" y="5601814"/>
            <a:ext cx="46124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B1DEE27-1327-364E-B8C5-0E0512BFFD10}"/>
              </a:ext>
            </a:extLst>
          </p:cNvPr>
          <p:cNvCxnSpPr/>
          <p:nvPr/>
        </p:nvCxnSpPr>
        <p:spPr>
          <a:xfrm rot="16200000" flipH="1">
            <a:off x="2254720" y="5395744"/>
            <a:ext cx="941167" cy="250390"/>
          </a:xfrm>
          <a:prstGeom prst="bentConnector3">
            <a:avLst>
              <a:gd name="adj1" fmla="val 3365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3CD78B-CC80-AC47-B7B1-8182E5EBD2E1}"/>
              </a:ext>
            </a:extLst>
          </p:cNvPr>
          <p:cNvCxnSpPr/>
          <p:nvPr/>
        </p:nvCxnSpPr>
        <p:spPr>
          <a:xfrm flipH="1">
            <a:off x="2194418" y="5964093"/>
            <a:ext cx="638672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73ACF0C-6431-6340-B28D-B083570A48CB}"/>
              </a:ext>
            </a:extLst>
          </p:cNvPr>
          <p:cNvSpPr txBox="1"/>
          <p:nvPr/>
        </p:nvSpPr>
        <p:spPr>
          <a:xfrm>
            <a:off x="2461312" y="5741953"/>
            <a:ext cx="102784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 1</a:t>
            </a:r>
            <a:r>
              <a:rPr lang="ko-KR" altLang="en-US" sz="1200" dirty="0"/>
              <a:t>개</a:t>
            </a:r>
            <a:endParaRPr lang="en-US" altLang="ko-KR" sz="1200" dirty="0"/>
          </a:p>
        </p:txBody>
      </p: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2C0CF496-4E24-3545-B048-CE75851BAF1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74889" y="5387053"/>
            <a:ext cx="958550" cy="250393"/>
          </a:xfrm>
          <a:prstGeom prst="bentConnector3">
            <a:avLst>
              <a:gd name="adj1" fmla="val 8027"/>
            </a:avLst>
          </a:prstGeom>
          <a:ln w="152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F1F2B0-44E9-C44F-A209-E7AFAE7C90C6}"/>
              </a:ext>
            </a:extLst>
          </p:cNvPr>
          <p:cNvCxnSpPr>
            <a:cxnSpLocks/>
          </p:cNvCxnSpPr>
          <p:nvPr/>
        </p:nvCxnSpPr>
        <p:spPr>
          <a:xfrm flipH="1">
            <a:off x="5742432" y="5964093"/>
            <a:ext cx="836927" cy="0"/>
          </a:xfrm>
          <a:prstGeom prst="straightConnector1">
            <a:avLst/>
          </a:prstGeom>
          <a:ln w="152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EF70715-DB3C-C44B-BC9D-314C6E2EDFBA}"/>
              </a:ext>
            </a:extLst>
          </p:cNvPr>
          <p:cNvSpPr txBox="1"/>
          <p:nvPr/>
        </p:nvSpPr>
        <p:spPr>
          <a:xfrm>
            <a:off x="6457754" y="5788329"/>
            <a:ext cx="114961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 4byte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64714F29-6102-B74E-AC79-FDF4EA372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264277"/>
              </p:ext>
            </p:extLst>
          </p:nvPr>
        </p:nvGraphicFramePr>
        <p:xfrm>
          <a:off x="10053613" y="3546065"/>
          <a:ext cx="192102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1026">
                  <a:extLst>
                    <a:ext uri="{9D8B030D-6E8A-4147-A177-3AD203B41FA5}">
                      <a16:colId xmlns:a16="http://schemas.microsoft.com/office/drawing/2014/main" val="747740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00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76062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BF39C3F6-3FA2-E344-B329-A7A12C6B0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29120"/>
              </p:ext>
            </p:extLst>
          </p:nvPr>
        </p:nvGraphicFramePr>
        <p:xfrm>
          <a:off x="8834218" y="3546065"/>
          <a:ext cx="121441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13">
                  <a:extLst>
                    <a:ext uri="{9D8B030D-6E8A-4147-A177-3AD203B41FA5}">
                      <a16:colId xmlns:a16="http://schemas.microsoft.com/office/drawing/2014/main" val="18760126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00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76062"/>
                  </a:ext>
                </a:extLst>
              </a:tr>
            </a:tbl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01DA6E01-5072-914C-A9F7-66584611F2F0}"/>
              </a:ext>
            </a:extLst>
          </p:cNvPr>
          <p:cNvSpPr txBox="1"/>
          <p:nvPr/>
        </p:nvSpPr>
        <p:spPr>
          <a:xfrm>
            <a:off x="-40075" y="4894474"/>
            <a:ext cx="102784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 2</a:t>
            </a:r>
            <a:r>
              <a:rPr lang="ko-KR" altLang="en-US" sz="1200" dirty="0"/>
              <a:t>개</a:t>
            </a:r>
            <a:endParaRPr lang="en-US" altLang="ko-KR" sz="12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7A08D7B-6104-584A-B85F-76B7D8C01563}"/>
              </a:ext>
            </a:extLst>
          </p:cNvPr>
          <p:cNvSpPr txBox="1"/>
          <p:nvPr/>
        </p:nvSpPr>
        <p:spPr>
          <a:xfrm>
            <a:off x="3433685" y="4881046"/>
            <a:ext cx="114961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 2byte</a:t>
            </a:r>
          </a:p>
        </p:txBody>
      </p:sp>
    </p:spTree>
    <p:extLst>
      <p:ext uri="{BB962C8B-B14F-4D97-AF65-F5344CB8AC3E}">
        <p14:creationId xmlns:p14="http://schemas.microsoft.com/office/powerpoint/2010/main" val="4685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1" animBg="1"/>
      <p:bldP spid="60" grpId="1" animBg="1"/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함수 간 데이터 의존도 </a:t>
            </a:r>
            <a:r>
              <a:rPr kumimoji="1" lang="en-US" altLang="ko-KR" sz="3200" b="1" kern="0" dirty="0">
                <a:latin typeface="+mj-ea"/>
              </a:rPr>
              <a:t>Design Choice 1</a:t>
            </a:r>
            <a:endParaRPr kumimoji="1" lang="ko-KR" altLang="en-US" sz="3200" b="1" kern="0" dirty="0">
              <a:latin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/>
              <p:nvPr/>
            </p:nvSpPr>
            <p:spPr>
              <a:xfrm>
                <a:off x="882902" y="904995"/>
                <a:ext cx="1008989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2400" b="1" dirty="0">
                    <a:latin typeface="맑은 고딕" pitchFamily="50" charset="-127"/>
                    <a:ea typeface="맑은 고딕" pitchFamily="50" charset="-127"/>
                  </a:rPr>
                  <a:t>함수 </a:t>
                </a:r>
                <a:r>
                  <a:rPr lang="en-US" altLang="ko-KR" sz="2400" b="1" dirty="0">
                    <a:latin typeface="맑은 고딕" pitchFamily="50" charset="-127"/>
                    <a:ea typeface="맑은 고딕" pitchFamily="50" charset="-127"/>
                  </a:rPr>
                  <a:t>f</a:t>
                </a:r>
                <a:r>
                  <a:rPr lang="ko-KR" altLang="en-US" sz="2400" b="1" dirty="0">
                    <a:latin typeface="맑은 고딕" pitchFamily="50" charset="-127"/>
                    <a:ea typeface="맑은 고딕" pitchFamily="50" charset="-127"/>
                  </a:rPr>
                  <a:t>에서 </a:t>
                </a:r>
                <a:r>
                  <a:rPr lang="en-US" altLang="ko-KR" sz="2400" b="1" dirty="0">
                    <a:latin typeface="맑은 고딕" pitchFamily="50" charset="-127"/>
                    <a:ea typeface="맑은 고딕" pitchFamily="50" charset="-127"/>
                  </a:rPr>
                  <a:t>g</a:t>
                </a:r>
                <a:r>
                  <a:rPr lang="ko-KR" altLang="en-US" sz="2400" b="1" dirty="0">
                    <a:latin typeface="맑은 고딕" pitchFamily="50" charset="-127"/>
                    <a:ea typeface="맑은 고딕" pitchFamily="50" charset="-127"/>
                  </a:rPr>
                  <a:t>로의 데이터 흐름의 크기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num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ko-KR" altLang="en-US" sz="2400" b="1" dirty="0">
                    <a:latin typeface="맑은 고딕" pitchFamily="50" charset="-127"/>
                    <a:ea typeface="맑은 고딕" pitchFamily="50" charset="-127"/>
                  </a:rPr>
                  <a:t>을 수치화하는 방법</a:t>
                </a:r>
                <a:endParaRPr lang="en-US" altLang="ko-KR" sz="2400" b="1" dirty="0">
                  <a:latin typeface="맑은 고딕" pitchFamily="50" charset="-127"/>
                  <a:ea typeface="맑은 고딕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방법 </a:t>
                </a:r>
                <a:r>
                  <a:rPr lang="en-US" altLang="ko-KR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1. f</a:t>
                </a:r>
                <a:r>
                  <a:rPr lang="ko-KR" altLang="en-US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에서 </a:t>
                </a:r>
                <a:r>
                  <a:rPr lang="en-US" altLang="ko-KR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g</a:t>
                </a:r>
                <a:r>
                  <a:rPr lang="ko-KR" altLang="en-US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로의 </a:t>
                </a:r>
                <a:r>
                  <a:rPr lang="en-US" altLang="ko-KR" sz="2000" b="1" dirty="0" err="1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def</a:t>
                </a:r>
                <a:r>
                  <a:rPr lang="en-US" altLang="ko-KR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-use chain </a:t>
                </a:r>
                <a:r>
                  <a:rPr lang="ko-KR" altLang="en-US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수의 총합</a:t>
                </a:r>
                <a:endParaRPr lang="en-US" altLang="ko-KR" sz="2000" b="1" dirty="0">
                  <a:solidFill>
                    <a:srgbClr val="00B050"/>
                  </a:solidFill>
                  <a:latin typeface="맑은 고딕" pitchFamily="50" charset="-127"/>
                  <a:ea typeface="맑은 고딕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방법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2. f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에서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g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로의 </a:t>
                </a:r>
                <a:r>
                  <a:rPr lang="en-US" altLang="ko-KR" sz="2000" b="1" dirty="0" err="1">
                    <a:latin typeface="맑은 고딕" pitchFamily="50" charset="-127"/>
                    <a:ea typeface="맑은 고딕" pitchFamily="50" charset="-127"/>
                  </a:rPr>
                  <a:t>def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-use chain 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바이트 수의 총합</a:t>
                </a:r>
                <a:endParaRPr lang="en-US" altLang="ko-KR" sz="20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02" y="904995"/>
                <a:ext cx="10089898" cy="1569660"/>
              </a:xfrm>
              <a:prstGeom prst="rect">
                <a:avLst/>
              </a:prstGeom>
              <a:blipFill>
                <a:blip r:embed="rId3"/>
                <a:stretch>
                  <a:fillRect l="-1006" b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967144" y="2550641"/>
            <a:ext cx="2540028" cy="378565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char</a:t>
            </a:r>
            <a:r>
              <a:rPr lang="en-US" altLang="ko-KR" sz="1200" dirty="0">
                <a:latin typeface="Consolas" panose="020B0609020204030204" pitchFamily="49" charset="0"/>
              </a:rPr>
              <a:t> 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a</a:t>
            </a:r>
            <a:r>
              <a:rPr lang="en-US" altLang="ko-KR" sz="1200" b="1" dirty="0">
                <a:latin typeface="Consolas" panose="020B0609020204030204" pitchFamily="49" charset="0"/>
              </a:rPr>
              <a:t>, 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b</a:t>
            </a:r>
            <a:r>
              <a:rPr lang="en-US" altLang="ko-KR" sz="12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200" b="1" dirty="0" err="1">
                <a:latin typeface="Consolas" panose="020B0609020204030204" pitchFamily="49" charset="0"/>
              </a:rPr>
              <a:t>int</a:t>
            </a:r>
            <a:r>
              <a:rPr lang="en-US" altLang="ko-KR" sz="1200" b="1" dirty="0">
                <a:latin typeface="Consolas" panose="020B0609020204030204" pitchFamily="49" charset="0"/>
              </a:rPr>
              <a:t> 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2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200" dirty="0" err="1">
                <a:latin typeface="Consolas" panose="020B0609020204030204" pitchFamily="49" charset="0"/>
              </a:rPr>
              <a:t>int</a:t>
            </a:r>
            <a:r>
              <a:rPr lang="en-US" altLang="ko-KR" sz="1200" dirty="0">
                <a:latin typeface="Consolas" panose="020B0609020204030204" pitchFamily="49" charset="0"/>
              </a:rPr>
              <a:t> main()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f1();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f2();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g();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return 0; }</a:t>
            </a:r>
          </a:p>
          <a:p>
            <a:endParaRPr lang="en-US" altLang="ko-KR" sz="1200" dirty="0">
              <a:latin typeface="Consolas" panose="020B0609020204030204" pitchFamily="49" charset="0"/>
            </a:endParaRPr>
          </a:p>
          <a:p>
            <a:r>
              <a:rPr lang="en-US" altLang="ko-KR" sz="1200" dirty="0">
                <a:latin typeface="Consolas" panose="020B0609020204030204" pitchFamily="49" charset="0"/>
              </a:rPr>
              <a:t>void f1() {</a:t>
            </a:r>
          </a:p>
          <a:p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  a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</a:t>
            </a:r>
          </a:p>
          <a:p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  b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 }</a:t>
            </a:r>
          </a:p>
          <a:p>
            <a:endParaRPr lang="en-US" altLang="ko-KR" sz="1200" dirty="0">
              <a:latin typeface="Consolas" panose="020B0609020204030204" pitchFamily="49" charset="0"/>
            </a:endParaRPr>
          </a:p>
          <a:p>
            <a:r>
              <a:rPr lang="en-US" altLang="ko-KR" sz="1200" dirty="0">
                <a:latin typeface="Consolas" panose="020B0609020204030204" pitchFamily="49" charset="0"/>
              </a:rPr>
              <a:t>void f2()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 }</a:t>
            </a:r>
          </a:p>
          <a:p>
            <a:endParaRPr lang="en-US" altLang="ko-KR" sz="1200" dirty="0">
              <a:latin typeface="Consolas" panose="020B0609020204030204" pitchFamily="49" charset="0"/>
            </a:endParaRPr>
          </a:p>
          <a:p>
            <a:r>
              <a:rPr lang="en-US" altLang="ko-KR" sz="1200" dirty="0">
                <a:latin typeface="Consolas" panose="020B0609020204030204" pitchFamily="49" charset="0"/>
              </a:rPr>
              <a:t>void g()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a</a:t>
            </a:r>
            <a:r>
              <a:rPr lang="en-US" altLang="ko-KR" sz="1200" dirty="0">
                <a:latin typeface="Consolas" panose="020B0609020204030204" pitchFamily="49" charset="0"/>
              </a:rPr>
              <a:t> &gt; 0);</a:t>
            </a:r>
            <a:br>
              <a:rPr lang="en-US" altLang="ko-KR" sz="1200" dirty="0">
                <a:latin typeface="Consolas" panose="020B0609020204030204" pitchFamily="49" charset="0"/>
              </a:rPr>
            </a:br>
            <a:r>
              <a:rPr lang="en-US" altLang="ko-KR" sz="1200" dirty="0">
                <a:latin typeface="Consolas" panose="020B0609020204030204" pitchFamily="49" charset="0"/>
              </a:rPr>
              <a:t>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b</a:t>
            </a:r>
            <a:r>
              <a:rPr lang="en-US" altLang="ko-KR" sz="1200" dirty="0">
                <a:latin typeface="Consolas" panose="020B0609020204030204" pitchFamily="49" charset="0"/>
              </a:rPr>
              <a:t> &gt; 0);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if (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200" dirty="0">
                <a:latin typeface="Consolas" panose="020B0609020204030204" pitchFamily="49" charset="0"/>
              </a:rPr>
              <a:t> &gt; 0);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}</a:t>
            </a:r>
          </a:p>
        </p:txBody>
      </p:sp>
      <p:cxnSp>
        <p:nvCxnSpPr>
          <p:cNvPr id="12" name="꺾인 연결선 11"/>
          <p:cNvCxnSpPr>
            <a:cxnSpLocks/>
          </p:cNvCxnSpPr>
          <p:nvPr/>
        </p:nvCxnSpPr>
        <p:spPr>
          <a:xfrm rot="5400000">
            <a:off x="187241" y="4815753"/>
            <a:ext cx="1309022" cy="619110"/>
          </a:xfrm>
          <a:prstGeom prst="bentConnector3">
            <a:avLst>
              <a:gd name="adj1" fmla="val 1568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flipV="1">
            <a:off x="502409" y="5779817"/>
            <a:ext cx="704007" cy="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꺾인 연결선 31"/>
          <p:cNvCxnSpPr>
            <a:cxnSpLocks/>
          </p:cNvCxnSpPr>
          <p:nvPr/>
        </p:nvCxnSpPr>
        <p:spPr>
          <a:xfrm rot="5400000">
            <a:off x="299046" y="4762669"/>
            <a:ext cx="1276621" cy="401668"/>
          </a:xfrm>
          <a:prstGeom prst="bentConnector3">
            <a:avLst>
              <a:gd name="adj1" fmla="val 2249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>
            <a:off x="709312" y="5601814"/>
            <a:ext cx="46124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-40075" y="4894474"/>
            <a:ext cx="102784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 2</a:t>
            </a:r>
            <a:r>
              <a:rPr lang="ko-KR" altLang="en-US" sz="1200" dirty="0"/>
              <a:t>개</a:t>
            </a:r>
            <a:endParaRPr lang="en-US" altLang="ko-KR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2675308" y="3312405"/>
            <a:ext cx="760599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테스트 입력</a:t>
            </a:r>
          </a:p>
        </p:txBody>
      </p:sp>
      <p:cxnSp>
        <p:nvCxnSpPr>
          <p:cNvPr id="47" name="직선 화살표 연결선 46"/>
          <p:cNvCxnSpPr>
            <a:cxnSpLocks/>
            <a:stCxn id="46" idx="2"/>
          </p:cNvCxnSpPr>
          <p:nvPr/>
        </p:nvCxnSpPr>
        <p:spPr>
          <a:xfrm flipH="1">
            <a:off x="2578154" y="3835625"/>
            <a:ext cx="477454" cy="494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/>
          <p:cNvCxnSpPr>
            <a:cxnSpLocks/>
            <a:stCxn id="46" idx="2"/>
          </p:cNvCxnSpPr>
          <p:nvPr/>
        </p:nvCxnSpPr>
        <p:spPr>
          <a:xfrm flipH="1">
            <a:off x="2610573" y="3835625"/>
            <a:ext cx="445035" cy="6741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표 37">
                <a:extLst>
                  <a:ext uri="{FF2B5EF4-FFF2-40B4-BE49-F238E27FC236}">
                    <a16:creationId xmlns:a16="http://schemas.microsoft.com/office/drawing/2014/main" id="{40E09F91-0F9B-F349-B011-F2F3B102A4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8739282"/>
                  </p:ext>
                </p:extLst>
              </p:nvPr>
            </p:nvGraphicFramePr>
            <p:xfrm>
              <a:off x="7615907" y="3175225"/>
              <a:ext cx="435873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3293">
                      <a:extLst>
                        <a:ext uri="{9D8B030D-6E8A-4147-A177-3AD203B41FA5}">
                          <a16:colId xmlns:a16="http://schemas.microsoft.com/office/drawing/2014/main" val="3256991855"/>
                        </a:ext>
                      </a:extLst>
                    </a:gridCol>
                    <a:gridCol w="1214413">
                      <a:extLst>
                        <a:ext uri="{9D8B030D-6E8A-4147-A177-3AD203B41FA5}">
                          <a16:colId xmlns:a16="http://schemas.microsoft.com/office/drawing/2014/main" val="2981778033"/>
                        </a:ext>
                      </a:extLst>
                    </a:gridCol>
                    <a:gridCol w="1921026">
                      <a:extLst>
                        <a:ext uri="{9D8B030D-6E8A-4147-A177-3AD203B41FA5}">
                          <a16:colId xmlns:a16="http://schemas.microsoft.com/office/drawing/2014/main" val="1686544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600" dirty="0"/>
                            <a:t>DU-chain </a:t>
                          </a:r>
                          <a:r>
                            <a:rPr lang="ko-KR" altLang="en-US" sz="1600" dirty="0"/>
                            <a:t>수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600" dirty="0"/>
                            <a:t>DU-chain </a:t>
                          </a:r>
                          <a:r>
                            <a:rPr lang="ko-KR" altLang="en-US" sz="1600" dirty="0" err="1"/>
                            <a:t>바이트수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398775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num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  <m: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sz="1600" i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ko-KR" altLang="en-US" sz="16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34820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num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  <m: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ko-KR" sz="1600" i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4592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표 37">
                <a:extLst>
                  <a:ext uri="{FF2B5EF4-FFF2-40B4-BE49-F238E27FC236}">
                    <a16:creationId xmlns:a16="http://schemas.microsoft.com/office/drawing/2014/main" id="{40E09F91-0F9B-F349-B011-F2F3B102A4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8739282"/>
                  </p:ext>
                </p:extLst>
              </p:nvPr>
            </p:nvGraphicFramePr>
            <p:xfrm>
              <a:off x="7615907" y="3175225"/>
              <a:ext cx="435873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3293">
                      <a:extLst>
                        <a:ext uri="{9D8B030D-6E8A-4147-A177-3AD203B41FA5}">
                          <a16:colId xmlns:a16="http://schemas.microsoft.com/office/drawing/2014/main" val="3256991855"/>
                        </a:ext>
                      </a:extLst>
                    </a:gridCol>
                    <a:gridCol w="1214413">
                      <a:extLst>
                        <a:ext uri="{9D8B030D-6E8A-4147-A177-3AD203B41FA5}">
                          <a16:colId xmlns:a16="http://schemas.microsoft.com/office/drawing/2014/main" val="2981778033"/>
                        </a:ext>
                      </a:extLst>
                    </a:gridCol>
                    <a:gridCol w="1921026">
                      <a:extLst>
                        <a:ext uri="{9D8B030D-6E8A-4147-A177-3AD203B41FA5}">
                          <a16:colId xmlns:a16="http://schemas.microsoft.com/office/drawing/2014/main" val="1686544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600" dirty="0"/>
                            <a:t>DU-chain </a:t>
                          </a:r>
                          <a:r>
                            <a:rPr lang="ko-KR" altLang="en-US" sz="1600" dirty="0"/>
                            <a:t>수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600" dirty="0"/>
                            <a:t>DU-chain </a:t>
                          </a:r>
                          <a:r>
                            <a:rPr lang="ko-KR" altLang="en-US" sz="1600" dirty="0" err="1"/>
                            <a:t>바이트수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398775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6667" r="-255670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34820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213793" r="-2556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459239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7" name="직선 화살표 연결선 48">
            <a:extLst>
              <a:ext uri="{FF2B5EF4-FFF2-40B4-BE49-F238E27FC236}">
                <a16:creationId xmlns:a16="http://schemas.microsoft.com/office/drawing/2014/main" id="{027FC066-A35C-9C4E-BE6A-717FEA0B62B4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2558705" y="3835625"/>
            <a:ext cx="496903" cy="11873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1F2E6B8-3488-7A49-AFE8-C292443BA2DB}"/>
              </a:ext>
            </a:extLst>
          </p:cNvPr>
          <p:cNvSpPr txBox="1"/>
          <p:nvPr/>
        </p:nvSpPr>
        <p:spPr>
          <a:xfrm>
            <a:off x="1242334" y="6375945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방법</a:t>
            </a:r>
            <a:r>
              <a:rPr lang="en-US" altLang="ko-KR" dirty="0"/>
              <a:t>1 (DU-chain </a:t>
            </a:r>
            <a:r>
              <a:rPr lang="ko-KR" altLang="en-US" dirty="0"/>
              <a:t>수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482D4B-6C69-CF4F-ABC2-98EC4015EF4A}"/>
              </a:ext>
            </a:extLst>
          </p:cNvPr>
          <p:cNvSpPr txBox="1"/>
          <p:nvPr/>
        </p:nvSpPr>
        <p:spPr>
          <a:xfrm>
            <a:off x="4573834" y="2550641"/>
            <a:ext cx="2540028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char</a:t>
            </a:r>
            <a:r>
              <a:rPr lang="en-US" altLang="ko-KR" sz="1200" dirty="0">
                <a:latin typeface="Consolas" panose="020B0609020204030204" pitchFamily="49" charset="0"/>
              </a:rPr>
              <a:t> </a:t>
            </a:r>
            <a:r>
              <a:rPr lang="en-US" altLang="ko-KR" sz="1200" b="1" dirty="0">
                <a:latin typeface="Consolas" panose="020B0609020204030204" pitchFamily="49" charset="0"/>
              </a:rPr>
              <a:t>a, b</a:t>
            </a:r>
            <a:r>
              <a:rPr lang="en-US" altLang="ko-KR" sz="12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200" b="1" dirty="0" err="1">
                <a:latin typeface="Consolas" panose="020B0609020204030204" pitchFamily="49" charset="0"/>
              </a:rPr>
              <a:t>int</a:t>
            </a:r>
            <a:r>
              <a:rPr lang="en-US" altLang="ko-KR" sz="1200" b="1" dirty="0">
                <a:latin typeface="Consolas" panose="020B0609020204030204" pitchFamily="49" charset="0"/>
              </a:rPr>
              <a:t> x</a:t>
            </a:r>
            <a:r>
              <a:rPr lang="en-US" altLang="ko-KR" sz="12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200" dirty="0" err="1">
                <a:latin typeface="Consolas" panose="020B0609020204030204" pitchFamily="49" charset="0"/>
              </a:rPr>
              <a:t>int</a:t>
            </a:r>
            <a:r>
              <a:rPr lang="en-US" altLang="ko-KR" sz="1200" dirty="0">
                <a:latin typeface="Consolas" panose="020B0609020204030204" pitchFamily="49" charset="0"/>
              </a:rPr>
              <a:t> main()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f1();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f2();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g();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return 0; }</a:t>
            </a:r>
          </a:p>
          <a:p>
            <a:endParaRPr lang="en-US" altLang="ko-KR" sz="1200" dirty="0">
              <a:latin typeface="Consolas" panose="020B0609020204030204" pitchFamily="49" charset="0"/>
            </a:endParaRPr>
          </a:p>
          <a:p>
            <a:r>
              <a:rPr lang="en-US" altLang="ko-KR" sz="1200" dirty="0">
                <a:latin typeface="Consolas" panose="020B0609020204030204" pitchFamily="49" charset="0"/>
              </a:rPr>
              <a:t>void f1() {</a:t>
            </a:r>
          </a:p>
          <a:p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  a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</a:t>
            </a:r>
          </a:p>
          <a:p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  b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 }</a:t>
            </a:r>
          </a:p>
          <a:p>
            <a:endParaRPr lang="en-US" altLang="ko-KR" sz="1200" dirty="0">
              <a:latin typeface="Consolas" panose="020B0609020204030204" pitchFamily="49" charset="0"/>
            </a:endParaRPr>
          </a:p>
          <a:p>
            <a:r>
              <a:rPr lang="en-US" altLang="ko-KR" sz="1200" dirty="0">
                <a:latin typeface="Consolas" panose="020B0609020204030204" pitchFamily="49" charset="0"/>
              </a:rPr>
              <a:t>void f2()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 }</a:t>
            </a:r>
          </a:p>
          <a:p>
            <a:endParaRPr lang="en-US" altLang="ko-KR" sz="1200" dirty="0">
              <a:latin typeface="Consolas" panose="020B0609020204030204" pitchFamily="49" charset="0"/>
            </a:endParaRPr>
          </a:p>
          <a:p>
            <a:r>
              <a:rPr lang="en-US" altLang="ko-KR" sz="1200" dirty="0">
                <a:latin typeface="Consolas" panose="020B0609020204030204" pitchFamily="49" charset="0"/>
              </a:rPr>
              <a:t>void g()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a</a:t>
            </a:r>
            <a:r>
              <a:rPr lang="en-US" altLang="ko-KR" sz="1200" dirty="0">
                <a:latin typeface="Consolas" panose="020B0609020204030204" pitchFamily="49" charset="0"/>
              </a:rPr>
              <a:t> &gt; 0);</a:t>
            </a:r>
            <a:br>
              <a:rPr lang="en-US" altLang="ko-KR" sz="1200" dirty="0">
                <a:latin typeface="Consolas" panose="020B0609020204030204" pitchFamily="49" charset="0"/>
              </a:rPr>
            </a:br>
            <a:r>
              <a:rPr lang="en-US" altLang="ko-KR" sz="1200" dirty="0">
                <a:latin typeface="Consolas" panose="020B0609020204030204" pitchFamily="49" charset="0"/>
              </a:rPr>
              <a:t>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b</a:t>
            </a:r>
            <a:r>
              <a:rPr lang="en-US" altLang="ko-KR" sz="1200" dirty="0">
                <a:latin typeface="Consolas" panose="020B0609020204030204" pitchFamily="49" charset="0"/>
              </a:rPr>
              <a:t> &gt; 0);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200" dirty="0">
                <a:latin typeface="Consolas" panose="020B0609020204030204" pitchFamily="49" charset="0"/>
              </a:rPr>
              <a:t> &gt; 0);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64FE4C-88FC-A64B-AAA3-65B2BEDACDC1}"/>
              </a:ext>
            </a:extLst>
          </p:cNvPr>
          <p:cNvSpPr txBox="1"/>
          <p:nvPr/>
        </p:nvSpPr>
        <p:spPr>
          <a:xfrm>
            <a:off x="6281998" y="3312405"/>
            <a:ext cx="760599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테스트 입력</a:t>
            </a:r>
          </a:p>
        </p:txBody>
      </p:sp>
      <p:cxnSp>
        <p:nvCxnSpPr>
          <p:cNvPr id="42" name="직선 화살표 연결선 46">
            <a:extLst>
              <a:ext uri="{FF2B5EF4-FFF2-40B4-BE49-F238E27FC236}">
                <a16:creationId xmlns:a16="http://schemas.microsoft.com/office/drawing/2014/main" id="{1C46B8C8-DB8B-554A-AC2A-8424195740F7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6184844" y="3835625"/>
            <a:ext cx="477454" cy="494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8">
            <a:extLst>
              <a:ext uri="{FF2B5EF4-FFF2-40B4-BE49-F238E27FC236}">
                <a16:creationId xmlns:a16="http://schemas.microsoft.com/office/drawing/2014/main" id="{84B44ED9-DEAC-A64C-8251-87AACA8EDD97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6217263" y="3835625"/>
            <a:ext cx="445035" cy="6741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8">
            <a:extLst>
              <a:ext uri="{FF2B5EF4-FFF2-40B4-BE49-F238E27FC236}">
                <a16:creationId xmlns:a16="http://schemas.microsoft.com/office/drawing/2014/main" id="{1C016E36-B833-E340-9592-EA9AF7BD681F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6165395" y="3835625"/>
            <a:ext cx="496903" cy="11873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9594BFE-96EA-4B4F-86FE-39F926124843}"/>
              </a:ext>
            </a:extLst>
          </p:cNvPr>
          <p:cNvSpPr txBox="1"/>
          <p:nvPr/>
        </p:nvSpPr>
        <p:spPr>
          <a:xfrm>
            <a:off x="4502775" y="6375945"/>
            <a:ext cx="279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방법</a:t>
            </a:r>
            <a:r>
              <a:rPr lang="en-US" altLang="ko-KR" dirty="0"/>
              <a:t>2 (DU-chain </a:t>
            </a:r>
            <a:r>
              <a:rPr lang="ko-KR" altLang="en-US" dirty="0" err="1"/>
              <a:t>바이트수</a:t>
            </a:r>
            <a:r>
              <a:rPr lang="en-US" altLang="ko-KR" dirty="0"/>
              <a:t>)</a:t>
            </a:r>
            <a:endParaRPr lang="en-US" dirty="0"/>
          </a:p>
        </p:txBody>
      </p:sp>
      <p:cxnSp>
        <p:nvCxnSpPr>
          <p:cNvPr id="48" name="꺾인 연결선 11">
            <a:extLst>
              <a:ext uri="{FF2B5EF4-FFF2-40B4-BE49-F238E27FC236}">
                <a16:creationId xmlns:a16="http://schemas.microsoft.com/office/drawing/2014/main" id="{905734C6-9DD1-1245-A750-FFE8B9169DDB}"/>
              </a:ext>
            </a:extLst>
          </p:cNvPr>
          <p:cNvCxnSpPr>
            <a:cxnSpLocks/>
          </p:cNvCxnSpPr>
          <p:nvPr/>
        </p:nvCxnSpPr>
        <p:spPr>
          <a:xfrm rot="5400000">
            <a:off x="3726833" y="4815753"/>
            <a:ext cx="1309022" cy="619110"/>
          </a:xfrm>
          <a:prstGeom prst="bentConnector3">
            <a:avLst>
              <a:gd name="adj1" fmla="val 1568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14">
            <a:extLst>
              <a:ext uri="{FF2B5EF4-FFF2-40B4-BE49-F238E27FC236}">
                <a16:creationId xmlns:a16="http://schemas.microsoft.com/office/drawing/2014/main" id="{09CE6266-EFF5-BE4F-88DA-CB32F32F396E}"/>
              </a:ext>
            </a:extLst>
          </p:cNvPr>
          <p:cNvCxnSpPr/>
          <p:nvPr/>
        </p:nvCxnSpPr>
        <p:spPr>
          <a:xfrm flipV="1">
            <a:off x="4042001" y="5779817"/>
            <a:ext cx="704007" cy="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꺾인 연결선 31">
            <a:extLst>
              <a:ext uri="{FF2B5EF4-FFF2-40B4-BE49-F238E27FC236}">
                <a16:creationId xmlns:a16="http://schemas.microsoft.com/office/drawing/2014/main" id="{5331DCB6-0C73-0446-9C04-D2A8F1863261}"/>
              </a:ext>
            </a:extLst>
          </p:cNvPr>
          <p:cNvCxnSpPr>
            <a:cxnSpLocks/>
          </p:cNvCxnSpPr>
          <p:nvPr/>
        </p:nvCxnSpPr>
        <p:spPr>
          <a:xfrm rot="5400000">
            <a:off x="3838638" y="4762669"/>
            <a:ext cx="1276621" cy="401668"/>
          </a:xfrm>
          <a:prstGeom prst="bentConnector3">
            <a:avLst>
              <a:gd name="adj1" fmla="val 2249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32">
            <a:extLst>
              <a:ext uri="{FF2B5EF4-FFF2-40B4-BE49-F238E27FC236}">
                <a16:creationId xmlns:a16="http://schemas.microsoft.com/office/drawing/2014/main" id="{A9DB839C-426E-194C-9815-EA813C7BA0F5}"/>
              </a:ext>
            </a:extLst>
          </p:cNvPr>
          <p:cNvCxnSpPr/>
          <p:nvPr/>
        </p:nvCxnSpPr>
        <p:spPr>
          <a:xfrm>
            <a:off x="4248904" y="5601814"/>
            <a:ext cx="46124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B1DEE27-1327-364E-B8C5-0E0512BFFD10}"/>
              </a:ext>
            </a:extLst>
          </p:cNvPr>
          <p:cNvCxnSpPr/>
          <p:nvPr/>
        </p:nvCxnSpPr>
        <p:spPr>
          <a:xfrm rot="16200000" flipH="1">
            <a:off x="2254720" y="5395744"/>
            <a:ext cx="941167" cy="250390"/>
          </a:xfrm>
          <a:prstGeom prst="bentConnector3">
            <a:avLst>
              <a:gd name="adj1" fmla="val 3365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3CD78B-CC80-AC47-B7B1-8182E5EBD2E1}"/>
              </a:ext>
            </a:extLst>
          </p:cNvPr>
          <p:cNvCxnSpPr/>
          <p:nvPr/>
        </p:nvCxnSpPr>
        <p:spPr>
          <a:xfrm flipH="1">
            <a:off x="2194418" y="5964093"/>
            <a:ext cx="638672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73ACF0C-6431-6340-B28D-B083570A48CB}"/>
              </a:ext>
            </a:extLst>
          </p:cNvPr>
          <p:cNvSpPr txBox="1"/>
          <p:nvPr/>
        </p:nvSpPr>
        <p:spPr>
          <a:xfrm>
            <a:off x="2461312" y="5741953"/>
            <a:ext cx="102784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 1</a:t>
            </a:r>
            <a:r>
              <a:rPr lang="ko-KR" altLang="en-US" sz="1200" dirty="0"/>
              <a:t>개</a:t>
            </a:r>
            <a:endParaRPr lang="en-US" altLang="ko-KR" sz="1200" dirty="0"/>
          </a:p>
        </p:txBody>
      </p: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2C0CF496-4E24-3545-B048-CE75851BAF1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74889" y="5387053"/>
            <a:ext cx="958550" cy="250393"/>
          </a:xfrm>
          <a:prstGeom prst="bentConnector3">
            <a:avLst>
              <a:gd name="adj1" fmla="val 8027"/>
            </a:avLst>
          </a:prstGeom>
          <a:ln w="152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F1F2B0-44E9-C44F-A209-E7AFAE7C90C6}"/>
              </a:ext>
            </a:extLst>
          </p:cNvPr>
          <p:cNvCxnSpPr>
            <a:cxnSpLocks/>
          </p:cNvCxnSpPr>
          <p:nvPr/>
        </p:nvCxnSpPr>
        <p:spPr>
          <a:xfrm flipH="1">
            <a:off x="5742432" y="5964093"/>
            <a:ext cx="836927" cy="0"/>
          </a:xfrm>
          <a:prstGeom prst="straightConnector1">
            <a:avLst/>
          </a:prstGeom>
          <a:ln w="152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EF70715-DB3C-C44B-BC9D-314C6E2EDFBA}"/>
              </a:ext>
            </a:extLst>
          </p:cNvPr>
          <p:cNvSpPr txBox="1"/>
          <p:nvPr/>
        </p:nvSpPr>
        <p:spPr>
          <a:xfrm>
            <a:off x="6457755" y="5788329"/>
            <a:ext cx="114961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 4byte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64714F29-6102-B74E-AC79-FDF4EA372FD6}"/>
              </a:ext>
            </a:extLst>
          </p:cNvPr>
          <p:cNvGraphicFramePr>
            <a:graphicFrameLocks noGrp="1"/>
          </p:cNvGraphicFramePr>
          <p:nvPr/>
        </p:nvGraphicFramePr>
        <p:xfrm>
          <a:off x="10053613" y="3546065"/>
          <a:ext cx="192102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1026">
                  <a:extLst>
                    <a:ext uri="{9D8B030D-6E8A-4147-A177-3AD203B41FA5}">
                      <a16:colId xmlns:a16="http://schemas.microsoft.com/office/drawing/2014/main" val="747740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00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76062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BF39C3F6-3FA2-E344-B329-A7A12C6B05FA}"/>
              </a:ext>
            </a:extLst>
          </p:cNvPr>
          <p:cNvGraphicFramePr>
            <a:graphicFrameLocks noGrp="1"/>
          </p:cNvGraphicFramePr>
          <p:nvPr/>
        </p:nvGraphicFramePr>
        <p:xfrm>
          <a:off x="8834218" y="3546065"/>
          <a:ext cx="121441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13">
                  <a:extLst>
                    <a:ext uri="{9D8B030D-6E8A-4147-A177-3AD203B41FA5}">
                      <a16:colId xmlns:a16="http://schemas.microsoft.com/office/drawing/2014/main" val="18760126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00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76062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4F5F8F68-E593-BA48-A2A3-85D5F9ED1AA5}"/>
              </a:ext>
            </a:extLst>
          </p:cNvPr>
          <p:cNvSpPr txBox="1"/>
          <p:nvPr/>
        </p:nvSpPr>
        <p:spPr>
          <a:xfrm>
            <a:off x="7242371" y="4637768"/>
            <a:ext cx="4847129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b="1" u="sng" dirty="0"/>
              <a:t>방법 </a:t>
            </a:r>
            <a:r>
              <a:rPr lang="en-US" altLang="ko-KR" b="1" u="sng" dirty="0"/>
              <a:t>1 </a:t>
            </a:r>
            <a:r>
              <a:rPr lang="ko-KR" altLang="en-US" b="1" u="sng" dirty="0"/>
              <a:t>채택 이유</a:t>
            </a:r>
            <a:endParaRPr lang="en-US" altLang="ko-KR" b="1" u="sng" dirty="0"/>
          </a:p>
          <a:p>
            <a:r>
              <a:rPr lang="en-US" altLang="ko-KR" dirty="0" err="1"/>
              <a:t>Concolic</a:t>
            </a:r>
            <a:r>
              <a:rPr lang="en-US" altLang="ko-KR" dirty="0"/>
              <a:t> </a:t>
            </a:r>
            <a:r>
              <a:rPr lang="ko-KR" altLang="en-US" dirty="0" err="1"/>
              <a:t>테스팅</a:t>
            </a:r>
            <a:r>
              <a:rPr lang="ko-KR" altLang="en-US" dirty="0"/>
              <a:t> 관점에서 </a:t>
            </a:r>
            <a:r>
              <a:rPr lang="en-US" altLang="ko-KR" dirty="0"/>
              <a:t>g</a:t>
            </a:r>
            <a:r>
              <a:rPr lang="ko-KR" altLang="en-US" dirty="0"/>
              <a:t>의 수행 경로를 결정하는 변수는 </a:t>
            </a:r>
            <a:r>
              <a:rPr lang="en-US" altLang="ko-KR" dirty="0"/>
              <a:t>3</a:t>
            </a:r>
            <a:r>
              <a:rPr lang="ko-KR" altLang="en-US" dirty="0"/>
              <a:t>개인데 그 중 </a:t>
            </a:r>
            <a:r>
              <a:rPr lang="en-US" altLang="ko-KR" dirty="0"/>
              <a:t>f1</a:t>
            </a:r>
            <a:r>
              <a:rPr lang="ko-KR" altLang="en-US" dirty="0"/>
              <a:t>에서 정의된 변수가 </a:t>
            </a:r>
            <a:r>
              <a:rPr lang="en-US" altLang="ko-KR" dirty="0"/>
              <a:t>2</a:t>
            </a:r>
            <a:r>
              <a:rPr lang="ko-KR" altLang="en-US" dirty="0"/>
              <a:t>개이기 때문에</a:t>
            </a:r>
            <a:r>
              <a:rPr lang="en-US" altLang="ko-KR" dirty="0"/>
              <a:t>, f1</a:t>
            </a:r>
            <a:r>
              <a:rPr lang="ko-KR" altLang="en-US" dirty="0"/>
              <a:t>이 </a:t>
            </a:r>
            <a:r>
              <a:rPr lang="en-US" altLang="ko-KR" dirty="0"/>
              <a:t>f2</a:t>
            </a:r>
            <a:r>
              <a:rPr lang="ko-KR" altLang="en-US" dirty="0"/>
              <a:t>보다 </a:t>
            </a:r>
            <a:r>
              <a:rPr lang="en-US" altLang="ko-KR" dirty="0"/>
              <a:t>g</a:t>
            </a:r>
            <a:r>
              <a:rPr lang="ko-KR" altLang="en-US" dirty="0"/>
              <a:t>에 끼치는  영향력이 더 크다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54" name="직사각형 19">
            <a:extLst>
              <a:ext uri="{FF2B5EF4-FFF2-40B4-BE49-F238E27FC236}">
                <a16:creationId xmlns:a16="http://schemas.microsoft.com/office/drawing/2014/main" id="{676BD824-30A5-2344-A9CF-EACFE36B5442}"/>
              </a:ext>
            </a:extLst>
          </p:cNvPr>
          <p:cNvSpPr/>
          <p:nvPr/>
        </p:nvSpPr>
        <p:spPr>
          <a:xfrm>
            <a:off x="882902" y="1472527"/>
            <a:ext cx="6621141" cy="5143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0">
            <a:extLst>
              <a:ext uri="{FF2B5EF4-FFF2-40B4-BE49-F238E27FC236}">
                <a16:creationId xmlns:a16="http://schemas.microsoft.com/office/drawing/2014/main" id="{0CEF64C4-5B8F-C44B-94FF-1EE3EE9A2019}"/>
              </a:ext>
            </a:extLst>
          </p:cNvPr>
          <p:cNvSpPr/>
          <p:nvPr/>
        </p:nvSpPr>
        <p:spPr>
          <a:xfrm>
            <a:off x="8840387" y="3188955"/>
            <a:ext cx="1205948" cy="109879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C1EDA3-D515-FA48-985F-0CAA9798DA16}"/>
              </a:ext>
            </a:extLst>
          </p:cNvPr>
          <p:cNvSpPr txBox="1"/>
          <p:nvPr/>
        </p:nvSpPr>
        <p:spPr>
          <a:xfrm>
            <a:off x="3433685" y="4881046"/>
            <a:ext cx="114961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 2byte</a:t>
            </a:r>
          </a:p>
        </p:txBody>
      </p:sp>
    </p:spTree>
    <p:extLst>
      <p:ext uri="{BB962C8B-B14F-4D97-AF65-F5344CB8AC3E}">
        <p14:creationId xmlns:p14="http://schemas.microsoft.com/office/powerpoint/2010/main" val="385246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함수 간 데이터 의존도 </a:t>
            </a:r>
            <a:r>
              <a:rPr kumimoji="1" lang="en-US" altLang="ko-KR" sz="3200" b="1" kern="0" dirty="0">
                <a:latin typeface="+mj-ea"/>
              </a:rPr>
              <a:t>Design Choice 2</a:t>
            </a:r>
            <a:endParaRPr kumimoji="1" lang="ko-KR" altLang="en-US" sz="3200" b="1" kern="0" dirty="0">
              <a:latin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/>
              <p:nvPr/>
            </p:nvSpPr>
            <p:spPr>
              <a:xfrm>
                <a:off x="882901" y="904995"/>
                <a:ext cx="1075344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num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ko-KR" altLang="en-US" sz="2400" b="1" dirty="0">
                    <a:latin typeface="맑은 고딕" pitchFamily="50" charset="-127"/>
                    <a:ea typeface="맑은 고딕" pitchFamily="50" charset="-127"/>
                  </a:rPr>
                  <a:t>을 계산할 때 모든 </a:t>
                </a:r>
                <a:r>
                  <a:rPr lang="en-US" altLang="ko-KR" sz="2400" b="1" dirty="0" err="1">
                    <a:latin typeface="맑은 고딕" pitchFamily="50" charset="-127"/>
                    <a:ea typeface="맑은 고딕" pitchFamily="50" charset="-127"/>
                  </a:rPr>
                  <a:t>def</a:t>
                </a:r>
                <a:r>
                  <a:rPr lang="en-US" altLang="ko-KR" sz="2400" b="1" dirty="0">
                    <a:latin typeface="맑은 고딕" pitchFamily="50" charset="-127"/>
                    <a:ea typeface="맑은 고딕" pitchFamily="50" charset="-127"/>
                  </a:rPr>
                  <a:t>-use chain</a:t>
                </a:r>
                <a:r>
                  <a:rPr lang="ko-KR" altLang="en-US" sz="2400" b="1" dirty="0">
                    <a:latin typeface="맑은 고딕" pitchFamily="50" charset="-127"/>
                    <a:ea typeface="맑은 고딕" pitchFamily="50" charset="-127"/>
                  </a:rPr>
                  <a:t> 수를 고려해야 하는가</a:t>
                </a:r>
                <a:endParaRPr lang="en-US" altLang="ko-KR" sz="2400" b="1" dirty="0">
                  <a:latin typeface="맑은 고딕" pitchFamily="50" charset="-127"/>
                  <a:ea typeface="맑은 고딕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방법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1. 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모든 </a:t>
                </a:r>
                <a:r>
                  <a:rPr lang="en-US" altLang="ko-KR" sz="2000" b="1" dirty="0" err="1">
                    <a:latin typeface="맑은 고딕" pitchFamily="50" charset="-127"/>
                    <a:ea typeface="맑은 고딕" pitchFamily="50" charset="-127"/>
                  </a:rPr>
                  <a:t>def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-use chain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들을 고려해서 계산</a:t>
                </a:r>
                <a:endParaRPr lang="en-US" altLang="ko-KR" sz="2000" b="1" dirty="0">
                  <a:latin typeface="맑은 고딕" pitchFamily="50" charset="-127"/>
                  <a:ea typeface="맑은 고딕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방법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2. </a:t>
                </a:r>
                <a:r>
                  <a:rPr lang="ko-KR" altLang="en-US" sz="2000" b="1" dirty="0" err="1">
                    <a:latin typeface="맑은 고딕" pitchFamily="50" charset="-127"/>
                    <a:ea typeface="맑은 고딕" pitchFamily="50" charset="-127"/>
                  </a:rPr>
                  <a:t>조건문의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 조건식에 사용되는 변수들을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use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로 하는 </a:t>
                </a:r>
                <a:r>
                  <a:rPr lang="en-US" altLang="ko-KR" sz="2000" b="1" dirty="0" err="1">
                    <a:latin typeface="맑은 고딕" pitchFamily="50" charset="-127"/>
                    <a:ea typeface="맑은 고딕" pitchFamily="50" charset="-127"/>
                  </a:rPr>
                  <a:t>def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-use chain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들만 고려해서 계산</a:t>
                </a:r>
                <a:endParaRPr lang="en-US" altLang="ko-KR" sz="20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01" y="904995"/>
                <a:ext cx="10753445" cy="1569660"/>
              </a:xfrm>
              <a:prstGeom prst="rect">
                <a:avLst/>
              </a:prstGeom>
              <a:blipFill>
                <a:blip r:embed="rId3"/>
                <a:stretch>
                  <a:fillRect l="-624" b="-19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193674" y="2707342"/>
            <a:ext cx="2792186" cy="34163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Consolas" panose="020B0609020204030204" pitchFamily="49" charset="0"/>
              </a:rPr>
              <a:t>1  </a:t>
            </a:r>
            <a:r>
              <a:rPr lang="en-US" altLang="ko-KR" sz="1200" dirty="0" err="1">
                <a:latin typeface="Consolas" panose="020B0609020204030204" pitchFamily="49" charset="0"/>
              </a:rPr>
              <a:t>int</a:t>
            </a:r>
            <a:r>
              <a:rPr lang="en-US" altLang="ko-KR" sz="1200" dirty="0">
                <a:latin typeface="Consolas" panose="020B0609020204030204" pitchFamily="49" charset="0"/>
              </a:rPr>
              <a:t> a, b, c;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2  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3  </a:t>
            </a:r>
            <a:r>
              <a:rPr lang="en-US" altLang="ko-KR" sz="1200" dirty="0" err="1">
                <a:latin typeface="Consolas" panose="020B0609020204030204" pitchFamily="49" charset="0"/>
              </a:rPr>
              <a:t>int</a:t>
            </a:r>
            <a:r>
              <a:rPr lang="en-US" altLang="ko-KR" sz="1200" dirty="0">
                <a:latin typeface="Consolas" panose="020B0609020204030204" pitchFamily="49" charset="0"/>
              </a:rPr>
              <a:t> main()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4    f1();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5    f2();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6    g();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7    return 0; }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8  </a:t>
            </a:r>
            <a:br>
              <a:rPr lang="en-US" altLang="ko-KR" sz="1200" dirty="0">
                <a:latin typeface="Consolas" panose="020B0609020204030204" pitchFamily="49" charset="0"/>
              </a:rPr>
            </a:br>
            <a:r>
              <a:rPr lang="en-US" altLang="ko-KR" sz="1200" dirty="0">
                <a:latin typeface="Consolas" panose="020B0609020204030204" pitchFamily="49" charset="0"/>
              </a:rPr>
              <a:t>9  void f1()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10   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a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11   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b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();}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12 </a:t>
            </a:r>
            <a:br>
              <a:rPr lang="en-US" altLang="ko-KR" sz="1200" dirty="0">
                <a:latin typeface="Consolas" panose="020B0609020204030204" pitchFamily="49" charset="0"/>
              </a:rPr>
            </a:br>
            <a:r>
              <a:rPr lang="en-US" altLang="ko-KR" sz="1200" dirty="0">
                <a:latin typeface="Consolas" panose="020B0609020204030204" pitchFamily="49" charset="0"/>
              </a:rPr>
              <a:t>13 void f2()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14   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c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 }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15 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16 void g()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17   </a:t>
            </a:r>
            <a:r>
              <a:rPr lang="en-US" altLang="ko-KR" sz="1200" dirty="0" err="1">
                <a:latin typeface="Consolas" panose="020B0609020204030204" pitchFamily="49" charset="0"/>
              </a:rPr>
              <a:t>printf</a:t>
            </a:r>
            <a:r>
              <a:rPr lang="en-US" altLang="ko-KR" sz="1200" dirty="0">
                <a:latin typeface="Consolas" panose="020B0609020204030204" pitchFamily="49" charset="0"/>
              </a:rPr>
              <a:t>(“%d %d”,</a:t>
            </a:r>
            <a:r>
              <a:rPr lang="en-US" altLang="ko-KR" sz="1200" b="1" dirty="0" err="1">
                <a:solidFill>
                  <a:srgbClr val="0070C0"/>
                </a:solidFill>
                <a:latin typeface="Consolas" panose="020B0609020204030204" pitchFamily="49" charset="0"/>
              </a:rPr>
              <a:t>a,b</a:t>
            </a:r>
            <a:r>
              <a:rPr lang="en-US" altLang="ko-KR" sz="1200" dirty="0">
                <a:latin typeface="Consolas" panose="020B0609020204030204" pitchFamily="49" charset="0"/>
              </a:rPr>
              <a:t>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18 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c</a:t>
            </a:r>
            <a:r>
              <a:rPr lang="en-US" altLang="ko-KR" sz="1200" dirty="0">
                <a:latin typeface="Consolas" panose="020B0609020204030204" pitchFamily="49" charset="0"/>
              </a:rPr>
              <a:t> &gt; 0) { ... } } </a:t>
            </a:r>
          </a:p>
        </p:txBody>
      </p:sp>
      <p:cxnSp>
        <p:nvCxnSpPr>
          <p:cNvPr id="19" name="꺾인 연결선 18"/>
          <p:cNvCxnSpPr>
            <a:cxnSpLocks/>
          </p:cNvCxnSpPr>
          <p:nvPr/>
        </p:nvCxnSpPr>
        <p:spPr>
          <a:xfrm rot="5400000">
            <a:off x="271382" y="4829130"/>
            <a:ext cx="1338199" cy="639272"/>
          </a:xfrm>
          <a:prstGeom prst="bentConnector3">
            <a:avLst>
              <a:gd name="adj1" fmla="val -505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 flipV="1">
            <a:off x="620845" y="5805277"/>
            <a:ext cx="704007" cy="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꺾인 연결선 18">
            <a:extLst>
              <a:ext uri="{FF2B5EF4-FFF2-40B4-BE49-F238E27FC236}">
                <a16:creationId xmlns:a16="http://schemas.microsoft.com/office/drawing/2014/main" id="{7AF73FD8-6709-BF47-BC80-EFA4A39EA74A}"/>
              </a:ext>
            </a:extLst>
          </p:cNvPr>
          <p:cNvCxnSpPr>
            <a:cxnSpLocks/>
          </p:cNvCxnSpPr>
          <p:nvPr/>
        </p:nvCxnSpPr>
        <p:spPr>
          <a:xfrm rot="5400000">
            <a:off x="547594" y="5022409"/>
            <a:ext cx="1118178" cy="447563"/>
          </a:xfrm>
          <a:prstGeom prst="bentConnector3">
            <a:avLst>
              <a:gd name="adj1" fmla="val 1409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1383" y="4911639"/>
            <a:ext cx="7601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DU-chain</a:t>
            </a:r>
          </a:p>
          <a:p>
            <a:pPr algn="ctr"/>
            <a:r>
              <a:rPr lang="en-US" altLang="ko-KR" sz="1200" b="1" dirty="0">
                <a:solidFill>
                  <a:schemeClr val="tx1"/>
                </a:solidFill>
              </a:rPr>
              <a:t>2</a:t>
            </a:r>
            <a:r>
              <a:rPr lang="ko-KR" altLang="en-US" sz="1200" dirty="0">
                <a:solidFill>
                  <a:schemeClr val="tx1"/>
                </a:solidFill>
              </a:rPr>
              <a:t>개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1CC618FD-126B-3745-809C-E329C88C4C87}"/>
              </a:ext>
            </a:extLst>
          </p:cNvPr>
          <p:cNvCxnSpPr/>
          <p:nvPr/>
        </p:nvCxnSpPr>
        <p:spPr>
          <a:xfrm rot="16200000" flipH="1">
            <a:off x="3141363" y="5337097"/>
            <a:ext cx="791245" cy="499872"/>
          </a:xfrm>
          <a:prstGeom prst="bentConnector3">
            <a:avLst>
              <a:gd name="adj1" fmla="val 69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2BBF73-1950-3F48-81B9-2CFF878B3DF6}"/>
              </a:ext>
            </a:extLst>
          </p:cNvPr>
          <p:cNvCxnSpPr/>
          <p:nvPr/>
        </p:nvCxnSpPr>
        <p:spPr>
          <a:xfrm flipH="1">
            <a:off x="3277375" y="5956462"/>
            <a:ext cx="51922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89452" y="5427678"/>
            <a:ext cx="7601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</a:t>
            </a:r>
          </a:p>
          <a:p>
            <a:pPr algn="ctr"/>
            <a:r>
              <a:rPr lang="en-US" altLang="ko-KR" sz="1200" dirty="0"/>
              <a:t>1</a:t>
            </a:r>
            <a:r>
              <a:rPr lang="ko-KR" altLang="en-US" sz="1200" dirty="0"/>
              <a:t>개</a:t>
            </a:r>
            <a:endParaRPr lang="en-US" altLang="ko-KR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표 37">
                <a:extLst>
                  <a:ext uri="{FF2B5EF4-FFF2-40B4-BE49-F238E27FC236}">
                    <a16:creationId xmlns:a16="http://schemas.microsoft.com/office/drawing/2014/main" id="{42091542-08BA-F24D-AAB4-D17C31E3FE7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6975256"/>
                  </p:ext>
                </p:extLst>
              </p:nvPr>
            </p:nvGraphicFramePr>
            <p:xfrm>
              <a:off x="7615907" y="3175225"/>
              <a:ext cx="435873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3293">
                      <a:extLst>
                        <a:ext uri="{9D8B030D-6E8A-4147-A177-3AD203B41FA5}">
                          <a16:colId xmlns:a16="http://schemas.microsoft.com/office/drawing/2014/main" val="3256991855"/>
                        </a:ext>
                      </a:extLst>
                    </a:gridCol>
                    <a:gridCol w="1572768">
                      <a:extLst>
                        <a:ext uri="{9D8B030D-6E8A-4147-A177-3AD203B41FA5}">
                          <a16:colId xmlns:a16="http://schemas.microsoft.com/office/drawing/2014/main" val="2981778033"/>
                        </a:ext>
                      </a:extLst>
                    </a:gridCol>
                    <a:gridCol w="1562671">
                      <a:extLst>
                        <a:ext uri="{9D8B030D-6E8A-4147-A177-3AD203B41FA5}">
                          <a16:colId xmlns:a16="http://schemas.microsoft.com/office/drawing/2014/main" val="1686544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ko-KR" altLang="en-US" sz="1600" dirty="0"/>
                            <a:t>방법</a:t>
                          </a:r>
                          <a:r>
                            <a:rPr lang="en-US" altLang="ko-KR" sz="1600" dirty="0"/>
                            <a:t>1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ko-KR" altLang="en-US" sz="1600" dirty="0"/>
                            <a:t>방법</a:t>
                          </a:r>
                          <a:r>
                            <a:rPr lang="en-US" altLang="ko-KR" sz="1600" dirty="0"/>
                            <a:t>2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398775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num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  <m: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sz="1600" i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ko-KR" altLang="en-US" sz="16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34820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num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  <m: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ko-KR" sz="1600" i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4592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표 37">
                <a:extLst>
                  <a:ext uri="{FF2B5EF4-FFF2-40B4-BE49-F238E27FC236}">
                    <a16:creationId xmlns:a16="http://schemas.microsoft.com/office/drawing/2014/main" id="{42091542-08BA-F24D-AAB4-D17C31E3FE7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6975256"/>
                  </p:ext>
                </p:extLst>
              </p:nvPr>
            </p:nvGraphicFramePr>
            <p:xfrm>
              <a:off x="7615907" y="3175225"/>
              <a:ext cx="435873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3293">
                      <a:extLst>
                        <a:ext uri="{9D8B030D-6E8A-4147-A177-3AD203B41FA5}">
                          <a16:colId xmlns:a16="http://schemas.microsoft.com/office/drawing/2014/main" val="3256991855"/>
                        </a:ext>
                      </a:extLst>
                    </a:gridCol>
                    <a:gridCol w="1572768">
                      <a:extLst>
                        <a:ext uri="{9D8B030D-6E8A-4147-A177-3AD203B41FA5}">
                          <a16:colId xmlns:a16="http://schemas.microsoft.com/office/drawing/2014/main" val="2981778033"/>
                        </a:ext>
                      </a:extLst>
                    </a:gridCol>
                    <a:gridCol w="1562671">
                      <a:extLst>
                        <a:ext uri="{9D8B030D-6E8A-4147-A177-3AD203B41FA5}">
                          <a16:colId xmlns:a16="http://schemas.microsoft.com/office/drawing/2014/main" val="1686544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ko-KR" altLang="en-US" sz="1600" dirty="0"/>
                            <a:t>방법</a:t>
                          </a:r>
                          <a:r>
                            <a:rPr lang="en-US" altLang="ko-KR" sz="1600" dirty="0"/>
                            <a:t>1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ko-KR" altLang="en-US" sz="1600" dirty="0"/>
                            <a:t>방법</a:t>
                          </a:r>
                          <a:r>
                            <a:rPr lang="en-US" altLang="ko-KR" sz="1600" dirty="0"/>
                            <a:t>2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398775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6667" r="-255670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34820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213793" r="-2556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45923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0943813C-E9B5-A84B-9938-F56229C84B7A}"/>
              </a:ext>
            </a:extLst>
          </p:cNvPr>
          <p:cNvSpPr txBox="1"/>
          <p:nvPr/>
        </p:nvSpPr>
        <p:spPr>
          <a:xfrm>
            <a:off x="4427433" y="2707342"/>
            <a:ext cx="2792186" cy="34163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Consolas" panose="020B0609020204030204" pitchFamily="49" charset="0"/>
              </a:rPr>
              <a:t>1  </a:t>
            </a:r>
            <a:r>
              <a:rPr lang="en-US" altLang="ko-KR" sz="1200" dirty="0" err="1">
                <a:latin typeface="Consolas" panose="020B0609020204030204" pitchFamily="49" charset="0"/>
              </a:rPr>
              <a:t>int</a:t>
            </a:r>
            <a:r>
              <a:rPr lang="en-US" altLang="ko-KR" sz="1200" dirty="0">
                <a:latin typeface="Consolas" panose="020B0609020204030204" pitchFamily="49" charset="0"/>
              </a:rPr>
              <a:t> a, b, c;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2  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3  </a:t>
            </a:r>
            <a:r>
              <a:rPr lang="en-US" altLang="ko-KR" sz="1200" dirty="0" err="1">
                <a:latin typeface="Consolas" panose="020B0609020204030204" pitchFamily="49" charset="0"/>
              </a:rPr>
              <a:t>int</a:t>
            </a:r>
            <a:r>
              <a:rPr lang="en-US" altLang="ko-KR" sz="1200" dirty="0">
                <a:latin typeface="Consolas" panose="020B0609020204030204" pitchFamily="49" charset="0"/>
              </a:rPr>
              <a:t> main()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4    f1();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5    f2();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6    g();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7    return 0; }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8  </a:t>
            </a:r>
            <a:br>
              <a:rPr lang="en-US" altLang="ko-KR" sz="1200" dirty="0">
                <a:latin typeface="Consolas" panose="020B0609020204030204" pitchFamily="49" charset="0"/>
              </a:rPr>
            </a:br>
            <a:r>
              <a:rPr lang="en-US" altLang="ko-KR" sz="1200" dirty="0">
                <a:latin typeface="Consolas" panose="020B0609020204030204" pitchFamily="49" charset="0"/>
              </a:rPr>
              <a:t>9  void f1()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10   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a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11   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b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();}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12 </a:t>
            </a:r>
            <a:br>
              <a:rPr lang="en-US" altLang="ko-KR" sz="1200" dirty="0">
                <a:latin typeface="Consolas" panose="020B0609020204030204" pitchFamily="49" charset="0"/>
              </a:rPr>
            </a:br>
            <a:r>
              <a:rPr lang="en-US" altLang="ko-KR" sz="1200" dirty="0">
                <a:latin typeface="Consolas" panose="020B0609020204030204" pitchFamily="49" charset="0"/>
              </a:rPr>
              <a:t>13 void f2()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14   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c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 }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15 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16 void g()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17   </a:t>
            </a:r>
            <a:r>
              <a:rPr lang="en-US" altLang="ko-KR" sz="1200" dirty="0" err="1">
                <a:latin typeface="Consolas" panose="020B0609020204030204" pitchFamily="49" charset="0"/>
              </a:rPr>
              <a:t>printf</a:t>
            </a:r>
            <a:r>
              <a:rPr lang="en-US" altLang="ko-KR" sz="1200" dirty="0">
                <a:latin typeface="Consolas" panose="020B0609020204030204" pitchFamily="49" charset="0"/>
              </a:rPr>
              <a:t>(“%d %d”,</a:t>
            </a:r>
            <a:r>
              <a:rPr lang="en-US" altLang="ko-KR" sz="1200" b="1" dirty="0" err="1">
                <a:solidFill>
                  <a:srgbClr val="0070C0"/>
                </a:solidFill>
                <a:latin typeface="Consolas" panose="020B0609020204030204" pitchFamily="49" charset="0"/>
              </a:rPr>
              <a:t>a,b</a:t>
            </a:r>
            <a:r>
              <a:rPr lang="en-US" altLang="ko-KR" sz="1200" dirty="0">
                <a:latin typeface="Consolas" panose="020B0609020204030204" pitchFamily="49" charset="0"/>
              </a:rPr>
              <a:t>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18 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c</a:t>
            </a:r>
            <a:r>
              <a:rPr lang="en-US" altLang="ko-KR" sz="1200" dirty="0">
                <a:latin typeface="Consolas" panose="020B0609020204030204" pitchFamily="49" charset="0"/>
              </a:rPr>
              <a:t> &gt; 0) { ... } } </a:t>
            </a:r>
          </a:p>
        </p:txBody>
      </p:sp>
      <p:sp>
        <p:nvSpPr>
          <p:cNvPr id="33" name="직사각형 38">
            <a:extLst>
              <a:ext uri="{FF2B5EF4-FFF2-40B4-BE49-F238E27FC236}">
                <a16:creationId xmlns:a16="http://schemas.microsoft.com/office/drawing/2014/main" id="{943C183D-FC4F-B440-A03C-29EF37F99B95}"/>
              </a:ext>
            </a:extLst>
          </p:cNvPr>
          <p:cNvSpPr/>
          <p:nvPr/>
        </p:nvSpPr>
        <p:spPr>
          <a:xfrm>
            <a:off x="5158531" y="5861660"/>
            <a:ext cx="631179" cy="17214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직선 화살표 연결선 41">
            <a:extLst>
              <a:ext uri="{FF2B5EF4-FFF2-40B4-BE49-F238E27FC236}">
                <a16:creationId xmlns:a16="http://schemas.microsoft.com/office/drawing/2014/main" id="{123D8E6F-E2FE-0447-BCB3-3A7993E3A635}"/>
              </a:ext>
            </a:extLst>
          </p:cNvPr>
          <p:cNvCxnSpPr>
            <a:stCxn id="33" idx="2"/>
          </p:cNvCxnSpPr>
          <p:nvPr/>
        </p:nvCxnSpPr>
        <p:spPr>
          <a:xfrm>
            <a:off x="5474121" y="6033805"/>
            <a:ext cx="833479" cy="3648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C28719A-F7D6-9C4E-99FF-11166F22057F}"/>
              </a:ext>
            </a:extLst>
          </p:cNvPr>
          <p:cNvSpPr txBox="1"/>
          <p:nvPr/>
        </p:nvSpPr>
        <p:spPr>
          <a:xfrm>
            <a:off x="6275329" y="6410237"/>
            <a:ext cx="129715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200" dirty="0" err="1"/>
              <a:t>조건문의</a:t>
            </a:r>
            <a:r>
              <a:rPr lang="ko-KR" altLang="en-US" sz="1200" dirty="0"/>
              <a:t> 조건식</a:t>
            </a:r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652F3F8C-2CEB-6A49-9BB6-EF7B5639C788}"/>
              </a:ext>
            </a:extLst>
          </p:cNvPr>
          <p:cNvCxnSpPr/>
          <p:nvPr/>
        </p:nvCxnSpPr>
        <p:spPr>
          <a:xfrm rot="16200000" flipH="1">
            <a:off x="6375122" y="5337097"/>
            <a:ext cx="791245" cy="499872"/>
          </a:xfrm>
          <a:prstGeom prst="bentConnector3">
            <a:avLst>
              <a:gd name="adj1" fmla="val 69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68DE3CA-5D1A-5441-9FF2-6618276B9D12}"/>
              </a:ext>
            </a:extLst>
          </p:cNvPr>
          <p:cNvCxnSpPr/>
          <p:nvPr/>
        </p:nvCxnSpPr>
        <p:spPr>
          <a:xfrm flipH="1">
            <a:off x="6511134" y="5956462"/>
            <a:ext cx="51922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6D473A7-400D-3048-99CB-F4219CADD3F5}"/>
              </a:ext>
            </a:extLst>
          </p:cNvPr>
          <p:cNvSpPr txBox="1"/>
          <p:nvPr/>
        </p:nvSpPr>
        <p:spPr>
          <a:xfrm>
            <a:off x="6823211" y="5427678"/>
            <a:ext cx="7601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</a:t>
            </a:r>
          </a:p>
          <a:p>
            <a:pPr algn="ctr"/>
            <a:r>
              <a:rPr lang="en-US" altLang="ko-KR" sz="1200" dirty="0"/>
              <a:t>1</a:t>
            </a:r>
            <a:r>
              <a:rPr lang="ko-KR" altLang="en-US" sz="1200" dirty="0"/>
              <a:t>개</a:t>
            </a:r>
            <a:endParaRPr lang="en-US" altLang="ko-KR" sz="1200" dirty="0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93D75A20-B387-1746-8C7D-F480F54AE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340451"/>
              </p:ext>
            </p:extLst>
          </p:nvPr>
        </p:nvGraphicFramePr>
        <p:xfrm>
          <a:off x="10411967" y="3546065"/>
          <a:ext cx="156267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671">
                  <a:extLst>
                    <a:ext uri="{9D8B030D-6E8A-4147-A177-3AD203B41FA5}">
                      <a16:colId xmlns:a16="http://schemas.microsoft.com/office/drawing/2014/main" val="747740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00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76062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B4C3956D-5854-D343-96A3-BCEAFDD7C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78416"/>
              </p:ext>
            </p:extLst>
          </p:nvPr>
        </p:nvGraphicFramePr>
        <p:xfrm>
          <a:off x="8834219" y="3546065"/>
          <a:ext cx="15777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748">
                  <a:extLst>
                    <a:ext uri="{9D8B030D-6E8A-4147-A177-3AD203B41FA5}">
                      <a16:colId xmlns:a16="http://schemas.microsoft.com/office/drawing/2014/main" val="18760126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00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7606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A9EDDCC7-7D9B-774F-B278-DDD505044B9C}"/>
              </a:ext>
            </a:extLst>
          </p:cNvPr>
          <p:cNvSpPr txBox="1"/>
          <p:nvPr/>
        </p:nvSpPr>
        <p:spPr>
          <a:xfrm>
            <a:off x="5498578" y="618536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방법</a:t>
            </a:r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66DB1C-269D-4442-AD02-BB68B412C482}"/>
              </a:ext>
            </a:extLst>
          </p:cNvPr>
          <p:cNvSpPr txBox="1"/>
          <p:nvPr/>
        </p:nvSpPr>
        <p:spPr>
          <a:xfrm>
            <a:off x="2162849" y="618536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방법</a:t>
            </a:r>
            <a:r>
              <a:rPr lang="en-US" altLang="ko-KR" dirty="0"/>
              <a:t>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94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0" grpId="0" animBg="1"/>
      <p:bldP spid="33" grpId="0" animBg="1"/>
      <p:bldP spid="35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16</a:t>
            </a:fld>
            <a:endParaRPr lang="ko-KR" altLang="en-US" dirty="0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함수 간 데이터 의존도 </a:t>
            </a:r>
            <a:r>
              <a:rPr kumimoji="1" lang="en-US" altLang="ko-KR" sz="3200" b="1" kern="0" dirty="0">
                <a:latin typeface="+mj-ea"/>
              </a:rPr>
              <a:t>Design Choice 2 –</a:t>
            </a:r>
            <a:r>
              <a:rPr kumimoji="1" lang="ko-KR" altLang="en-US" sz="3200" b="1" kern="0" dirty="0">
                <a:latin typeface="+mj-ea"/>
              </a:rPr>
              <a:t> 방법</a:t>
            </a:r>
            <a:r>
              <a:rPr kumimoji="1" lang="en-US" altLang="ko-KR" sz="3200" b="1" kern="0" dirty="0">
                <a:latin typeface="+mj-ea"/>
              </a:rPr>
              <a:t> 2 </a:t>
            </a:r>
            <a:r>
              <a:rPr kumimoji="1" lang="ko-KR" altLang="en-US" sz="3200" b="1" kern="0" dirty="0">
                <a:latin typeface="+mj-ea"/>
              </a:rPr>
              <a:t>채택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/>
              <p:nvPr/>
            </p:nvSpPr>
            <p:spPr>
              <a:xfrm>
                <a:off x="882901" y="904995"/>
                <a:ext cx="1075344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num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ko-KR" altLang="en-US" sz="2400" b="1" dirty="0">
                    <a:latin typeface="맑은 고딕" pitchFamily="50" charset="-127"/>
                    <a:ea typeface="맑은 고딕" pitchFamily="50" charset="-127"/>
                  </a:rPr>
                  <a:t>을 계산할 때 모든 </a:t>
                </a:r>
                <a:r>
                  <a:rPr lang="en-US" altLang="ko-KR" sz="2400" b="1" dirty="0" err="1">
                    <a:latin typeface="맑은 고딕" pitchFamily="50" charset="-127"/>
                    <a:ea typeface="맑은 고딕" pitchFamily="50" charset="-127"/>
                  </a:rPr>
                  <a:t>def</a:t>
                </a:r>
                <a:r>
                  <a:rPr lang="en-US" altLang="ko-KR" sz="2400" b="1" dirty="0">
                    <a:latin typeface="맑은 고딕" pitchFamily="50" charset="-127"/>
                    <a:ea typeface="맑은 고딕" pitchFamily="50" charset="-127"/>
                  </a:rPr>
                  <a:t>-use chain</a:t>
                </a:r>
                <a:r>
                  <a:rPr lang="ko-KR" altLang="en-US" sz="2400" b="1" dirty="0">
                    <a:latin typeface="맑은 고딕" pitchFamily="50" charset="-127"/>
                    <a:ea typeface="맑은 고딕" pitchFamily="50" charset="-127"/>
                  </a:rPr>
                  <a:t> 수를 고려해야 하는가</a:t>
                </a:r>
                <a:endParaRPr lang="en-US" altLang="ko-KR" sz="2400" b="1" dirty="0">
                  <a:latin typeface="맑은 고딕" pitchFamily="50" charset="-127"/>
                  <a:ea typeface="맑은 고딕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방법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1. 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모든 </a:t>
                </a:r>
                <a:r>
                  <a:rPr lang="en-US" altLang="ko-KR" sz="2000" b="1" dirty="0" err="1">
                    <a:latin typeface="맑은 고딕" pitchFamily="50" charset="-127"/>
                    <a:ea typeface="맑은 고딕" pitchFamily="50" charset="-127"/>
                  </a:rPr>
                  <a:t>def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-use chain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들을 고려해서 계산</a:t>
                </a:r>
                <a:endParaRPr lang="en-US" altLang="ko-KR" sz="2000" b="1" dirty="0">
                  <a:latin typeface="맑은 고딕" pitchFamily="50" charset="-127"/>
                  <a:ea typeface="맑은 고딕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방법 </a:t>
                </a:r>
                <a:r>
                  <a:rPr lang="en-US" altLang="ko-KR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2. </a:t>
                </a:r>
                <a:r>
                  <a:rPr lang="ko-KR" altLang="en-US" sz="2000" b="1" dirty="0" err="1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조건문의</a:t>
                </a:r>
                <a:r>
                  <a:rPr lang="ko-KR" altLang="en-US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 조건식에 사용되는 변수들을 </a:t>
                </a:r>
                <a:r>
                  <a:rPr lang="en-US" altLang="ko-KR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use</a:t>
                </a:r>
                <a:r>
                  <a:rPr lang="ko-KR" altLang="en-US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로 하는 </a:t>
                </a:r>
                <a:r>
                  <a:rPr lang="en-US" altLang="ko-KR" sz="2000" b="1" dirty="0" err="1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def</a:t>
                </a:r>
                <a:r>
                  <a:rPr lang="en-US" altLang="ko-KR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-use chain</a:t>
                </a:r>
                <a:r>
                  <a:rPr lang="ko-KR" altLang="en-US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들만 고려해서 계산</a:t>
                </a:r>
                <a:endParaRPr lang="en-US" altLang="ko-KR" sz="2000" b="1" dirty="0">
                  <a:solidFill>
                    <a:srgbClr val="00B050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01" y="904995"/>
                <a:ext cx="10753445" cy="1569660"/>
              </a:xfrm>
              <a:prstGeom prst="rect">
                <a:avLst/>
              </a:prstGeom>
              <a:blipFill>
                <a:blip r:embed="rId3"/>
                <a:stretch>
                  <a:fillRect l="-590" b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193674" y="2707342"/>
            <a:ext cx="2792186" cy="34163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Consolas" panose="020B0609020204030204" pitchFamily="49" charset="0"/>
              </a:rPr>
              <a:t>1  </a:t>
            </a:r>
            <a:r>
              <a:rPr lang="en-US" altLang="ko-KR" sz="1200" dirty="0" err="1">
                <a:latin typeface="Consolas" panose="020B0609020204030204" pitchFamily="49" charset="0"/>
              </a:rPr>
              <a:t>int</a:t>
            </a:r>
            <a:r>
              <a:rPr lang="en-US" altLang="ko-KR" sz="1200" dirty="0">
                <a:latin typeface="Consolas" panose="020B0609020204030204" pitchFamily="49" charset="0"/>
              </a:rPr>
              <a:t> a, b, c;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2  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3  </a:t>
            </a:r>
            <a:r>
              <a:rPr lang="en-US" altLang="ko-KR" sz="1200" dirty="0" err="1">
                <a:latin typeface="Consolas" panose="020B0609020204030204" pitchFamily="49" charset="0"/>
              </a:rPr>
              <a:t>int</a:t>
            </a:r>
            <a:r>
              <a:rPr lang="en-US" altLang="ko-KR" sz="1200" dirty="0">
                <a:latin typeface="Consolas" panose="020B0609020204030204" pitchFamily="49" charset="0"/>
              </a:rPr>
              <a:t> main()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4    f1();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5    f2();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6    g();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7    return 0; }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8  </a:t>
            </a:r>
            <a:br>
              <a:rPr lang="en-US" altLang="ko-KR" sz="1200" dirty="0">
                <a:latin typeface="Consolas" panose="020B0609020204030204" pitchFamily="49" charset="0"/>
              </a:rPr>
            </a:br>
            <a:r>
              <a:rPr lang="en-US" altLang="ko-KR" sz="1200" dirty="0">
                <a:latin typeface="Consolas" panose="020B0609020204030204" pitchFamily="49" charset="0"/>
              </a:rPr>
              <a:t>9  void f1()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10   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a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11   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b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();}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12 </a:t>
            </a:r>
            <a:br>
              <a:rPr lang="en-US" altLang="ko-KR" sz="1200" dirty="0">
                <a:latin typeface="Consolas" panose="020B0609020204030204" pitchFamily="49" charset="0"/>
              </a:rPr>
            </a:br>
            <a:r>
              <a:rPr lang="en-US" altLang="ko-KR" sz="1200" dirty="0">
                <a:latin typeface="Consolas" panose="020B0609020204030204" pitchFamily="49" charset="0"/>
              </a:rPr>
              <a:t>13 void f2()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14   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c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 }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15 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16 void g()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17   </a:t>
            </a:r>
            <a:r>
              <a:rPr lang="en-US" altLang="ko-KR" sz="1200" dirty="0" err="1">
                <a:latin typeface="Consolas" panose="020B0609020204030204" pitchFamily="49" charset="0"/>
              </a:rPr>
              <a:t>printf</a:t>
            </a:r>
            <a:r>
              <a:rPr lang="en-US" altLang="ko-KR" sz="1200" dirty="0">
                <a:latin typeface="Consolas" panose="020B0609020204030204" pitchFamily="49" charset="0"/>
              </a:rPr>
              <a:t>(“%d %d”,</a:t>
            </a:r>
            <a:r>
              <a:rPr lang="en-US" altLang="ko-KR" sz="1200" b="1" dirty="0" err="1">
                <a:solidFill>
                  <a:srgbClr val="0070C0"/>
                </a:solidFill>
                <a:latin typeface="Consolas" panose="020B0609020204030204" pitchFamily="49" charset="0"/>
              </a:rPr>
              <a:t>a,b</a:t>
            </a:r>
            <a:r>
              <a:rPr lang="en-US" altLang="ko-KR" sz="1200" dirty="0">
                <a:latin typeface="Consolas" panose="020B0609020204030204" pitchFamily="49" charset="0"/>
              </a:rPr>
              <a:t>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18 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c</a:t>
            </a:r>
            <a:r>
              <a:rPr lang="en-US" altLang="ko-KR" sz="1200" dirty="0">
                <a:latin typeface="Consolas" panose="020B0609020204030204" pitchFamily="49" charset="0"/>
              </a:rPr>
              <a:t> &gt; 0) { ... } } </a:t>
            </a:r>
          </a:p>
        </p:txBody>
      </p:sp>
      <p:cxnSp>
        <p:nvCxnSpPr>
          <p:cNvPr id="19" name="꺾인 연결선 18"/>
          <p:cNvCxnSpPr>
            <a:cxnSpLocks/>
          </p:cNvCxnSpPr>
          <p:nvPr/>
        </p:nvCxnSpPr>
        <p:spPr>
          <a:xfrm rot="5400000">
            <a:off x="271382" y="4829130"/>
            <a:ext cx="1338199" cy="639272"/>
          </a:xfrm>
          <a:prstGeom prst="bentConnector3">
            <a:avLst>
              <a:gd name="adj1" fmla="val -505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 flipV="1">
            <a:off x="620845" y="5805277"/>
            <a:ext cx="704007" cy="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꺾인 연결선 18">
            <a:extLst>
              <a:ext uri="{FF2B5EF4-FFF2-40B4-BE49-F238E27FC236}">
                <a16:creationId xmlns:a16="http://schemas.microsoft.com/office/drawing/2014/main" id="{7AF73FD8-6709-BF47-BC80-EFA4A39EA74A}"/>
              </a:ext>
            </a:extLst>
          </p:cNvPr>
          <p:cNvCxnSpPr>
            <a:cxnSpLocks/>
          </p:cNvCxnSpPr>
          <p:nvPr/>
        </p:nvCxnSpPr>
        <p:spPr>
          <a:xfrm rot="5400000">
            <a:off x="547594" y="5022409"/>
            <a:ext cx="1118178" cy="447563"/>
          </a:xfrm>
          <a:prstGeom prst="bentConnector3">
            <a:avLst>
              <a:gd name="adj1" fmla="val 1409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1383" y="4911639"/>
            <a:ext cx="7601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DU-chain</a:t>
            </a:r>
          </a:p>
          <a:p>
            <a:pPr algn="ctr"/>
            <a:r>
              <a:rPr lang="en-US" altLang="ko-KR" sz="1200" b="1" dirty="0">
                <a:solidFill>
                  <a:schemeClr val="tx1"/>
                </a:solidFill>
              </a:rPr>
              <a:t>2</a:t>
            </a:r>
            <a:r>
              <a:rPr lang="ko-KR" altLang="en-US" sz="1200" dirty="0">
                <a:solidFill>
                  <a:schemeClr val="tx1"/>
                </a:solidFill>
              </a:rPr>
              <a:t>개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1CC618FD-126B-3745-809C-E329C88C4C87}"/>
              </a:ext>
            </a:extLst>
          </p:cNvPr>
          <p:cNvCxnSpPr/>
          <p:nvPr/>
        </p:nvCxnSpPr>
        <p:spPr>
          <a:xfrm rot="16200000" flipH="1">
            <a:off x="3141363" y="5337097"/>
            <a:ext cx="791245" cy="499872"/>
          </a:xfrm>
          <a:prstGeom prst="bentConnector3">
            <a:avLst>
              <a:gd name="adj1" fmla="val 69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2BBF73-1950-3F48-81B9-2CFF878B3DF6}"/>
              </a:ext>
            </a:extLst>
          </p:cNvPr>
          <p:cNvCxnSpPr/>
          <p:nvPr/>
        </p:nvCxnSpPr>
        <p:spPr>
          <a:xfrm flipH="1">
            <a:off x="3277375" y="5956462"/>
            <a:ext cx="51922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89452" y="5427678"/>
            <a:ext cx="7601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</a:t>
            </a:r>
          </a:p>
          <a:p>
            <a:pPr algn="ctr"/>
            <a:r>
              <a:rPr lang="en-US" altLang="ko-KR" sz="1200" dirty="0"/>
              <a:t>1</a:t>
            </a:r>
            <a:r>
              <a:rPr lang="ko-KR" altLang="en-US" sz="1200" dirty="0"/>
              <a:t>개</a:t>
            </a:r>
            <a:endParaRPr lang="en-US" altLang="ko-KR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표 37">
                <a:extLst>
                  <a:ext uri="{FF2B5EF4-FFF2-40B4-BE49-F238E27FC236}">
                    <a16:creationId xmlns:a16="http://schemas.microsoft.com/office/drawing/2014/main" id="{42091542-08BA-F24D-AAB4-D17C31E3FE7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615907" y="3175225"/>
              <a:ext cx="435873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3293">
                      <a:extLst>
                        <a:ext uri="{9D8B030D-6E8A-4147-A177-3AD203B41FA5}">
                          <a16:colId xmlns:a16="http://schemas.microsoft.com/office/drawing/2014/main" val="3256991855"/>
                        </a:ext>
                      </a:extLst>
                    </a:gridCol>
                    <a:gridCol w="1572768">
                      <a:extLst>
                        <a:ext uri="{9D8B030D-6E8A-4147-A177-3AD203B41FA5}">
                          <a16:colId xmlns:a16="http://schemas.microsoft.com/office/drawing/2014/main" val="2981778033"/>
                        </a:ext>
                      </a:extLst>
                    </a:gridCol>
                    <a:gridCol w="1562671">
                      <a:extLst>
                        <a:ext uri="{9D8B030D-6E8A-4147-A177-3AD203B41FA5}">
                          <a16:colId xmlns:a16="http://schemas.microsoft.com/office/drawing/2014/main" val="1686544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ko-KR" altLang="en-US" sz="1600" dirty="0"/>
                            <a:t>방법</a:t>
                          </a:r>
                          <a:r>
                            <a:rPr lang="en-US" altLang="ko-KR" sz="1600" dirty="0"/>
                            <a:t>1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ko-KR" altLang="en-US" sz="1600" dirty="0"/>
                            <a:t>방법</a:t>
                          </a:r>
                          <a:r>
                            <a:rPr lang="en-US" altLang="ko-KR" sz="1600" dirty="0"/>
                            <a:t>2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398775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num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  <m: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sz="1600" i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ko-KR" altLang="en-US" sz="16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r>
                            <a:rPr lang="en-US" altLang="ko-KR" sz="1600" dirty="0"/>
                            <a:t>2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r>
                            <a:rPr lang="en-US" altLang="ko-KR" sz="1600" dirty="0"/>
                            <a:t>0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34820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num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i="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  <m: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ko-KR" sz="1600" i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i="0" smtClean="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r>
                            <a:rPr lang="en-US" altLang="ko-KR" sz="1600" dirty="0"/>
                            <a:t>1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r>
                            <a:rPr lang="en-US" altLang="ko-KR" sz="1600" dirty="0"/>
                            <a:t>1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4592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표 37">
                <a:extLst>
                  <a:ext uri="{FF2B5EF4-FFF2-40B4-BE49-F238E27FC236}">
                    <a16:creationId xmlns:a16="http://schemas.microsoft.com/office/drawing/2014/main" id="{42091542-08BA-F24D-AAB4-D17C31E3FE7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615907" y="3175225"/>
              <a:ext cx="435873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3293">
                      <a:extLst>
                        <a:ext uri="{9D8B030D-6E8A-4147-A177-3AD203B41FA5}">
                          <a16:colId xmlns:a16="http://schemas.microsoft.com/office/drawing/2014/main" val="3256991855"/>
                        </a:ext>
                      </a:extLst>
                    </a:gridCol>
                    <a:gridCol w="1572768">
                      <a:extLst>
                        <a:ext uri="{9D8B030D-6E8A-4147-A177-3AD203B41FA5}">
                          <a16:colId xmlns:a16="http://schemas.microsoft.com/office/drawing/2014/main" val="2981778033"/>
                        </a:ext>
                      </a:extLst>
                    </a:gridCol>
                    <a:gridCol w="1562671">
                      <a:extLst>
                        <a:ext uri="{9D8B030D-6E8A-4147-A177-3AD203B41FA5}">
                          <a16:colId xmlns:a16="http://schemas.microsoft.com/office/drawing/2014/main" val="1686544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ko-KR" altLang="en-US" sz="1600" dirty="0"/>
                            <a:t>방법</a:t>
                          </a:r>
                          <a:r>
                            <a:rPr lang="en-US" altLang="ko-KR" sz="1600" dirty="0"/>
                            <a:t>1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ko-KR" altLang="en-US" sz="1600" dirty="0"/>
                            <a:t>방법</a:t>
                          </a:r>
                          <a:r>
                            <a:rPr lang="en-US" altLang="ko-KR" sz="1600" dirty="0"/>
                            <a:t>2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398775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6667" r="-255670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r>
                            <a:rPr lang="en-US" altLang="ko-KR" sz="1600" dirty="0"/>
                            <a:t>2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r>
                            <a:rPr lang="en-US" altLang="ko-KR" sz="1600" dirty="0"/>
                            <a:t>0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34820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213793" r="-255670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r>
                            <a:rPr lang="en-US" altLang="ko-KR" sz="1600" dirty="0"/>
                            <a:t>1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r>
                            <a:rPr lang="en-US" altLang="ko-KR" sz="1600" dirty="0"/>
                            <a:t>1</a:t>
                          </a:r>
                          <a:endParaRPr lang="ko-KR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45923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0943813C-E9B5-A84B-9938-F56229C84B7A}"/>
              </a:ext>
            </a:extLst>
          </p:cNvPr>
          <p:cNvSpPr txBox="1"/>
          <p:nvPr/>
        </p:nvSpPr>
        <p:spPr>
          <a:xfrm>
            <a:off x="4427433" y="2707342"/>
            <a:ext cx="2792186" cy="34163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Consolas" panose="020B0609020204030204" pitchFamily="49" charset="0"/>
              </a:rPr>
              <a:t>1  </a:t>
            </a:r>
            <a:r>
              <a:rPr lang="en-US" altLang="ko-KR" sz="1200" dirty="0" err="1">
                <a:latin typeface="Consolas" panose="020B0609020204030204" pitchFamily="49" charset="0"/>
              </a:rPr>
              <a:t>int</a:t>
            </a:r>
            <a:r>
              <a:rPr lang="en-US" altLang="ko-KR" sz="1200" dirty="0">
                <a:latin typeface="Consolas" panose="020B0609020204030204" pitchFamily="49" charset="0"/>
              </a:rPr>
              <a:t> a, b, c;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2  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3  </a:t>
            </a:r>
            <a:r>
              <a:rPr lang="en-US" altLang="ko-KR" sz="1200" dirty="0" err="1">
                <a:latin typeface="Consolas" panose="020B0609020204030204" pitchFamily="49" charset="0"/>
              </a:rPr>
              <a:t>int</a:t>
            </a:r>
            <a:r>
              <a:rPr lang="en-US" altLang="ko-KR" sz="1200" dirty="0">
                <a:latin typeface="Consolas" panose="020B0609020204030204" pitchFamily="49" charset="0"/>
              </a:rPr>
              <a:t> main()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4    f1();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5    f2();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6    g();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7    return 0; }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8  </a:t>
            </a:r>
            <a:br>
              <a:rPr lang="en-US" altLang="ko-KR" sz="1200" dirty="0">
                <a:latin typeface="Consolas" panose="020B0609020204030204" pitchFamily="49" charset="0"/>
              </a:rPr>
            </a:br>
            <a:r>
              <a:rPr lang="en-US" altLang="ko-KR" sz="1200" dirty="0">
                <a:latin typeface="Consolas" panose="020B0609020204030204" pitchFamily="49" charset="0"/>
              </a:rPr>
              <a:t>9  void f1()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10   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a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11   </a:t>
            </a:r>
            <a:r>
              <a:rPr lang="en-US" altLang="ko-KR" sz="1200" b="1" dirty="0">
                <a:solidFill>
                  <a:srgbClr val="0070C0"/>
                </a:solidFill>
                <a:latin typeface="Consolas" panose="020B0609020204030204" pitchFamily="49" charset="0"/>
              </a:rPr>
              <a:t>b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();}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12 </a:t>
            </a:r>
            <a:br>
              <a:rPr lang="en-US" altLang="ko-KR" sz="1200" dirty="0">
                <a:latin typeface="Consolas" panose="020B0609020204030204" pitchFamily="49" charset="0"/>
              </a:rPr>
            </a:br>
            <a:r>
              <a:rPr lang="en-US" altLang="ko-KR" sz="1200" dirty="0">
                <a:latin typeface="Consolas" panose="020B0609020204030204" pitchFamily="49" charset="0"/>
              </a:rPr>
              <a:t>13 void f2()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14   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c</a:t>
            </a:r>
            <a:r>
              <a:rPr lang="en-US" altLang="ko-KR" sz="1200" dirty="0">
                <a:latin typeface="Consolas" panose="020B0609020204030204" pitchFamily="49" charset="0"/>
              </a:rPr>
              <a:t> = </a:t>
            </a:r>
            <a:r>
              <a:rPr lang="en-US" altLang="ko-KR" sz="1200" dirty="0" err="1">
                <a:latin typeface="Consolas" panose="020B0609020204030204" pitchFamily="49" charset="0"/>
              </a:rPr>
              <a:t>get_input</a:t>
            </a:r>
            <a:r>
              <a:rPr lang="en-US" altLang="ko-KR" sz="1200" dirty="0">
                <a:latin typeface="Consolas" panose="020B0609020204030204" pitchFamily="49" charset="0"/>
              </a:rPr>
              <a:t>(); }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15 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16 void g() {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17   </a:t>
            </a:r>
            <a:r>
              <a:rPr lang="en-US" altLang="ko-KR" sz="1200" dirty="0" err="1">
                <a:latin typeface="Consolas" panose="020B0609020204030204" pitchFamily="49" charset="0"/>
              </a:rPr>
              <a:t>printf</a:t>
            </a:r>
            <a:r>
              <a:rPr lang="en-US" altLang="ko-KR" sz="1200" dirty="0">
                <a:latin typeface="Consolas" panose="020B0609020204030204" pitchFamily="49" charset="0"/>
              </a:rPr>
              <a:t>(“%d %d”,</a:t>
            </a:r>
            <a:r>
              <a:rPr lang="en-US" altLang="ko-KR" sz="1200" b="1" dirty="0" err="1">
                <a:solidFill>
                  <a:srgbClr val="0070C0"/>
                </a:solidFill>
                <a:latin typeface="Consolas" panose="020B0609020204030204" pitchFamily="49" charset="0"/>
              </a:rPr>
              <a:t>a,b</a:t>
            </a:r>
            <a:r>
              <a:rPr lang="en-US" altLang="ko-KR" sz="1200" dirty="0">
                <a:latin typeface="Consolas" panose="020B0609020204030204" pitchFamily="49" charset="0"/>
              </a:rPr>
              <a:t>);</a:t>
            </a:r>
          </a:p>
          <a:p>
            <a:r>
              <a:rPr lang="en-US" altLang="ko-KR" sz="1200" dirty="0">
                <a:latin typeface="Consolas" panose="020B0609020204030204" pitchFamily="49" charset="0"/>
              </a:rPr>
              <a:t>18   if (</a:t>
            </a:r>
            <a:r>
              <a:rPr lang="en-US" altLang="ko-KR" sz="1200" b="1" dirty="0">
                <a:solidFill>
                  <a:srgbClr val="00B050"/>
                </a:solidFill>
                <a:latin typeface="Consolas" panose="020B0609020204030204" pitchFamily="49" charset="0"/>
              </a:rPr>
              <a:t>c</a:t>
            </a:r>
            <a:r>
              <a:rPr lang="en-US" altLang="ko-KR" sz="1200" dirty="0">
                <a:latin typeface="Consolas" panose="020B0609020204030204" pitchFamily="49" charset="0"/>
              </a:rPr>
              <a:t> &gt; 0) { ... } } </a:t>
            </a:r>
          </a:p>
        </p:txBody>
      </p:sp>
      <p:sp>
        <p:nvSpPr>
          <p:cNvPr id="33" name="직사각형 38">
            <a:extLst>
              <a:ext uri="{FF2B5EF4-FFF2-40B4-BE49-F238E27FC236}">
                <a16:creationId xmlns:a16="http://schemas.microsoft.com/office/drawing/2014/main" id="{943C183D-FC4F-B440-A03C-29EF37F99B95}"/>
              </a:ext>
            </a:extLst>
          </p:cNvPr>
          <p:cNvSpPr/>
          <p:nvPr/>
        </p:nvSpPr>
        <p:spPr>
          <a:xfrm>
            <a:off x="5158531" y="5861660"/>
            <a:ext cx="631179" cy="17214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직선 화살표 연결선 41">
            <a:extLst>
              <a:ext uri="{FF2B5EF4-FFF2-40B4-BE49-F238E27FC236}">
                <a16:creationId xmlns:a16="http://schemas.microsoft.com/office/drawing/2014/main" id="{123D8E6F-E2FE-0447-BCB3-3A7993E3A635}"/>
              </a:ext>
            </a:extLst>
          </p:cNvPr>
          <p:cNvCxnSpPr>
            <a:stCxn id="33" idx="2"/>
          </p:cNvCxnSpPr>
          <p:nvPr/>
        </p:nvCxnSpPr>
        <p:spPr>
          <a:xfrm>
            <a:off x="5474121" y="6033805"/>
            <a:ext cx="833479" cy="3648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C28719A-F7D6-9C4E-99FF-11166F22057F}"/>
              </a:ext>
            </a:extLst>
          </p:cNvPr>
          <p:cNvSpPr txBox="1"/>
          <p:nvPr/>
        </p:nvSpPr>
        <p:spPr>
          <a:xfrm>
            <a:off x="6275329" y="6410237"/>
            <a:ext cx="129715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200" dirty="0" err="1"/>
              <a:t>조건문의</a:t>
            </a:r>
            <a:r>
              <a:rPr lang="ko-KR" altLang="en-US" sz="1200" dirty="0"/>
              <a:t> 조건식</a:t>
            </a:r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652F3F8C-2CEB-6A49-9BB6-EF7B5639C788}"/>
              </a:ext>
            </a:extLst>
          </p:cNvPr>
          <p:cNvCxnSpPr/>
          <p:nvPr/>
        </p:nvCxnSpPr>
        <p:spPr>
          <a:xfrm rot="16200000" flipH="1">
            <a:off x="6375122" y="5337097"/>
            <a:ext cx="791245" cy="499872"/>
          </a:xfrm>
          <a:prstGeom prst="bentConnector3">
            <a:avLst>
              <a:gd name="adj1" fmla="val 69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68DE3CA-5D1A-5441-9FF2-6618276B9D12}"/>
              </a:ext>
            </a:extLst>
          </p:cNvPr>
          <p:cNvCxnSpPr/>
          <p:nvPr/>
        </p:nvCxnSpPr>
        <p:spPr>
          <a:xfrm flipH="1">
            <a:off x="6511134" y="5956462"/>
            <a:ext cx="51922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6D473A7-400D-3048-99CB-F4219CADD3F5}"/>
              </a:ext>
            </a:extLst>
          </p:cNvPr>
          <p:cNvSpPr txBox="1"/>
          <p:nvPr/>
        </p:nvSpPr>
        <p:spPr>
          <a:xfrm>
            <a:off x="6823211" y="5427678"/>
            <a:ext cx="7601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</a:t>
            </a:r>
          </a:p>
          <a:p>
            <a:pPr algn="ctr"/>
            <a:r>
              <a:rPr lang="en-US" altLang="ko-KR" sz="1200" dirty="0"/>
              <a:t>1</a:t>
            </a:r>
            <a:r>
              <a:rPr lang="ko-KR" altLang="en-US" sz="1200" dirty="0"/>
              <a:t>개</a:t>
            </a:r>
            <a:endParaRPr lang="en-US" altLang="ko-KR" sz="1200" dirty="0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93D75A20-B387-1746-8C7D-F480F54AE888}"/>
              </a:ext>
            </a:extLst>
          </p:cNvPr>
          <p:cNvGraphicFramePr>
            <a:graphicFrameLocks noGrp="1"/>
          </p:cNvGraphicFramePr>
          <p:nvPr/>
        </p:nvGraphicFramePr>
        <p:xfrm>
          <a:off x="10411967" y="3546065"/>
          <a:ext cx="156267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671">
                  <a:extLst>
                    <a:ext uri="{9D8B030D-6E8A-4147-A177-3AD203B41FA5}">
                      <a16:colId xmlns:a16="http://schemas.microsoft.com/office/drawing/2014/main" val="747740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00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76062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B4C3956D-5854-D343-96A3-BCEAFDD7C957}"/>
              </a:ext>
            </a:extLst>
          </p:cNvPr>
          <p:cNvGraphicFramePr>
            <a:graphicFrameLocks noGrp="1"/>
          </p:cNvGraphicFramePr>
          <p:nvPr/>
        </p:nvGraphicFramePr>
        <p:xfrm>
          <a:off x="8834218" y="3546065"/>
          <a:ext cx="15777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748">
                  <a:extLst>
                    <a:ext uri="{9D8B030D-6E8A-4147-A177-3AD203B41FA5}">
                      <a16:colId xmlns:a16="http://schemas.microsoft.com/office/drawing/2014/main" val="18760126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00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76062"/>
                  </a:ext>
                </a:extLst>
              </a:tr>
            </a:tbl>
          </a:graphicData>
        </a:graphic>
      </p:graphicFrame>
      <p:sp>
        <p:nvSpPr>
          <p:cNvPr id="23" name="직사각형 22">
            <a:extLst>
              <a:ext uri="{FF2B5EF4-FFF2-40B4-BE49-F238E27FC236}">
                <a16:creationId xmlns:a16="http://schemas.microsoft.com/office/drawing/2014/main" id="{745CF6D1-E568-8341-8B6A-93BD27D8342E}"/>
              </a:ext>
            </a:extLst>
          </p:cNvPr>
          <p:cNvSpPr/>
          <p:nvPr/>
        </p:nvSpPr>
        <p:spPr>
          <a:xfrm>
            <a:off x="951738" y="1946333"/>
            <a:ext cx="10571320" cy="4792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7E438E-E4ED-254B-8131-0145D64E1B64}"/>
              </a:ext>
            </a:extLst>
          </p:cNvPr>
          <p:cNvSpPr txBox="1"/>
          <p:nvPr/>
        </p:nvSpPr>
        <p:spPr>
          <a:xfrm>
            <a:off x="7615907" y="4497060"/>
            <a:ext cx="4542901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b="1" u="sng" dirty="0"/>
              <a:t>방법 </a:t>
            </a:r>
            <a:r>
              <a:rPr lang="en-US" altLang="ko-KR" b="1" u="sng" dirty="0"/>
              <a:t>2 </a:t>
            </a:r>
            <a:r>
              <a:rPr lang="ko-KR" altLang="en-US" b="1" u="sng" dirty="0"/>
              <a:t>채택 이유</a:t>
            </a:r>
            <a:endParaRPr lang="en-US" altLang="ko-KR" dirty="0"/>
          </a:p>
          <a:p>
            <a:r>
              <a:rPr lang="en-US" altLang="ko-KR" dirty="0"/>
              <a:t>f1</a:t>
            </a:r>
            <a:r>
              <a:rPr lang="ko-KR" altLang="en-US" dirty="0"/>
              <a:t>에서 정의한 </a:t>
            </a:r>
            <a:r>
              <a:rPr lang="en-US" altLang="ko-KR" dirty="0"/>
              <a:t>a</a:t>
            </a:r>
            <a:r>
              <a:rPr lang="ko-KR" altLang="en-US" dirty="0"/>
              <a:t>와 </a:t>
            </a:r>
            <a:r>
              <a:rPr lang="en-US" altLang="ko-KR" dirty="0"/>
              <a:t>b</a:t>
            </a:r>
            <a:r>
              <a:rPr lang="ko-KR" altLang="en-US" dirty="0"/>
              <a:t>는 </a:t>
            </a:r>
            <a:r>
              <a:rPr lang="en-US" altLang="ko-KR" dirty="0"/>
              <a:t>g</a:t>
            </a:r>
            <a:r>
              <a:rPr lang="ko-KR" altLang="en-US" dirty="0"/>
              <a:t>의 수행 경로를 결정하지 않지만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f2</a:t>
            </a:r>
            <a:r>
              <a:rPr lang="ko-KR" altLang="en-US" dirty="0"/>
              <a:t>에서 정의한 </a:t>
            </a:r>
            <a:r>
              <a:rPr lang="en-US" altLang="ko-KR" dirty="0"/>
              <a:t>c</a:t>
            </a:r>
            <a:r>
              <a:rPr lang="ko-KR" altLang="en-US" dirty="0"/>
              <a:t>는 </a:t>
            </a:r>
            <a:r>
              <a:rPr lang="en-US" altLang="ko-KR" dirty="0"/>
              <a:t>g</a:t>
            </a:r>
            <a:r>
              <a:rPr lang="ko-KR" altLang="en-US" dirty="0"/>
              <a:t>의 수행 경로를 결정하므로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en-US" altLang="ko-KR" dirty="0"/>
              <a:t>f2</a:t>
            </a:r>
            <a:r>
              <a:rPr lang="ko-KR" altLang="en-US" dirty="0"/>
              <a:t>가 </a:t>
            </a:r>
            <a:r>
              <a:rPr lang="en-US" altLang="ko-KR" dirty="0"/>
              <a:t>f1</a:t>
            </a:r>
            <a:r>
              <a:rPr lang="ko-KR" altLang="en-US" dirty="0"/>
              <a:t>보다 </a:t>
            </a:r>
            <a:r>
              <a:rPr lang="en-US" altLang="ko-KR" dirty="0"/>
              <a:t>g</a:t>
            </a:r>
            <a:r>
              <a:rPr lang="ko-KR" altLang="en-US" dirty="0"/>
              <a:t>에 끼치는 영향력이</a:t>
            </a:r>
            <a:r>
              <a:rPr lang="en-US" altLang="ko-KR" dirty="0"/>
              <a:t> </a:t>
            </a:r>
            <a:r>
              <a:rPr lang="ko-KR" altLang="en-US" dirty="0"/>
              <a:t>크다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27" name="직사각형 50">
            <a:extLst>
              <a:ext uri="{FF2B5EF4-FFF2-40B4-BE49-F238E27FC236}">
                <a16:creationId xmlns:a16="http://schemas.microsoft.com/office/drawing/2014/main" id="{CF0DCFD2-9185-6548-BBCC-664A4667BA77}"/>
              </a:ext>
            </a:extLst>
          </p:cNvPr>
          <p:cNvSpPr/>
          <p:nvPr/>
        </p:nvSpPr>
        <p:spPr>
          <a:xfrm>
            <a:off x="10411966" y="3175225"/>
            <a:ext cx="1562672" cy="111252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8B0B2A-F3CD-244A-999D-3CA983A24F70}"/>
              </a:ext>
            </a:extLst>
          </p:cNvPr>
          <p:cNvSpPr txBox="1"/>
          <p:nvPr/>
        </p:nvSpPr>
        <p:spPr>
          <a:xfrm>
            <a:off x="5498578" y="618536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방법</a:t>
            </a:r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02A7CD-1A97-304C-8F7C-7A7D4447AEA9}"/>
              </a:ext>
            </a:extLst>
          </p:cNvPr>
          <p:cNvSpPr txBox="1"/>
          <p:nvPr/>
        </p:nvSpPr>
        <p:spPr>
          <a:xfrm>
            <a:off x="2162849" y="618536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방법</a:t>
            </a:r>
            <a:r>
              <a:rPr lang="en-US" altLang="ko-KR" dirty="0"/>
              <a:t>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9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함수 간 데이터 의존도 </a:t>
            </a:r>
            <a:r>
              <a:rPr kumimoji="1" lang="en-US" altLang="ko-KR" sz="3200" b="1" kern="0" dirty="0">
                <a:latin typeface="+mj-ea"/>
              </a:rPr>
              <a:t>Design Choice 3</a:t>
            </a:r>
            <a:endParaRPr kumimoji="1" lang="ko-KR" altLang="en-US" sz="3200" b="1" kern="0" dirty="0">
              <a:latin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/>
              <p:nvPr/>
            </p:nvSpPr>
            <p:spPr>
              <a:xfrm>
                <a:off x="882902" y="904995"/>
                <a:ext cx="10980022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num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ko-KR" altLang="en-US" sz="2400" b="1" dirty="0">
                    <a:latin typeface="맑은 고딕" pitchFamily="50" charset="-127"/>
                  </a:rPr>
                  <a:t>을 계산할 때 한 </a:t>
                </a:r>
                <a:r>
                  <a:rPr lang="en-US" altLang="ko-KR" sz="2400" b="1" dirty="0">
                    <a:latin typeface="맑은 고딕" pitchFamily="50" charset="-127"/>
                  </a:rPr>
                  <a:t>execution</a:t>
                </a:r>
                <a:r>
                  <a:rPr lang="ko-KR" altLang="en-US" sz="2400" b="1" dirty="0">
                    <a:latin typeface="맑은 고딕" pitchFamily="50" charset="-127"/>
                  </a:rPr>
                  <a:t>에서 한 함수가 여러 번 호출되어서 </a:t>
                </a:r>
                <a:r>
                  <a:rPr lang="en-US" altLang="ko-KR" sz="2400" b="1" dirty="0">
                    <a:latin typeface="맑은 고딕" pitchFamily="50" charset="-127"/>
                  </a:rPr>
                  <a:t/>
                </a:r>
                <a:br>
                  <a:rPr lang="en-US" altLang="ko-KR" sz="2400" b="1" dirty="0">
                    <a:latin typeface="맑은 고딕" pitchFamily="50" charset="-127"/>
                  </a:rPr>
                </a:br>
                <a:r>
                  <a:rPr lang="en-US" altLang="ko-KR" sz="2400" b="1" dirty="0" err="1">
                    <a:latin typeface="맑은 고딕" pitchFamily="50" charset="-127"/>
                  </a:rPr>
                  <a:t>def</a:t>
                </a:r>
                <a:r>
                  <a:rPr lang="en-US" altLang="ko-KR" sz="2400" b="1" dirty="0">
                    <a:latin typeface="맑은 고딕" pitchFamily="50" charset="-127"/>
                  </a:rPr>
                  <a:t>-use chain</a:t>
                </a:r>
                <a:r>
                  <a:rPr lang="ko-KR" altLang="en-US" sz="2400" b="1" dirty="0">
                    <a:latin typeface="맑은 고딕" pitchFamily="50" charset="-127"/>
                  </a:rPr>
                  <a:t>이 중복으로 여러 번 등장하는 경우</a:t>
                </a:r>
                <a:endParaRPr lang="en-US" altLang="ko-KR" sz="2400" b="1" dirty="0">
                  <a:latin typeface="맑은 고딕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000" b="1" dirty="0">
                    <a:latin typeface="맑은 고딕" pitchFamily="50" charset="-127"/>
                  </a:rPr>
                  <a:t>방법 </a:t>
                </a:r>
                <a:r>
                  <a:rPr lang="en-US" altLang="ko-KR" sz="2000" b="1" dirty="0">
                    <a:latin typeface="맑은 고딕" pitchFamily="50" charset="-127"/>
                  </a:rPr>
                  <a:t>1. </a:t>
                </a:r>
                <a:r>
                  <a:rPr lang="ko-KR" altLang="en-US" sz="2000" b="1" dirty="0">
                    <a:latin typeface="맑은 고딕" pitchFamily="50" charset="-127"/>
                  </a:rPr>
                  <a:t>중복된 </a:t>
                </a:r>
                <a:r>
                  <a:rPr lang="en-US" altLang="ko-KR" sz="2000" b="1" dirty="0" err="1">
                    <a:latin typeface="맑은 고딕" pitchFamily="50" charset="-127"/>
                  </a:rPr>
                  <a:t>def</a:t>
                </a:r>
                <a:r>
                  <a:rPr lang="en-US" altLang="ko-KR" sz="2000" b="1" dirty="0">
                    <a:latin typeface="맑은 고딕" pitchFamily="50" charset="-127"/>
                  </a:rPr>
                  <a:t>-use chain</a:t>
                </a:r>
                <a:r>
                  <a:rPr lang="ko-KR" altLang="en-US" sz="2000" b="1" dirty="0">
                    <a:latin typeface="맑은 고딕" pitchFamily="50" charset="-127"/>
                  </a:rPr>
                  <a:t>들의 모든 개수 고려</a:t>
                </a:r>
                <a:r>
                  <a:rPr lang="en-US" altLang="ko-KR" sz="2000" b="1" dirty="0">
                    <a:solidFill>
                      <a:srgbClr val="FF0000"/>
                    </a:solidFill>
                    <a:latin typeface="맑은 고딕" pitchFamily="50" charset="-127"/>
                    <a:ea typeface="맑은 고딕" pitchFamily="50" charset="-127"/>
                  </a:rPr>
                  <a:t/>
                </a:r>
                <a:br>
                  <a:rPr lang="en-US" altLang="ko-KR" sz="2000" b="1" dirty="0">
                    <a:solidFill>
                      <a:srgbClr val="FF0000"/>
                    </a:solidFill>
                    <a:latin typeface="맑은 고딕" pitchFamily="50" charset="-127"/>
                    <a:ea typeface="맑은 고딕" pitchFamily="50" charset="-127"/>
                  </a:rPr>
                </a:b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방법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2. 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중복된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def-use chain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들을 </a:t>
                </a:r>
                <a:r>
                  <a:rPr lang="en-US" altLang="ko-KR" sz="2000" b="1" dirty="0">
                    <a:latin typeface="맑은 고딕" pitchFamily="50" charset="-127"/>
                    <a:ea typeface="맑은 고딕" pitchFamily="50" charset="-127"/>
                  </a:rPr>
                  <a:t>1</a:t>
                </a:r>
                <a:r>
                  <a:rPr lang="ko-KR" altLang="en-US" sz="2000" b="1" dirty="0">
                    <a:latin typeface="맑은 고딕" pitchFamily="50" charset="-127"/>
                    <a:ea typeface="맑은 고딕" pitchFamily="50" charset="-127"/>
                  </a:rPr>
                  <a:t>개로 처리</a:t>
                </a:r>
                <a:endParaRPr lang="en-US" altLang="ko-KR" sz="20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02" y="904995"/>
                <a:ext cx="10980022" cy="2123658"/>
              </a:xfrm>
              <a:prstGeom prst="rect">
                <a:avLst/>
              </a:prstGeom>
              <a:blipFill>
                <a:blip r:embed="rId2"/>
                <a:stretch>
                  <a:fillRect l="-925"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꺾인 연결선 15"/>
          <p:cNvCxnSpPr/>
          <p:nvPr/>
        </p:nvCxnSpPr>
        <p:spPr>
          <a:xfrm rot="5400000">
            <a:off x="396406" y="4372365"/>
            <a:ext cx="659085" cy="639272"/>
          </a:xfrm>
          <a:prstGeom prst="bentConnector3">
            <a:avLst>
              <a:gd name="adj1" fmla="val -338"/>
            </a:avLst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406312" y="5021544"/>
            <a:ext cx="639272" cy="0"/>
          </a:xfrm>
          <a:prstGeom prst="straightConnector1">
            <a:avLst/>
          </a:prstGeom>
          <a:ln w="152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7185" y="4002385"/>
            <a:ext cx="7601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</a:t>
            </a:r>
          </a:p>
          <a:p>
            <a:pPr algn="ctr"/>
            <a:r>
              <a:rPr lang="en-US" altLang="ko-KR" sz="1200" b="1" dirty="0">
                <a:solidFill>
                  <a:srgbClr val="FF0000"/>
                </a:solidFill>
              </a:rPr>
              <a:t>10000</a:t>
            </a:r>
            <a:r>
              <a:rPr lang="ko-KR" altLang="en-US" sz="1200" dirty="0"/>
              <a:t>개</a:t>
            </a:r>
            <a:endParaRPr lang="en-US" altLang="ko-KR" sz="1200" dirty="0"/>
          </a:p>
        </p:txBody>
      </p:sp>
      <p:cxnSp>
        <p:nvCxnSpPr>
          <p:cNvPr id="28" name="꺾인 연결선 27"/>
          <p:cNvCxnSpPr/>
          <p:nvPr/>
        </p:nvCxnSpPr>
        <p:spPr>
          <a:xfrm rot="5400000">
            <a:off x="4667092" y="4372365"/>
            <a:ext cx="659085" cy="639272"/>
          </a:xfrm>
          <a:prstGeom prst="bentConnector3">
            <a:avLst>
              <a:gd name="adj1" fmla="val -338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/>
          <p:nvPr/>
        </p:nvCxnSpPr>
        <p:spPr>
          <a:xfrm>
            <a:off x="4676998" y="5021544"/>
            <a:ext cx="63927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07871" y="4002385"/>
            <a:ext cx="7601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</a:t>
            </a:r>
          </a:p>
          <a:p>
            <a:pPr algn="ctr"/>
            <a:r>
              <a:rPr lang="en-US" altLang="ko-KR" sz="1200" dirty="0"/>
              <a:t>1</a:t>
            </a:r>
            <a:r>
              <a:rPr lang="ko-KR" altLang="en-US" sz="1200" dirty="0"/>
              <a:t>개</a:t>
            </a:r>
            <a:endParaRPr lang="en-US" altLang="ko-KR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6558354" y="5270892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방법</a:t>
            </a:r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EF5D73-8EF6-1C44-B92D-3657E2F5BA5D}"/>
              </a:ext>
            </a:extLst>
          </p:cNvPr>
          <p:cNvSpPr txBox="1"/>
          <p:nvPr/>
        </p:nvSpPr>
        <p:spPr>
          <a:xfrm>
            <a:off x="982030" y="3791817"/>
            <a:ext cx="334114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Consolas" panose="020B0609020204030204" pitchFamily="49" charset="0"/>
              </a:rPr>
              <a:t>1  void f() {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2    </a:t>
            </a:r>
            <a:r>
              <a:rPr lang="en-US" altLang="ko-KR" sz="1400" dirty="0" err="1"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latin typeface="Consolas" panose="020B0609020204030204" pitchFamily="49" charset="0"/>
              </a:rPr>
              <a:t> </a:t>
            </a:r>
            <a:r>
              <a:rPr lang="en-US" altLang="ko-KR" sz="1400" dirty="0" err="1"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3    for (</a:t>
            </a:r>
            <a:r>
              <a:rPr lang="en-US" altLang="ko-KR" sz="1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 = 0; </a:t>
            </a:r>
            <a:r>
              <a:rPr lang="en-US" altLang="ko-KR" sz="1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 &lt; </a:t>
            </a:r>
            <a:r>
              <a:rPr lang="en-US" altLang="ko-KR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10000</a:t>
            </a:r>
            <a:r>
              <a:rPr lang="en-US" altLang="ko-KR" sz="1400" dirty="0">
                <a:latin typeface="Consolas" panose="020B0609020204030204" pitchFamily="49" charset="0"/>
              </a:rPr>
              <a:t>; </a:t>
            </a:r>
            <a:r>
              <a:rPr lang="en-US" altLang="ko-KR" sz="1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++)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4      g(</a:t>
            </a:r>
            <a:r>
              <a:rPr lang="en-US" altLang="ko-KR" sz="1400" dirty="0" err="1"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); }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5  void g(</a:t>
            </a:r>
            <a:r>
              <a:rPr lang="en-US" altLang="ko-KR" sz="1400" dirty="0" err="1"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latin typeface="Consolas" panose="020B0609020204030204" pitchFamily="49" charset="0"/>
              </a:rPr>
              <a:t> x) {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6    if (</a:t>
            </a:r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400" dirty="0">
                <a:latin typeface="Consolas" panose="020B0609020204030204" pitchFamily="49" charset="0"/>
              </a:rPr>
              <a:t> &gt; 0); }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1FAE5F-45E4-6D46-9B17-45CC92FF5FEB}"/>
              </a:ext>
            </a:extLst>
          </p:cNvPr>
          <p:cNvSpPr txBox="1"/>
          <p:nvPr/>
        </p:nvSpPr>
        <p:spPr>
          <a:xfrm>
            <a:off x="5269460" y="3791816"/>
            <a:ext cx="334114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Consolas" panose="020B0609020204030204" pitchFamily="49" charset="0"/>
              </a:rPr>
              <a:t>1  void f() {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2    </a:t>
            </a:r>
            <a:r>
              <a:rPr lang="en-US" altLang="ko-KR" sz="1400" dirty="0" err="1"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latin typeface="Consolas" panose="020B0609020204030204" pitchFamily="49" charset="0"/>
              </a:rPr>
              <a:t> </a:t>
            </a:r>
            <a:r>
              <a:rPr lang="en-US" altLang="ko-KR" sz="1400" dirty="0" err="1"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3    for (</a:t>
            </a:r>
            <a:r>
              <a:rPr lang="en-US" altLang="ko-KR" sz="1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 = 0; </a:t>
            </a:r>
            <a:r>
              <a:rPr lang="en-US" altLang="ko-KR" sz="1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 &lt; 10000; </a:t>
            </a:r>
            <a:r>
              <a:rPr lang="en-US" altLang="ko-KR" sz="1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++)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4      g(</a:t>
            </a:r>
            <a:r>
              <a:rPr lang="en-US" altLang="ko-KR" sz="1400" dirty="0" err="1"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); }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5  void g(</a:t>
            </a:r>
            <a:r>
              <a:rPr lang="en-US" altLang="ko-KR" sz="1400" dirty="0" err="1"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latin typeface="Consolas" panose="020B0609020204030204" pitchFamily="49" charset="0"/>
              </a:rPr>
              <a:t> x) {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6    if (</a:t>
            </a:r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400" dirty="0">
                <a:latin typeface="Consolas" panose="020B0609020204030204" pitchFamily="49" charset="0"/>
              </a:rPr>
              <a:t> &gt; 0); }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BFBEA2-984F-E44C-95E9-59AC0DF89775}"/>
              </a:ext>
            </a:extLst>
          </p:cNvPr>
          <p:cNvSpPr txBox="1"/>
          <p:nvPr/>
        </p:nvSpPr>
        <p:spPr>
          <a:xfrm>
            <a:off x="2265241" y="5270892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방법</a:t>
            </a:r>
            <a:r>
              <a:rPr lang="en-US" altLang="ko-KR" dirty="0"/>
              <a:t>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158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함수 간 데이터 의존도 </a:t>
            </a:r>
            <a:r>
              <a:rPr kumimoji="1" lang="en-US" altLang="ko-KR" sz="3200" b="1" kern="0" dirty="0">
                <a:latin typeface="+mj-ea"/>
              </a:rPr>
              <a:t>Design Choice 3 – </a:t>
            </a:r>
            <a:r>
              <a:rPr kumimoji="1" lang="ko-KR" altLang="en-US" sz="3200" b="1" kern="0" dirty="0">
                <a:latin typeface="+mj-ea"/>
              </a:rPr>
              <a:t>방법 </a:t>
            </a:r>
            <a:r>
              <a:rPr kumimoji="1" lang="en-US" altLang="ko-KR" sz="3200" b="1" kern="0" dirty="0">
                <a:latin typeface="+mj-ea"/>
              </a:rPr>
              <a:t>2 </a:t>
            </a:r>
            <a:r>
              <a:rPr kumimoji="1" lang="ko-KR" altLang="en-US" sz="3200" b="1" kern="0" dirty="0">
                <a:latin typeface="+mj-ea"/>
              </a:rPr>
              <a:t>채택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/>
              <p:nvPr/>
            </p:nvSpPr>
            <p:spPr>
              <a:xfrm>
                <a:off x="882902" y="904995"/>
                <a:ext cx="10980022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num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2400" i="1">
                            <a:latin typeface="Cambria Math" panose="02040503050406030204" pitchFamily="18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ko-KR" altLang="en-US" sz="2400" b="1" dirty="0">
                    <a:latin typeface="맑은 고딕" pitchFamily="50" charset="-127"/>
                  </a:rPr>
                  <a:t>을 계산할 때 한 </a:t>
                </a:r>
                <a:r>
                  <a:rPr lang="en-US" altLang="ko-KR" sz="2400" b="1" dirty="0">
                    <a:latin typeface="맑은 고딕" pitchFamily="50" charset="-127"/>
                  </a:rPr>
                  <a:t>execution</a:t>
                </a:r>
                <a:r>
                  <a:rPr lang="ko-KR" altLang="en-US" sz="2400" b="1" dirty="0">
                    <a:latin typeface="맑은 고딕" pitchFamily="50" charset="-127"/>
                  </a:rPr>
                  <a:t>에서 함수 </a:t>
                </a:r>
                <a:r>
                  <a:rPr lang="en-US" altLang="ko-KR" sz="2400" b="1" dirty="0">
                    <a:latin typeface="맑은 고딕" pitchFamily="50" charset="-127"/>
                  </a:rPr>
                  <a:t>g</a:t>
                </a:r>
                <a:r>
                  <a:rPr lang="ko-KR" altLang="en-US" sz="2400" b="1" dirty="0">
                    <a:latin typeface="맑은 고딕" pitchFamily="50" charset="-127"/>
                  </a:rPr>
                  <a:t>가 여러 번 호출되어서 </a:t>
                </a:r>
                <a:r>
                  <a:rPr lang="en-US" altLang="ko-KR" sz="2400" b="1" dirty="0">
                    <a:latin typeface="맑은 고딕" pitchFamily="50" charset="-127"/>
                  </a:rPr>
                  <a:t/>
                </a:r>
                <a:br>
                  <a:rPr lang="en-US" altLang="ko-KR" sz="2400" b="1" dirty="0">
                    <a:latin typeface="맑은 고딕" pitchFamily="50" charset="-127"/>
                  </a:rPr>
                </a:br>
                <a:r>
                  <a:rPr lang="en-US" altLang="ko-KR" sz="2400" b="1" dirty="0" err="1">
                    <a:latin typeface="맑은 고딕" pitchFamily="50" charset="-127"/>
                  </a:rPr>
                  <a:t>def</a:t>
                </a:r>
                <a:r>
                  <a:rPr lang="en-US" altLang="ko-KR" sz="2400" b="1" dirty="0">
                    <a:latin typeface="맑은 고딕" pitchFamily="50" charset="-127"/>
                  </a:rPr>
                  <a:t>-use chain</a:t>
                </a:r>
                <a:r>
                  <a:rPr lang="ko-KR" altLang="en-US" sz="2400" b="1" dirty="0">
                    <a:latin typeface="맑은 고딕" pitchFamily="50" charset="-127"/>
                  </a:rPr>
                  <a:t>이 중복으로 여러 번 등장하는 경우</a:t>
                </a:r>
                <a:endParaRPr lang="en-US" altLang="ko-KR" sz="2400" b="1" dirty="0">
                  <a:latin typeface="맑은 고딕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000" b="1" dirty="0">
                    <a:latin typeface="맑은 고딕" pitchFamily="50" charset="-127"/>
                  </a:rPr>
                  <a:t>방법 </a:t>
                </a:r>
                <a:r>
                  <a:rPr lang="en-US" altLang="ko-KR" sz="2000" b="1" dirty="0">
                    <a:latin typeface="맑은 고딕" pitchFamily="50" charset="-127"/>
                  </a:rPr>
                  <a:t>1. </a:t>
                </a:r>
                <a:r>
                  <a:rPr lang="ko-KR" altLang="en-US" sz="2000" b="1" dirty="0">
                    <a:latin typeface="맑은 고딕" pitchFamily="50" charset="-127"/>
                  </a:rPr>
                  <a:t>중복된 </a:t>
                </a:r>
                <a:r>
                  <a:rPr lang="en-US" altLang="ko-KR" sz="2000" b="1" dirty="0" err="1">
                    <a:latin typeface="맑은 고딕" pitchFamily="50" charset="-127"/>
                  </a:rPr>
                  <a:t>def</a:t>
                </a:r>
                <a:r>
                  <a:rPr lang="en-US" altLang="ko-KR" sz="2000" b="1" dirty="0">
                    <a:latin typeface="맑은 고딕" pitchFamily="50" charset="-127"/>
                  </a:rPr>
                  <a:t>-use chain</a:t>
                </a:r>
                <a:r>
                  <a:rPr lang="ko-KR" altLang="en-US" sz="2000" b="1" dirty="0">
                    <a:latin typeface="맑은 고딕" pitchFamily="50" charset="-127"/>
                  </a:rPr>
                  <a:t>들의 모든 개수 고려</a:t>
                </a:r>
                <a:r>
                  <a:rPr lang="en-US" altLang="ko-KR" sz="2000" b="1" dirty="0">
                    <a:solidFill>
                      <a:srgbClr val="FF0000"/>
                    </a:solidFill>
                    <a:latin typeface="맑은 고딕" pitchFamily="50" charset="-127"/>
                    <a:ea typeface="맑은 고딕" pitchFamily="50" charset="-127"/>
                  </a:rPr>
                  <a:t/>
                </a:r>
                <a:br>
                  <a:rPr lang="en-US" altLang="ko-KR" sz="2000" b="1" dirty="0">
                    <a:solidFill>
                      <a:srgbClr val="FF0000"/>
                    </a:solidFill>
                    <a:latin typeface="맑은 고딕" pitchFamily="50" charset="-127"/>
                    <a:ea typeface="맑은 고딕" pitchFamily="50" charset="-127"/>
                  </a:rPr>
                </a:br>
                <a:r>
                  <a:rPr lang="ko-KR" altLang="en-US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방법 </a:t>
                </a:r>
                <a:r>
                  <a:rPr lang="en-US" altLang="ko-KR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2. </a:t>
                </a:r>
                <a:r>
                  <a:rPr lang="ko-KR" altLang="en-US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중복된 </a:t>
                </a:r>
                <a:r>
                  <a:rPr lang="en-US" altLang="ko-KR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def-use chain</a:t>
                </a:r>
                <a:r>
                  <a:rPr lang="ko-KR" altLang="en-US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들은 </a:t>
                </a:r>
                <a:r>
                  <a:rPr lang="en-US" altLang="ko-KR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1</a:t>
                </a:r>
                <a:r>
                  <a:rPr lang="ko-KR" altLang="en-US" sz="2000" b="1" dirty="0">
                    <a:solidFill>
                      <a:srgbClr val="00B050"/>
                    </a:solidFill>
                    <a:latin typeface="맑은 고딕" pitchFamily="50" charset="-127"/>
                    <a:ea typeface="맑은 고딕" pitchFamily="50" charset="-127"/>
                  </a:rPr>
                  <a:t>개로 처리</a:t>
                </a:r>
                <a:endParaRPr lang="en-US" altLang="ko-KR" sz="2000" b="1" dirty="0">
                  <a:solidFill>
                    <a:srgbClr val="00B050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0EC8EF-1EB5-3341-95C8-08CEAB625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02" y="904995"/>
                <a:ext cx="10980022" cy="2123658"/>
              </a:xfrm>
              <a:prstGeom prst="rect">
                <a:avLst/>
              </a:prstGeom>
              <a:blipFill>
                <a:blip r:embed="rId3"/>
                <a:stretch>
                  <a:fillRect l="-925"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직사각형 12"/>
          <p:cNvSpPr/>
          <p:nvPr/>
        </p:nvSpPr>
        <p:spPr>
          <a:xfrm>
            <a:off x="948217" y="2527530"/>
            <a:ext cx="5921921" cy="4361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501317" y="2145418"/>
            <a:ext cx="45720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b="1" u="sng" dirty="0"/>
              <a:t>방법</a:t>
            </a:r>
            <a:r>
              <a:rPr lang="en-US" altLang="ko-KR" b="1" u="sng" dirty="0"/>
              <a:t>2 </a:t>
            </a:r>
            <a:r>
              <a:rPr lang="ko-KR" altLang="en-US" b="1" u="sng" dirty="0"/>
              <a:t>채택 이유</a:t>
            </a:r>
            <a:endParaRPr lang="en-US" altLang="ko-KR" b="1" u="sng" dirty="0"/>
          </a:p>
          <a:p>
            <a:r>
              <a:rPr lang="en-US" altLang="ko-KR" dirty="0" err="1"/>
              <a:t>Concolic</a:t>
            </a:r>
            <a:r>
              <a:rPr lang="en-US" altLang="ko-KR" dirty="0"/>
              <a:t> </a:t>
            </a:r>
            <a:r>
              <a:rPr lang="ko-KR" altLang="en-US" dirty="0" err="1"/>
              <a:t>테스팅</a:t>
            </a:r>
            <a:r>
              <a:rPr lang="ko-KR" altLang="en-US" dirty="0"/>
              <a:t> 관점에서 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10000</a:t>
            </a:r>
            <a:r>
              <a:rPr lang="ko-KR" altLang="en-US" dirty="0"/>
              <a:t>개의 </a:t>
            </a:r>
            <a:r>
              <a:rPr lang="en-US" altLang="ko-KR" dirty="0"/>
              <a:t>x </a:t>
            </a:r>
            <a:r>
              <a:rPr lang="ko-KR" altLang="en-US" dirty="0"/>
              <a:t>값이 모두 함수 </a:t>
            </a:r>
            <a:r>
              <a:rPr lang="en-US" altLang="ko-KR" dirty="0"/>
              <a:t>g</a:t>
            </a:r>
            <a:r>
              <a:rPr lang="ko-KR" altLang="en-US" dirty="0"/>
              <a:t>의 분기 커버리지를 높이는데 관여하지 않기 때문에</a:t>
            </a:r>
            <a:r>
              <a:rPr lang="en-US" altLang="ko-KR" dirty="0"/>
              <a:t> </a:t>
            </a:r>
            <a:r>
              <a:rPr lang="ko-KR" altLang="en-US" dirty="0"/>
              <a:t>모든 개수를 고려하는 것은 </a:t>
            </a:r>
            <a:r>
              <a:rPr lang="ko-KR" altLang="en-US" b="1" dirty="0">
                <a:solidFill>
                  <a:srgbClr val="FF0000"/>
                </a:solidFill>
              </a:rPr>
              <a:t>불필요</a:t>
            </a:r>
            <a:r>
              <a:rPr lang="ko-KR" altLang="en-US" dirty="0"/>
              <a:t>함 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4422298" y="3691935"/>
            <a:ext cx="4274026" cy="194829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CF93B0-08EF-9242-9205-E84A38692128}"/>
              </a:ext>
            </a:extLst>
          </p:cNvPr>
          <p:cNvSpPr txBox="1"/>
          <p:nvPr/>
        </p:nvSpPr>
        <p:spPr>
          <a:xfrm>
            <a:off x="982030" y="3791817"/>
            <a:ext cx="334114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Consolas" panose="020B0609020204030204" pitchFamily="49" charset="0"/>
              </a:rPr>
              <a:t>1  void f() {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2    </a:t>
            </a:r>
            <a:r>
              <a:rPr lang="en-US" altLang="ko-KR" sz="1400" dirty="0" err="1"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latin typeface="Consolas" panose="020B0609020204030204" pitchFamily="49" charset="0"/>
              </a:rPr>
              <a:t> </a:t>
            </a:r>
            <a:r>
              <a:rPr lang="en-US" altLang="ko-KR" sz="1400" dirty="0" err="1"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3    for (</a:t>
            </a:r>
            <a:r>
              <a:rPr lang="en-US" altLang="ko-KR" sz="1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 = 0; </a:t>
            </a:r>
            <a:r>
              <a:rPr lang="en-US" altLang="ko-KR" sz="1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 &lt; </a:t>
            </a:r>
            <a:r>
              <a:rPr lang="en-US" altLang="ko-KR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10000</a:t>
            </a:r>
            <a:r>
              <a:rPr lang="en-US" altLang="ko-KR" sz="1400" dirty="0">
                <a:latin typeface="Consolas" panose="020B0609020204030204" pitchFamily="49" charset="0"/>
              </a:rPr>
              <a:t>; </a:t>
            </a:r>
            <a:r>
              <a:rPr lang="en-US" altLang="ko-KR" sz="1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++)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4      g(</a:t>
            </a:r>
            <a:r>
              <a:rPr lang="en-US" altLang="ko-KR" sz="1400" dirty="0" err="1"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); }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5  void g(</a:t>
            </a:r>
            <a:r>
              <a:rPr lang="en-US" altLang="ko-KR" sz="1400" dirty="0" err="1"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latin typeface="Consolas" panose="020B0609020204030204" pitchFamily="49" charset="0"/>
              </a:rPr>
              <a:t> x) {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6    if (</a:t>
            </a:r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400" dirty="0">
                <a:latin typeface="Consolas" panose="020B0609020204030204" pitchFamily="49" charset="0"/>
              </a:rPr>
              <a:t> &gt; 0); }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B645E8-1B15-D547-8132-8D848131C43B}"/>
              </a:ext>
            </a:extLst>
          </p:cNvPr>
          <p:cNvSpPr txBox="1"/>
          <p:nvPr/>
        </p:nvSpPr>
        <p:spPr>
          <a:xfrm>
            <a:off x="5269460" y="3791816"/>
            <a:ext cx="334114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Consolas" panose="020B0609020204030204" pitchFamily="49" charset="0"/>
              </a:rPr>
              <a:t>1  void f() {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2    </a:t>
            </a:r>
            <a:r>
              <a:rPr lang="en-US" altLang="ko-KR" sz="1400" dirty="0" err="1"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latin typeface="Consolas" panose="020B0609020204030204" pitchFamily="49" charset="0"/>
              </a:rPr>
              <a:t> </a:t>
            </a:r>
            <a:r>
              <a:rPr lang="en-US" altLang="ko-KR" sz="1400" dirty="0" err="1"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3    for (</a:t>
            </a:r>
            <a:r>
              <a:rPr lang="en-US" altLang="ko-KR" sz="1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 = 0; </a:t>
            </a:r>
            <a:r>
              <a:rPr lang="en-US" altLang="ko-KR" sz="1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 &lt; 10000; </a:t>
            </a:r>
            <a:r>
              <a:rPr lang="en-US" altLang="ko-KR" sz="1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++)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4      g(</a:t>
            </a:r>
            <a:r>
              <a:rPr lang="en-US" altLang="ko-KR" sz="1400" dirty="0" err="1"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); }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5  void g(</a:t>
            </a:r>
            <a:r>
              <a:rPr lang="en-US" altLang="ko-KR" sz="1400" dirty="0" err="1"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latin typeface="Consolas" panose="020B0609020204030204" pitchFamily="49" charset="0"/>
              </a:rPr>
              <a:t> x) {</a:t>
            </a:r>
          </a:p>
          <a:p>
            <a:r>
              <a:rPr lang="en-US" altLang="ko-KR" sz="1400" dirty="0">
                <a:latin typeface="Consolas" panose="020B0609020204030204" pitchFamily="49" charset="0"/>
              </a:rPr>
              <a:t>6    if (</a:t>
            </a:r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x</a:t>
            </a:r>
            <a:r>
              <a:rPr lang="en-US" altLang="ko-KR" sz="1400" dirty="0">
                <a:latin typeface="Consolas" panose="020B0609020204030204" pitchFamily="49" charset="0"/>
              </a:rPr>
              <a:t> &gt; 0); }</a:t>
            </a:r>
          </a:p>
        </p:txBody>
      </p:sp>
      <p:cxnSp>
        <p:nvCxnSpPr>
          <p:cNvPr id="23" name="꺾인 연결선 15">
            <a:extLst>
              <a:ext uri="{FF2B5EF4-FFF2-40B4-BE49-F238E27FC236}">
                <a16:creationId xmlns:a16="http://schemas.microsoft.com/office/drawing/2014/main" id="{24404CFA-CE9F-774D-AE1A-9A77EC4652DD}"/>
              </a:ext>
            </a:extLst>
          </p:cNvPr>
          <p:cNvCxnSpPr/>
          <p:nvPr/>
        </p:nvCxnSpPr>
        <p:spPr>
          <a:xfrm rot="5400000">
            <a:off x="396406" y="4372365"/>
            <a:ext cx="659085" cy="639272"/>
          </a:xfrm>
          <a:prstGeom prst="bentConnector3">
            <a:avLst>
              <a:gd name="adj1" fmla="val -338"/>
            </a:avLst>
          </a:prstGeom>
          <a:ln w="152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5">
            <a:extLst>
              <a:ext uri="{FF2B5EF4-FFF2-40B4-BE49-F238E27FC236}">
                <a16:creationId xmlns:a16="http://schemas.microsoft.com/office/drawing/2014/main" id="{A0FC0B9E-5385-6E47-8A22-B5F7E10FB999}"/>
              </a:ext>
            </a:extLst>
          </p:cNvPr>
          <p:cNvCxnSpPr/>
          <p:nvPr/>
        </p:nvCxnSpPr>
        <p:spPr>
          <a:xfrm>
            <a:off x="406312" y="5021544"/>
            <a:ext cx="639272" cy="0"/>
          </a:xfrm>
          <a:prstGeom prst="straightConnector1">
            <a:avLst/>
          </a:prstGeom>
          <a:ln w="152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5A46A19-5A39-4C4C-A40A-6E1E52E177CA}"/>
              </a:ext>
            </a:extLst>
          </p:cNvPr>
          <p:cNvSpPr txBox="1"/>
          <p:nvPr/>
        </p:nvSpPr>
        <p:spPr>
          <a:xfrm>
            <a:off x="137186" y="4002385"/>
            <a:ext cx="76014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</a:t>
            </a:r>
          </a:p>
          <a:p>
            <a:pPr algn="ctr"/>
            <a:r>
              <a:rPr lang="en-US" altLang="ko-KR" sz="1200" b="1" dirty="0">
                <a:solidFill>
                  <a:srgbClr val="FF0000"/>
                </a:solidFill>
              </a:rPr>
              <a:t>10000</a:t>
            </a:r>
            <a:r>
              <a:rPr lang="ko-KR" altLang="en-US" sz="1200" dirty="0"/>
              <a:t>개</a:t>
            </a:r>
            <a:endParaRPr lang="en-US" altLang="ko-KR" sz="1200" dirty="0"/>
          </a:p>
        </p:txBody>
      </p:sp>
      <p:cxnSp>
        <p:nvCxnSpPr>
          <p:cNvPr id="31" name="꺾인 연결선 27">
            <a:extLst>
              <a:ext uri="{FF2B5EF4-FFF2-40B4-BE49-F238E27FC236}">
                <a16:creationId xmlns:a16="http://schemas.microsoft.com/office/drawing/2014/main" id="{B89C994A-4B6E-B045-8AE4-78A0014F0411}"/>
              </a:ext>
            </a:extLst>
          </p:cNvPr>
          <p:cNvCxnSpPr/>
          <p:nvPr/>
        </p:nvCxnSpPr>
        <p:spPr>
          <a:xfrm rot="5400000">
            <a:off x="4667092" y="4372365"/>
            <a:ext cx="659085" cy="639272"/>
          </a:xfrm>
          <a:prstGeom prst="bentConnector3">
            <a:avLst>
              <a:gd name="adj1" fmla="val -338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28">
            <a:extLst>
              <a:ext uri="{FF2B5EF4-FFF2-40B4-BE49-F238E27FC236}">
                <a16:creationId xmlns:a16="http://schemas.microsoft.com/office/drawing/2014/main" id="{6D1AD9ED-CDCE-284B-A7ED-88C0F7793D44}"/>
              </a:ext>
            </a:extLst>
          </p:cNvPr>
          <p:cNvCxnSpPr/>
          <p:nvPr/>
        </p:nvCxnSpPr>
        <p:spPr>
          <a:xfrm>
            <a:off x="4676998" y="5021544"/>
            <a:ext cx="63927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47F164A-FAA1-534A-B34E-C93173FE2D75}"/>
              </a:ext>
            </a:extLst>
          </p:cNvPr>
          <p:cNvSpPr txBox="1"/>
          <p:nvPr/>
        </p:nvSpPr>
        <p:spPr>
          <a:xfrm>
            <a:off x="4407871" y="4002385"/>
            <a:ext cx="7601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200" dirty="0"/>
              <a:t>DU-chain</a:t>
            </a:r>
          </a:p>
          <a:p>
            <a:pPr algn="ctr"/>
            <a:r>
              <a:rPr lang="en-US" altLang="ko-KR" sz="1200" dirty="0"/>
              <a:t>1</a:t>
            </a:r>
            <a:r>
              <a:rPr lang="ko-KR" altLang="en-US" sz="1200" dirty="0"/>
              <a:t>개</a:t>
            </a:r>
            <a:endParaRPr lang="en-US" altLang="ko-KR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DFEDD7-F952-5A4B-8E5F-ABB6C3E5EBFA}"/>
              </a:ext>
            </a:extLst>
          </p:cNvPr>
          <p:cNvSpPr txBox="1"/>
          <p:nvPr/>
        </p:nvSpPr>
        <p:spPr>
          <a:xfrm>
            <a:off x="2265241" y="5270892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방법</a:t>
            </a:r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A56ECC-78D4-0F46-9C97-5218822F1B2F}"/>
              </a:ext>
            </a:extLst>
          </p:cNvPr>
          <p:cNvSpPr txBox="1"/>
          <p:nvPr/>
        </p:nvSpPr>
        <p:spPr>
          <a:xfrm>
            <a:off x="6558354" y="5270892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방법</a:t>
            </a:r>
            <a:r>
              <a:rPr lang="en-US" altLang="ko-KR" dirty="0"/>
              <a:t>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223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en-US" altLang="ko-KR" sz="3200" b="1" kern="0" dirty="0" smtClean="0">
                <a:latin typeface="+mj-ea"/>
              </a:rPr>
              <a:t>Taint </a:t>
            </a:r>
            <a:r>
              <a:rPr kumimoji="1" lang="ko-KR" altLang="en-US" sz="3200" b="1" kern="0" dirty="0">
                <a:latin typeface="+mj-ea"/>
              </a:rPr>
              <a:t>탐색 전략 알고리즘 </a:t>
            </a:r>
            <a:r>
              <a:rPr kumimoji="1" lang="en-US" altLang="ko-KR" sz="3200" b="1" kern="0" dirty="0">
                <a:latin typeface="+mj-ea"/>
              </a:rPr>
              <a:t>–</a:t>
            </a:r>
            <a:r>
              <a:rPr kumimoji="1" lang="ko-KR" altLang="en-US" sz="3200" b="1" kern="0" dirty="0">
                <a:latin typeface="+mj-ea"/>
              </a:rPr>
              <a:t> </a:t>
            </a:r>
            <a:r>
              <a:rPr kumimoji="1" lang="en-US" altLang="ko-KR" sz="3200" b="1" kern="0" dirty="0">
                <a:latin typeface="+mj-ea"/>
              </a:rPr>
              <a:t>Overview</a:t>
            </a:r>
            <a:endParaRPr kumimoji="1" lang="ko-KR" altLang="en-US" sz="3200" b="1" kern="0" dirty="0">
              <a:latin typeface="+mj-ea"/>
            </a:endParaRPr>
          </a:p>
        </p:txBody>
      </p:sp>
      <p:sp>
        <p:nvSpPr>
          <p:cNvPr id="17" name="가로로 말린 두루마리 모양 16"/>
          <p:cNvSpPr/>
          <p:nvPr/>
        </p:nvSpPr>
        <p:spPr>
          <a:xfrm>
            <a:off x="259375" y="1895563"/>
            <a:ext cx="1394247" cy="120783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타겟 프로그램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309048" y="2412393"/>
            <a:ext cx="7736100" cy="400910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오른쪽 화살표 7"/>
          <p:cNvSpPr/>
          <p:nvPr/>
        </p:nvSpPr>
        <p:spPr>
          <a:xfrm rot="1076572">
            <a:off x="1790832" y="2197521"/>
            <a:ext cx="390525" cy="6039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오른쪽 화살표 21"/>
          <p:cNvSpPr/>
          <p:nvPr/>
        </p:nvSpPr>
        <p:spPr>
          <a:xfrm>
            <a:off x="1790834" y="3655309"/>
            <a:ext cx="390525" cy="6039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오른쪽 화살표 22"/>
          <p:cNvSpPr/>
          <p:nvPr/>
        </p:nvSpPr>
        <p:spPr>
          <a:xfrm rot="19997178">
            <a:off x="1790830" y="5113098"/>
            <a:ext cx="390525" cy="6039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이등변 삼각형 23"/>
          <p:cNvSpPr/>
          <p:nvPr/>
        </p:nvSpPr>
        <p:spPr>
          <a:xfrm>
            <a:off x="2633929" y="3498863"/>
            <a:ext cx="767664" cy="195046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909249" y="3316185"/>
            <a:ext cx="2002049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u="sng" dirty="0"/>
              <a:t>Step1</a:t>
            </a:r>
          </a:p>
          <a:p>
            <a:r>
              <a:rPr lang="ko-KR" altLang="en-US" sz="1600" dirty="0"/>
              <a:t>수행 경로가 실행한 함수 중 커버리지를 높일 함수 </a:t>
            </a:r>
            <a:r>
              <a:rPr lang="en-US" altLang="ko-KR" sz="1600" dirty="0"/>
              <a:t>g </a:t>
            </a:r>
            <a:r>
              <a:rPr lang="ko-KR" altLang="en-US" sz="1600" dirty="0"/>
              <a:t>선택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11297" y="3316185"/>
            <a:ext cx="2002049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u="sng" dirty="0"/>
              <a:t>Step2</a:t>
            </a:r>
          </a:p>
          <a:p>
            <a:r>
              <a:rPr lang="ko-KR" altLang="en-US" sz="1600" dirty="0"/>
              <a:t>함수 </a:t>
            </a:r>
            <a:r>
              <a:rPr lang="en-US" altLang="ko-KR" sz="1600" dirty="0"/>
              <a:t>g</a:t>
            </a:r>
            <a:r>
              <a:rPr lang="ko-KR" altLang="en-US" sz="1600" dirty="0"/>
              <a:t>와 데이터 의존도가 있는 함수 </a:t>
            </a:r>
            <a:r>
              <a:rPr lang="en-US" altLang="ko-KR" sz="1600" dirty="0"/>
              <a:t>f </a:t>
            </a:r>
            <a:r>
              <a:rPr lang="ko-KR" altLang="en-US" sz="1600" dirty="0"/>
              <a:t>선택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09249" y="4467621"/>
            <a:ext cx="2002049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u="sng" dirty="0"/>
              <a:t>Step3</a:t>
            </a:r>
          </a:p>
          <a:p>
            <a:r>
              <a:rPr lang="ko-KR" altLang="en-US" sz="1600" dirty="0"/>
              <a:t>함수 </a:t>
            </a:r>
            <a:r>
              <a:rPr lang="en-US" altLang="ko-KR" sz="1600" dirty="0"/>
              <a:t>f</a:t>
            </a:r>
            <a:r>
              <a:rPr lang="ko-KR" altLang="en-US" sz="1600" dirty="0"/>
              <a:t>와 함수 </a:t>
            </a:r>
            <a:r>
              <a:rPr lang="en-US" altLang="ko-KR" sz="1600" dirty="0"/>
              <a:t>g </a:t>
            </a:r>
            <a:r>
              <a:rPr lang="ko-KR" altLang="en-US" sz="1600" dirty="0"/>
              <a:t>중에서 분기를 부정할 함수 선택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11296" y="4467621"/>
            <a:ext cx="2002049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u="sng" dirty="0"/>
              <a:t>Step4</a:t>
            </a:r>
          </a:p>
          <a:p>
            <a:r>
              <a:rPr lang="en-US" altLang="ko-KR" sz="1600" dirty="0"/>
              <a:t>Step3</a:t>
            </a:r>
            <a:r>
              <a:rPr lang="ko-KR" altLang="en-US" sz="1600" dirty="0"/>
              <a:t>에서 선택된 함수의 분기 조건 무작위 선택</a:t>
            </a:r>
            <a:r>
              <a:rPr lang="en-US" altLang="ko-KR" sz="1600" dirty="0"/>
              <a:t>,</a:t>
            </a:r>
            <a:r>
              <a:rPr lang="ko-KR" altLang="en-US" sz="1600" dirty="0"/>
              <a:t> 부정</a:t>
            </a:r>
          </a:p>
        </p:txBody>
      </p:sp>
      <p:cxnSp>
        <p:nvCxnSpPr>
          <p:cNvPr id="11" name="직선 연결선 10"/>
          <p:cNvCxnSpPr>
            <a:stCxn id="24" idx="0"/>
          </p:cNvCxnSpPr>
          <p:nvPr/>
        </p:nvCxnSpPr>
        <p:spPr>
          <a:xfrm flipH="1">
            <a:off x="2968073" y="3498863"/>
            <a:ext cx="49688" cy="67327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2968072" y="4170678"/>
            <a:ext cx="216761" cy="1267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V="1">
            <a:off x="2799845" y="4297427"/>
            <a:ext cx="384988" cy="3366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 flipV="1">
            <a:off x="2799845" y="4634065"/>
            <a:ext cx="0" cy="33143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 flipH="1" flipV="1">
            <a:off x="2799845" y="4965499"/>
            <a:ext cx="507657" cy="16571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직선 연결선 44"/>
          <p:cNvCxnSpPr>
            <a:endCxn id="24" idx="3"/>
          </p:cNvCxnSpPr>
          <p:nvPr/>
        </p:nvCxnSpPr>
        <p:spPr>
          <a:xfrm flipH="1">
            <a:off x="3017761" y="5131214"/>
            <a:ext cx="289741" cy="31811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486542" y="5581324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프로그램 </a:t>
            </a:r>
            <a:endParaRPr lang="en-US" altLang="ko-KR" dirty="0"/>
          </a:p>
          <a:p>
            <a:r>
              <a:rPr lang="ko-KR" altLang="en-US" dirty="0"/>
              <a:t>수행 경로</a:t>
            </a:r>
          </a:p>
        </p:txBody>
      </p:sp>
      <p:sp>
        <p:nvSpPr>
          <p:cNvPr id="49" name="오른쪽 화살표 48"/>
          <p:cNvSpPr/>
          <p:nvPr/>
        </p:nvSpPr>
        <p:spPr>
          <a:xfrm>
            <a:off x="3460158" y="4172511"/>
            <a:ext cx="390525" cy="6039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오른쪽 화살표 49"/>
          <p:cNvSpPr/>
          <p:nvPr/>
        </p:nvSpPr>
        <p:spPr>
          <a:xfrm>
            <a:off x="7983289" y="4172140"/>
            <a:ext cx="390525" cy="6039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2" name="꺾인 연결선 51"/>
          <p:cNvCxnSpPr>
            <a:stCxn id="62" idx="0"/>
            <a:endCxn id="24" idx="0"/>
          </p:cNvCxnSpPr>
          <p:nvPr/>
        </p:nvCxnSpPr>
        <p:spPr>
          <a:xfrm rot="16200000" flipV="1">
            <a:off x="5860029" y="656596"/>
            <a:ext cx="507185" cy="6191720"/>
          </a:xfrm>
          <a:prstGeom prst="bentConnector3">
            <a:avLst>
              <a:gd name="adj1" fmla="val 24272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오른쪽 화살표 58"/>
          <p:cNvSpPr/>
          <p:nvPr/>
        </p:nvSpPr>
        <p:spPr>
          <a:xfrm rot="19621877">
            <a:off x="10233716" y="2801435"/>
            <a:ext cx="390525" cy="6039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순서도: 문서 57"/>
          <p:cNvSpPr/>
          <p:nvPr/>
        </p:nvSpPr>
        <p:spPr>
          <a:xfrm>
            <a:off x="259375" y="3542471"/>
            <a:ext cx="1394247" cy="982687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tx1"/>
                </a:solidFill>
              </a:rPr>
              <a:t>테스트 입력</a:t>
            </a:r>
          </a:p>
        </p:txBody>
      </p:sp>
      <p:sp>
        <p:nvSpPr>
          <p:cNvPr id="62" name="순서도: 문서 61"/>
          <p:cNvSpPr/>
          <p:nvPr/>
        </p:nvSpPr>
        <p:spPr>
          <a:xfrm>
            <a:off x="8512357" y="4006048"/>
            <a:ext cx="1394247" cy="982687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새로운 테스트 입력</a:t>
            </a:r>
          </a:p>
        </p:txBody>
      </p:sp>
      <p:graphicFrame>
        <p:nvGraphicFramePr>
          <p:cNvPr id="65" name="표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954063"/>
              </p:ext>
            </p:extLst>
          </p:nvPr>
        </p:nvGraphicFramePr>
        <p:xfrm>
          <a:off x="447408" y="4964236"/>
          <a:ext cx="101818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545">
                  <a:extLst>
                    <a:ext uri="{9D8B030D-6E8A-4147-A177-3AD203B41FA5}">
                      <a16:colId xmlns:a16="http://schemas.microsoft.com/office/drawing/2014/main" val="263749489"/>
                    </a:ext>
                  </a:extLst>
                </a:gridCol>
                <a:gridCol w="254545">
                  <a:extLst>
                    <a:ext uri="{9D8B030D-6E8A-4147-A177-3AD203B41FA5}">
                      <a16:colId xmlns:a16="http://schemas.microsoft.com/office/drawing/2014/main" val="1783905554"/>
                    </a:ext>
                  </a:extLst>
                </a:gridCol>
                <a:gridCol w="254545">
                  <a:extLst>
                    <a:ext uri="{9D8B030D-6E8A-4147-A177-3AD203B41FA5}">
                      <a16:colId xmlns:a16="http://schemas.microsoft.com/office/drawing/2014/main" val="32134169"/>
                    </a:ext>
                  </a:extLst>
                </a:gridCol>
                <a:gridCol w="254545">
                  <a:extLst>
                    <a:ext uri="{9D8B030D-6E8A-4147-A177-3AD203B41FA5}">
                      <a16:colId xmlns:a16="http://schemas.microsoft.com/office/drawing/2014/main" val="4284219316"/>
                    </a:ext>
                  </a:extLst>
                </a:gridCol>
              </a:tblGrid>
              <a:tr h="261971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f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g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728607"/>
                  </a:ext>
                </a:extLst>
              </a:tr>
              <a:tr h="2619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f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427356"/>
                  </a:ext>
                </a:extLst>
              </a:tr>
              <a:tr h="2619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g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56891"/>
                  </a:ext>
                </a:extLst>
              </a:tr>
              <a:tr h="2619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ko-KR" altLang="en-US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627424"/>
                  </a:ext>
                </a:extLst>
              </a:tr>
            </a:tbl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168274" y="6042466"/>
            <a:ext cx="16225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함수 간 </a:t>
            </a:r>
            <a:endParaRPr lang="en-US" altLang="ko-KR" dirty="0"/>
          </a:p>
          <a:p>
            <a:pPr algn="ctr"/>
            <a:r>
              <a:rPr lang="ko-KR" altLang="en-US" dirty="0"/>
              <a:t>데이터 의존도</a:t>
            </a:r>
          </a:p>
        </p:txBody>
      </p:sp>
      <p:sp>
        <p:nvSpPr>
          <p:cNvPr id="69" name="오른쪽 화살표 68"/>
          <p:cNvSpPr/>
          <p:nvPr/>
        </p:nvSpPr>
        <p:spPr>
          <a:xfrm rot="1744301">
            <a:off x="10233717" y="4630542"/>
            <a:ext cx="390525" cy="6039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순서도: 다중 문서 69"/>
          <p:cNvSpPr/>
          <p:nvPr/>
        </p:nvSpPr>
        <p:spPr>
          <a:xfrm>
            <a:off x="10700574" y="2222243"/>
            <a:ext cx="1382924" cy="1240741"/>
          </a:xfrm>
          <a:prstGeom prst="flowChartMulti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생성된 테스트 입력들</a:t>
            </a:r>
          </a:p>
        </p:txBody>
      </p:sp>
      <p:sp>
        <p:nvSpPr>
          <p:cNvPr id="71" name="모서리가 접힌 도형 70"/>
          <p:cNvSpPr/>
          <p:nvPr/>
        </p:nvSpPr>
        <p:spPr>
          <a:xfrm>
            <a:off x="10757117" y="4799898"/>
            <a:ext cx="1145406" cy="1261618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tx1"/>
                </a:solidFill>
              </a:rPr>
              <a:t>분기 커버리지 정보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64884" y="1974550"/>
            <a:ext cx="27521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b="1" dirty="0"/>
              <a:t>TAINT </a:t>
            </a:r>
            <a:r>
              <a:rPr lang="ko-KR" altLang="en-US" b="1" dirty="0"/>
              <a:t>탐색 전략 알고리즘</a:t>
            </a:r>
          </a:p>
        </p:txBody>
      </p:sp>
      <p:sp>
        <p:nvSpPr>
          <p:cNvPr id="33" name="슬라이드 번호 개체 틀 4">
            <a:extLst>
              <a:ext uri="{FF2B5EF4-FFF2-40B4-BE49-F238E27FC236}">
                <a16:creationId xmlns:a16="http://schemas.microsoft.com/office/drawing/2014/main" id="{7B665542-BE6F-D241-91B6-B053B6E6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D2D423-BEF5-42AC-A56E-09E49FADD86E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9F9C32-4040-AD44-85F7-18D38E3050C4}"/>
              </a:ext>
            </a:extLst>
          </p:cNvPr>
          <p:cNvSpPr txBox="1"/>
          <p:nvPr/>
        </p:nvSpPr>
        <p:spPr>
          <a:xfrm>
            <a:off x="1281159" y="849385"/>
            <a:ext cx="10007084" cy="9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/>
              <a:t>타겟 함수 </a:t>
            </a:r>
            <a:r>
              <a:rPr lang="en-US" altLang="ko-KR" sz="2000" dirty="0"/>
              <a:t>g</a:t>
            </a:r>
            <a:r>
              <a:rPr lang="ko-KR" altLang="en-US" sz="2000" dirty="0"/>
              <a:t>의 커버 못한 분기를 커버하기 위해</a:t>
            </a:r>
            <a:r>
              <a:rPr lang="en-US" altLang="ko-KR" sz="2000" dirty="0"/>
              <a:t>, </a:t>
            </a:r>
            <a:r>
              <a:rPr lang="ko-KR" altLang="en-US" sz="2000" dirty="0"/>
              <a:t>함수 </a:t>
            </a:r>
            <a:r>
              <a:rPr lang="en-US" altLang="ko-KR" sz="2000" dirty="0"/>
              <a:t>g</a:t>
            </a:r>
            <a:r>
              <a:rPr lang="ko-KR" altLang="en-US" sz="2000" dirty="0"/>
              <a:t>의 분기 조건을 부정</a:t>
            </a:r>
            <a:r>
              <a:rPr lang="en-US" altLang="ko-KR" sz="2000" dirty="0"/>
              <a:t>(negate)</a:t>
            </a:r>
            <a:r>
              <a:rPr lang="ko-KR" altLang="en-US" sz="2000" dirty="0"/>
              <a:t>하거나 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r>
              <a:rPr lang="en-US" altLang="ko-KR" sz="2000" dirty="0"/>
              <a:t>g</a:t>
            </a:r>
            <a:r>
              <a:rPr lang="ko-KR" altLang="en-US" sz="2000" dirty="0"/>
              <a:t>에 영향력이 큰 함수의 분기 조건을 부정해서 커버리지를 높인다</a:t>
            </a:r>
            <a:r>
              <a:rPr lang="en-US" altLang="ko-KR" sz="2000" dirty="0"/>
              <a:t>.</a:t>
            </a:r>
            <a:r>
              <a:rPr lang="ko-KR" altLang="en-US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356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EC8EF-1EB5-3341-95C8-08CEAB625AC4}"/>
              </a:ext>
            </a:extLst>
          </p:cNvPr>
          <p:cNvSpPr txBox="1"/>
          <p:nvPr/>
        </p:nvSpPr>
        <p:spPr>
          <a:xfrm>
            <a:off x="603769" y="876119"/>
            <a:ext cx="1101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latin typeface="맑은 고딕" pitchFamily="50" charset="-127"/>
              </a:rPr>
              <a:t>SW</a:t>
            </a:r>
            <a:r>
              <a:rPr lang="ko-KR" altLang="en-US" sz="2400" b="1" dirty="0">
                <a:latin typeface="맑은 고딕" pitchFamily="50" charset="-127"/>
              </a:rPr>
              <a:t>의 </a:t>
            </a:r>
            <a:r>
              <a:rPr lang="ko-KR" altLang="en-US" sz="2400" b="1" dirty="0">
                <a:solidFill>
                  <a:srgbClr val="00B050"/>
                </a:solidFill>
                <a:latin typeface="맑은 고딕" pitchFamily="50" charset="-127"/>
              </a:rPr>
              <a:t>모든 수행 경로</a:t>
            </a:r>
            <a:r>
              <a:rPr lang="ko-KR" altLang="en-US" sz="2400" b="1" dirty="0">
                <a:latin typeface="맑은 고딕" pitchFamily="50" charset="-127"/>
              </a:rPr>
              <a:t>를 테스트할 수 있는 </a:t>
            </a:r>
            <a:r>
              <a:rPr lang="ko-KR" altLang="en-US" sz="2400" b="1" dirty="0">
                <a:solidFill>
                  <a:srgbClr val="00B050"/>
                </a:solidFill>
                <a:latin typeface="맑은 고딕" pitchFamily="50" charset="-127"/>
              </a:rPr>
              <a:t>테스트 케이스를 자동 생성</a:t>
            </a:r>
            <a:r>
              <a:rPr lang="ko-KR" altLang="en-US" sz="2400" b="1" dirty="0">
                <a:latin typeface="맑은 고딕" pitchFamily="50" charset="-127"/>
              </a:rPr>
              <a:t>하는 기법</a:t>
            </a:r>
            <a:r>
              <a:rPr lang="en-US" altLang="ko-KR" sz="2400" b="1" dirty="0">
                <a:latin typeface="맑은 고딕" pitchFamily="50" charset="-127"/>
              </a:rPr>
              <a:t> </a:t>
            </a: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내용 개체 틀 2">
            <a:extLst>
              <a:ext uri="{FF2B5EF4-FFF2-40B4-BE49-F238E27FC236}">
                <a16:creationId xmlns:a16="http://schemas.microsoft.com/office/drawing/2014/main" id="{EE7C55AA-9D3D-EF42-AC57-0654470EA91D}"/>
              </a:ext>
            </a:extLst>
          </p:cNvPr>
          <p:cNvSpPr txBox="1">
            <a:spLocks/>
          </p:cNvSpPr>
          <p:nvPr/>
        </p:nvSpPr>
        <p:spPr>
          <a:xfrm>
            <a:off x="739886" y="2765672"/>
            <a:ext cx="3981706" cy="236512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>
                <a:latin typeface="Consolas" panose="020B0609020204030204" pitchFamily="49" charset="0"/>
                <a:cs typeface="Courier New" panose="02070309020205020404" pitchFamily="49" charset="0"/>
              </a:rPr>
              <a:t>// Test input a, b, c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>
                <a:latin typeface="Consolas" panose="020B0609020204030204" pitchFamily="49" charset="0"/>
                <a:cs typeface="Courier New" panose="02070309020205020404" pitchFamily="49" charset="0"/>
              </a:rPr>
              <a:t>void f(</a:t>
            </a:r>
            <a:r>
              <a:rPr lang="en-US" altLang="ko-KR" dirty="0" err="1">
                <a:latin typeface="Consolas" panose="020B0609020204030204" pitchFamily="49" charset="0"/>
                <a:cs typeface="Courier New" panose="02070309020205020404" pitchFamily="49" charset="0"/>
              </a:rPr>
              <a:t>int</a:t>
            </a:r>
            <a:r>
              <a:rPr lang="en-US" altLang="ko-KR" dirty="0">
                <a:latin typeface="Consolas" panose="020B0609020204030204" pitchFamily="49" charset="0"/>
                <a:cs typeface="Courier New" panose="02070309020205020404" pitchFamily="49" charset="0"/>
              </a:rPr>
              <a:t> a, </a:t>
            </a:r>
            <a:r>
              <a:rPr lang="en-US" altLang="ko-KR" dirty="0" err="1">
                <a:latin typeface="Consolas" panose="020B0609020204030204" pitchFamily="49" charset="0"/>
                <a:cs typeface="Courier New" panose="02070309020205020404" pitchFamily="49" charset="0"/>
              </a:rPr>
              <a:t>int</a:t>
            </a:r>
            <a:r>
              <a:rPr lang="en-US" altLang="ko-KR" dirty="0">
                <a:latin typeface="Consolas" panose="020B0609020204030204" pitchFamily="49" charset="0"/>
                <a:cs typeface="Courier New" panose="02070309020205020404" pitchFamily="49" charset="0"/>
              </a:rPr>
              <a:t> b, </a:t>
            </a:r>
            <a:r>
              <a:rPr lang="en-US" altLang="ko-KR" dirty="0" err="1">
                <a:latin typeface="Consolas" panose="020B0609020204030204" pitchFamily="49" charset="0"/>
                <a:cs typeface="Courier New" panose="02070309020205020404" pitchFamily="49" charset="0"/>
              </a:rPr>
              <a:t>int</a:t>
            </a:r>
            <a:r>
              <a:rPr lang="en-US" altLang="ko-KR" dirty="0">
                <a:latin typeface="Consolas" panose="020B0609020204030204" pitchFamily="49" charset="0"/>
                <a:cs typeface="Courier New" panose="02070309020205020404" pitchFamily="49" charset="0"/>
              </a:rPr>
              <a:t> c) {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>
                <a:solidFill>
                  <a:srgbClr val="FF000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  </a:t>
            </a:r>
            <a:r>
              <a:rPr lang="en-US" altLang="ko-KR" dirty="0">
                <a:latin typeface="Consolas" panose="020B0609020204030204" pitchFamily="49" charset="0"/>
                <a:cs typeface="Courier New" panose="02070309020205020404" pitchFamily="49" charset="0"/>
              </a:rPr>
              <a:t>if (a == 1)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>
                <a:latin typeface="Consolas" panose="020B0609020204030204" pitchFamily="49" charset="0"/>
                <a:cs typeface="Courier New" panose="02070309020205020404" pitchFamily="49" charset="0"/>
              </a:rPr>
              <a:t>    if (b == 2)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>
                <a:latin typeface="Consolas" panose="020B0609020204030204" pitchFamily="49" charset="0"/>
                <a:cs typeface="Courier New" panose="02070309020205020404" pitchFamily="49" charset="0"/>
              </a:rPr>
              <a:t>      if (c == 3*a + b)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b="1" dirty="0">
                <a:solidFill>
                  <a:srgbClr val="FF000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        Error();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>
                <a:latin typeface="Consolas" panose="020B0609020204030204" pitchFamily="49" charset="0"/>
                <a:cs typeface="Courier New" panose="02070309020205020404" pitchFamily="49" charset="0"/>
              </a:rPr>
              <a:t>}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>
                <a:latin typeface="Consolas" panose="020B0609020204030204" pitchFamily="49" charset="0"/>
                <a:cs typeface="Courier New" panose="02070309020205020404" pitchFamily="49" charset="0"/>
              </a:rPr>
              <a:t>  </a:t>
            </a:r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en-US" altLang="ko-KR" sz="3200" b="1" kern="0" dirty="0" err="1">
                <a:latin typeface="+mj-ea"/>
              </a:rPr>
              <a:t>Concolic</a:t>
            </a:r>
            <a:r>
              <a:rPr kumimoji="1" lang="en-US" altLang="ko-KR" sz="3200" b="1" kern="0" dirty="0">
                <a:latin typeface="+mj-ea"/>
              </a:rPr>
              <a:t> </a:t>
            </a:r>
            <a:r>
              <a:rPr kumimoji="1" lang="ko-KR" altLang="en-US" sz="3200" b="1" kern="0" dirty="0" err="1">
                <a:latin typeface="+mj-ea"/>
              </a:rPr>
              <a:t>테스팅</a:t>
            </a:r>
            <a:endParaRPr kumimoji="1" lang="ko-KR" altLang="en-US" sz="3200" b="1" kern="0" dirty="0">
              <a:latin typeface="+mj-ea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E0EC8EF-1EB5-3341-95C8-08CEAB625AC4}"/>
              </a:ext>
            </a:extLst>
          </p:cNvPr>
          <p:cNvSpPr txBox="1"/>
          <p:nvPr/>
        </p:nvSpPr>
        <p:spPr>
          <a:xfrm>
            <a:off x="5015701" y="2196930"/>
            <a:ext cx="6947278" cy="13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개의 테스트 케이스를 자동 생성해 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dirty="0"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모든 가능한 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개의 수행 경로 테스트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에러 코드 검출</a:t>
            </a:r>
            <a:endParaRPr lang="en-US" altLang="ko-KR" sz="200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50000"/>
              </a:lnSpc>
            </a:pP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6" name="AutoShape 29">
            <a:extLst>
              <a:ext uri="{FF2B5EF4-FFF2-40B4-BE49-F238E27FC236}">
                <a16:creationId xmlns:a16="http://schemas.microsoft.com/office/drawing/2014/main" id="{21E93984-E6A4-5341-BB1C-4047AC30E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151" y="5648486"/>
            <a:ext cx="1426096" cy="707864"/>
          </a:xfrm>
          <a:prstGeom prst="star16">
            <a:avLst>
              <a:gd name="adj" fmla="val 37500"/>
            </a:avLst>
          </a:prstGeom>
          <a:ln>
            <a:headEnd type="none" w="lg" len="lg"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anchor="ctr"/>
          <a:lstStyle/>
          <a:p>
            <a:r>
              <a:rPr lang="en-US" altLang="ko-KR" sz="2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 pitchFamily="34" charset="0"/>
              </a:rPr>
              <a:t>Error()</a:t>
            </a:r>
          </a:p>
        </p:txBody>
      </p:sp>
      <p:grpSp>
        <p:nvGrpSpPr>
          <p:cNvPr id="38" name="그룹 26">
            <a:extLst>
              <a:ext uri="{FF2B5EF4-FFF2-40B4-BE49-F238E27FC236}">
                <a16:creationId xmlns:a16="http://schemas.microsoft.com/office/drawing/2014/main" id="{4807E044-5032-2B41-A8BE-5788AE04B53B}"/>
              </a:ext>
            </a:extLst>
          </p:cNvPr>
          <p:cNvGrpSpPr/>
          <p:nvPr/>
        </p:nvGrpSpPr>
        <p:grpSpPr>
          <a:xfrm>
            <a:off x="6394041" y="3748810"/>
            <a:ext cx="1428760" cy="2419779"/>
            <a:chOff x="4000496" y="3714753"/>
            <a:chExt cx="1428760" cy="2419779"/>
          </a:xfrm>
        </p:grpSpPr>
        <p:cxnSp>
          <p:nvCxnSpPr>
            <p:cNvPr id="68" name="직선 연결선 27">
              <a:extLst>
                <a:ext uri="{FF2B5EF4-FFF2-40B4-BE49-F238E27FC236}">
                  <a16:creationId xmlns:a16="http://schemas.microsoft.com/office/drawing/2014/main" id="{E6DD2970-C61D-4746-AB02-162C5D1A6CA4}"/>
                </a:ext>
              </a:extLst>
            </p:cNvPr>
            <p:cNvCxnSpPr/>
            <p:nvPr/>
          </p:nvCxnSpPr>
          <p:spPr>
            <a:xfrm rot="16200000" flipH="1">
              <a:off x="4786314" y="4510094"/>
              <a:ext cx="714380" cy="571504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28">
              <a:extLst>
                <a:ext uri="{FF2B5EF4-FFF2-40B4-BE49-F238E27FC236}">
                  <a16:creationId xmlns:a16="http://schemas.microsoft.com/office/drawing/2014/main" id="{DCF8A267-5555-F74E-82BF-A95E6DE880D4}"/>
                </a:ext>
              </a:extLst>
            </p:cNvPr>
            <p:cNvCxnSpPr/>
            <p:nvPr/>
          </p:nvCxnSpPr>
          <p:spPr>
            <a:xfrm rot="5400000" flipH="1" flipV="1">
              <a:off x="4763897" y="5227092"/>
              <a:ext cx="704856" cy="581028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01164B1-045A-3644-A764-D6EAD095F53C}"/>
                </a:ext>
              </a:extLst>
            </p:cNvPr>
            <p:cNvSpPr txBox="1"/>
            <p:nvPr/>
          </p:nvSpPr>
          <p:spPr>
            <a:xfrm>
              <a:off x="4000496" y="5795978"/>
              <a:ext cx="8082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rgbClr val="00B050"/>
                  </a:solidFill>
                </a:rPr>
                <a:t>(1,2,0)</a:t>
              </a:r>
              <a:endParaRPr lang="ko-KR" altLang="en-US" sz="1600" dirty="0">
                <a:solidFill>
                  <a:srgbClr val="00B050"/>
                </a:solidFill>
              </a:endParaRPr>
            </a:p>
          </p:txBody>
        </p:sp>
        <p:cxnSp>
          <p:nvCxnSpPr>
            <p:cNvPr id="72" name="직선 연결선 30">
              <a:extLst>
                <a:ext uri="{FF2B5EF4-FFF2-40B4-BE49-F238E27FC236}">
                  <a16:creationId xmlns:a16="http://schemas.microsoft.com/office/drawing/2014/main" id="{50232D72-9408-ED41-AB97-28756DEAC819}"/>
                </a:ext>
              </a:extLst>
            </p:cNvPr>
            <p:cNvCxnSpPr/>
            <p:nvPr/>
          </p:nvCxnSpPr>
          <p:spPr>
            <a:xfrm rot="16200000" flipH="1">
              <a:off x="4201428" y="3786191"/>
              <a:ext cx="714380" cy="571504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그룹 4">
            <a:extLst>
              <a:ext uri="{FF2B5EF4-FFF2-40B4-BE49-F238E27FC236}">
                <a16:creationId xmlns:a16="http://schemas.microsoft.com/office/drawing/2014/main" id="{F847BEE9-0943-F843-809A-F0B8433A30FA}"/>
              </a:ext>
            </a:extLst>
          </p:cNvPr>
          <p:cNvGrpSpPr/>
          <p:nvPr/>
        </p:nvGrpSpPr>
        <p:grpSpPr>
          <a:xfrm>
            <a:off x="5583154" y="3736643"/>
            <a:ext cx="3858888" cy="2143140"/>
            <a:chOff x="469369" y="4357694"/>
            <a:chExt cx="3858888" cy="2143140"/>
          </a:xfrm>
        </p:grpSpPr>
        <p:cxnSp>
          <p:nvCxnSpPr>
            <p:cNvPr id="74" name="직선 연결선 7">
              <a:extLst>
                <a:ext uri="{FF2B5EF4-FFF2-40B4-BE49-F238E27FC236}">
                  <a16:creationId xmlns:a16="http://schemas.microsoft.com/office/drawing/2014/main" id="{5B06DC8D-47BC-6C46-AA65-88EEE7F1B645}"/>
                </a:ext>
              </a:extLst>
            </p:cNvPr>
            <p:cNvCxnSpPr/>
            <p:nvPr/>
          </p:nvCxnSpPr>
          <p:spPr>
            <a:xfrm rot="5400000">
              <a:off x="804997" y="4429132"/>
              <a:ext cx="714380" cy="57150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8">
              <a:extLst>
                <a:ext uri="{FF2B5EF4-FFF2-40B4-BE49-F238E27FC236}">
                  <a16:creationId xmlns:a16="http://schemas.microsoft.com/office/drawing/2014/main" id="{23DFED3A-1C0E-364E-AE37-7CEB5584F515}"/>
                </a:ext>
              </a:extLst>
            </p:cNvPr>
            <p:cNvCxnSpPr/>
            <p:nvPr/>
          </p:nvCxnSpPr>
          <p:spPr>
            <a:xfrm rot="16200000" flipH="1">
              <a:off x="1376501" y="4429132"/>
              <a:ext cx="714380" cy="57150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5A3D17E-7ACD-0541-AF51-91517F920ADE}"/>
                </a:ext>
              </a:extLst>
            </p:cNvPr>
            <p:cNvSpPr txBox="1"/>
            <p:nvPr/>
          </p:nvSpPr>
          <p:spPr>
            <a:xfrm>
              <a:off x="1910979" y="4433110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accent1"/>
                  </a:solidFill>
                </a:rPr>
                <a:t>a==1</a:t>
              </a:r>
              <a:endParaRPr lang="ko-KR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CAEA100-2CA7-A74E-82CF-937917825426}"/>
                </a:ext>
              </a:extLst>
            </p:cNvPr>
            <p:cNvSpPr txBox="1"/>
            <p:nvPr/>
          </p:nvSpPr>
          <p:spPr>
            <a:xfrm>
              <a:off x="469369" y="4500570"/>
              <a:ext cx="628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accent1"/>
                  </a:solidFill>
                </a:rPr>
                <a:t>a!=1</a:t>
              </a:r>
              <a:endParaRPr lang="ko-KR" altLang="en-US" sz="16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78" name="직선 연결선 11">
              <a:extLst>
                <a:ext uri="{FF2B5EF4-FFF2-40B4-BE49-F238E27FC236}">
                  <a16:creationId xmlns:a16="http://schemas.microsoft.com/office/drawing/2014/main" id="{5AA6C390-63BF-E54A-A477-64E432A16D14}"/>
                </a:ext>
              </a:extLst>
            </p:cNvPr>
            <p:cNvCxnSpPr/>
            <p:nvPr/>
          </p:nvCxnSpPr>
          <p:spPr>
            <a:xfrm rot="5400000">
              <a:off x="1406984" y="5143512"/>
              <a:ext cx="714380" cy="57150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12">
              <a:extLst>
                <a:ext uri="{FF2B5EF4-FFF2-40B4-BE49-F238E27FC236}">
                  <a16:creationId xmlns:a16="http://schemas.microsoft.com/office/drawing/2014/main" id="{7E8C1817-FBE3-7941-A0CF-70E01143FB01}"/>
                </a:ext>
              </a:extLst>
            </p:cNvPr>
            <p:cNvCxnSpPr/>
            <p:nvPr/>
          </p:nvCxnSpPr>
          <p:spPr>
            <a:xfrm rot="16200000" flipH="1">
              <a:off x="1978488" y="5143512"/>
              <a:ext cx="714380" cy="57150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9AEB116-C0EB-2D49-A669-206C311D51D0}"/>
                </a:ext>
              </a:extLst>
            </p:cNvPr>
            <p:cNvSpPr txBox="1"/>
            <p:nvPr/>
          </p:nvSpPr>
          <p:spPr>
            <a:xfrm>
              <a:off x="2549880" y="5200608"/>
              <a:ext cx="7264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accent1"/>
                  </a:solidFill>
                </a:rPr>
                <a:t>b==2</a:t>
              </a:r>
              <a:endParaRPr lang="ko-KR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1F9CF8B-C101-A942-B1A9-0159B83FAB11}"/>
                </a:ext>
              </a:extLst>
            </p:cNvPr>
            <p:cNvSpPr txBox="1"/>
            <p:nvPr/>
          </p:nvSpPr>
          <p:spPr>
            <a:xfrm>
              <a:off x="928662" y="5214950"/>
              <a:ext cx="644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accent1"/>
                  </a:solidFill>
                </a:rPr>
                <a:t>b!=2</a:t>
              </a:r>
              <a:endParaRPr lang="ko-KR" altLang="en-US" sz="16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82" name="직선 연결선 15">
              <a:extLst>
                <a:ext uri="{FF2B5EF4-FFF2-40B4-BE49-F238E27FC236}">
                  <a16:creationId xmlns:a16="http://schemas.microsoft.com/office/drawing/2014/main" id="{D7EF3D77-89A1-304E-9207-588F4C7F7C84}"/>
                </a:ext>
              </a:extLst>
            </p:cNvPr>
            <p:cNvCxnSpPr/>
            <p:nvPr/>
          </p:nvCxnSpPr>
          <p:spPr>
            <a:xfrm rot="5400000">
              <a:off x="1978488" y="5857892"/>
              <a:ext cx="714380" cy="57150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16">
              <a:extLst>
                <a:ext uri="{FF2B5EF4-FFF2-40B4-BE49-F238E27FC236}">
                  <a16:creationId xmlns:a16="http://schemas.microsoft.com/office/drawing/2014/main" id="{12C0F3DA-7CE4-404B-9FC4-7E13A651908D}"/>
                </a:ext>
              </a:extLst>
            </p:cNvPr>
            <p:cNvCxnSpPr/>
            <p:nvPr/>
          </p:nvCxnSpPr>
          <p:spPr>
            <a:xfrm rot="16200000" flipH="1">
              <a:off x="2549992" y="5857892"/>
              <a:ext cx="714380" cy="57150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E767C81-C795-6E4B-B1E6-5FC63DEE3BF9}"/>
                </a:ext>
              </a:extLst>
            </p:cNvPr>
            <p:cNvSpPr txBox="1"/>
            <p:nvPr/>
          </p:nvSpPr>
          <p:spPr>
            <a:xfrm>
              <a:off x="3066953" y="5897060"/>
              <a:ext cx="12613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accent1"/>
                  </a:solidFill>
                </a:rPr>
                <a:t>c==3*</a:t>
              </a:r>
              <a:r>
                <a:rPr lang="en-US" altLang="ko-KR" sz="1600" b="1" dirty="0" err="1">
                  <a:solidFill>
                    <a:schemeClr val="accent1"/>
                  </a:solidFill>
                </a:rPr>
                <a:t>a+b</a:t>
              </a:r>
              <a:endParaRPr lang="ko-KR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11E5AC0-9B3D-0546-AEA9-B63A2C2B655F}"/>
                </a:ext>
              </a:extLst>
            </p:cNvPr>
            <p:cNvSpPr txBox="1"/>
            <p:nvPr/>
          </p:nvSpPr>
          <p:spPr>
            <a:xfrm>
              <a:off x="1233625" y="5929330"/>
              <a:ext cx="10967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accent1"/>
                  </a:solidFill>
                </a:rPr>
                <a:t>c!=3*</a:t>
              </a:r>
              <a:r>
                <a:rPr lang="en-US" altLang="ko-KR" sz="1600" b="1" dirty="0" err="1">
                  <a:solidFill>
                    <a:schemeClr val="accent1"/>
                  </a:solidFill>
                </a:rPr>
                <a:t>a+b</a:t>
              </a:r>
              <a:endParaRPr lang="ko-KR" altLang="en-US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6" name="그룹 19">
            <a:extLst>
              <a:ext uri="{FF2B5EF4-FFF2-40B4-BE49-F238E27FC236}">
                <a16:creationId xmlns:a16="http://schemas.microsoft.com/office/drawing/2014/main" id="{1DFE3A9D-C664-4C4C-8557-E61833067659}"/>
              </a:ext>
            </a:extLst>
          </p:cNvPr>
          <p:cNvGrpSpPr/>
          <p:nvPr/>
        </p:nvGrpSpPr>
        <p:grpSpPr>
          <a:xfrm>
            <a:off x="5536785" y="3748809"/>
            <a:ext cx="928694" cy="969354"/>
            <a:chOff x="285720" y="4357694"/>
            <a:chExt cx="928694" cy="969354"/>
          </a:xfrm>
        </p:grpSpPr>
        <p:cxnSp>
          <p:nvCxnSpPr>
            <p:cNvPr id="87" name="직선 연결선 20">
              <a:extLst>
                <a:ext uri="{FF2B5EF4-FFF2-40B4-BE49-F238E27FC236}">
                  <a16:creationId xmlns:a16="http://schemas.microsoft.com/office/drawing/2014/main" id="{D926700D-D260-AE45-AA77-172CF7661B77}"/>
                </a:ext>
              </a:extLst>
            </p:cNvPr>
            <p:cNvCxnSpPr/>
            <p:nvPr/>
          </p:nvCxnSpPr>
          <p:spPr>
            <a:xfrm rot="5400000">
              <a:off x="607191" y="4393413"/>
              <a:ext cx="642942" cy="571504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6ECE7CD-EBC4-7D40-81F2-D089ABE5481F}"/>
                </a:ext>
              </a:extLst>
            </p:cNvPr>
            <p:cNvSpPr txBox="1"/>
            <p:nvPr/>
          </p:nvSpPr>
          <p:spPr>
            <a:xfrm>
              <a:off x="285720" y="4988494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rgbClr val="00B050"/>
                  </a:solidFill>
                </a:rPr>
                <a:t>(0,0,0)</a:t>
              </a:r>
              <a:endParaRPr lang="ko-KR" altLang="en-US" sz="16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9" name="그룹 22">
            <a:extLst>
              <a:ext uri="{FF2B5EF4-FFF2-40B4-BE49-F238E27FC236}">
                <a16:creationId xmlns:a16="http://schemas.microsoft.com/office/drawing/2014/main" id="{5253EB42-7281-5B4B-A530-A40778DCC600}"/>
              </a:ext>
            </a:extLst>
          </p:cNvPr>
          <p:cNvGrpSpPr/>
          <p:nvPr/>
        </p:nvGrpSpPr>
        <p:grpSpPr>
          <a:xfrm>
            <a:off x="5650633" y="3771820"/>
            <a:ext cx="1428760" cy="1695876"/>
            <a:chOff x="642910" y="4286256"/>
            <a:chExt cx="1428760" cy="1695876"/>
          </a:xfrm>
        </p:grpSpPr>
        <p:cxnSp>
          <p:nvCxnSpPr>
            <p:cNvPr id="90" name="직선 연결선 23">
              <a:extLst>
                <a:ext uri="{FF2B5EF4-FFF2-40B4-BE49-F238E27FC236}">
                  <a16:creationId xmlns:a16="http://schemas.microsoft.com/office/drawing/2014/main" id="{EC448E63-2C41-6D45-86C8-27D73DE3087B}"/>
                </a:ext>
              </a:extLst>
            </p:cNvPr>
            <p:cNvCxnSpPr/>
            <p:nvPr/>
          </p:nvCxnSpPr>
          <p:spPr>
            <a:xfrm rot="16200000" flipH="1">
              <a:off x="1428728" y="4357694"/>
              <a:ext cx="714380" cy="571504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24">
              <a:extLst>
                <a:ext uri="{FF2B5EF4-FFF2-40B4-BE49-F238E27FC236}">
                  <a16:creationId xmlns:a16="http://schemas.microsoft.com/office/drawing/2014/main" id="{3A6B8ECD-2EE4-4541-B5B7-6F4A1612F223}"/>
                </a:ext>
              </a:extLst>
            </p:cNvPr>
            <p:cNvCxnSpPr/>
            <p:nvPr/>
          </p:nvCxnSpPr>
          <p:spPr>
            <a:xfrm rot="5400000" flipH="1" flipV="1">
              <a:off x="1406311" y="5074692"/>
              <a:ext cx="704856" cy="581028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5A0995C-6D5F-4749-991F-B184C93F70D5}"/>
                </a:ext>
              </a:extLst>
            </p:cNvPr>
            <p:cNvSpPr txBox="1"/>
            <p:nvPr/>
          </p:nvSpPr>
          <p:spPr>
            <a:xfrm>
              <a:off x="642910" y="5643578"/>
              <a:ext cx="8082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rgbClr val="00B050"/>
                  </a:solidFill>
                </a:rPr>
                <a:t>(1,0,0)</a:t>
              </a:r>
              <a:endParaRPr lang="ko-KR" altLang="en-US" sz="16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93" name="그룹 31">
            <a:extLst>
              <a:ext uri="{FF2B5EF4-FFF2-40B4-BE49-F238E27FC236}">
                <a16:creationId xmlns:a16="http://schemas.microsoft.com/office/drawing/2014/main" id="{78072AE1-4C74-0A4E-A69C-2BC72780B82A}"/>
              </a:ext>
            </a:extLst>
          </p:cNvPr>
          <p:cNvGrpSpPr/>
          <p:nvPr/>
        </p:nvGrpSpPr>
        <p:grpSpPr>
          <a:xfrm>
            <a:off x="6657377" y="3596385"/>
            <a:ext cx="2308433" cy="2621952"/>
            <a:chOff x="1428728" y="4205270"/>
            <a:chExt cx="2308433" cy="2621952"/>
          </a:xfrm>
        </p:grpSpPr>
        <p:cxnSp>
          <p:nvCxnSpPr>
            <p:cNvPr id="94" name="직선 연결선 32">
              <a:extLst>
                <a:ext uri="{FF2B5EF4-FFF2-40B4-BE49-F238E27FC236}">
                  <a16:creationId xmlns:a16="http://schemas.microsoft.com/office/drawing/2014/main" id="{F0E24AEC-134C-8548-9A39-787701900672}"/>
                </a:ext>
              </a:extLst>
            </p:cNvPr>
            <p:cNvCxnSpPr/>
            <p:nvPr/>
          </p:nvCxnSpPr>
          <p:spPr>
            <a:xfrm rot="16200000" flipH="1">
              <a:off x="1209652" y="4424346"/>
              <a:ext cx="2295540" cy="1857388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0D60B54-99F1-8246-945B-A4DFD0F273B5}"/>
                </a:ext>
              </a:extLst>
            </p:cNvPr>
            <p:cNvSpPr txBox="1"/>
            <p:nvPr/>
          </p:nvSpPr>
          <p:spPr>
            <a:xfrm>
              <a:off x="2928926" y="6488668"/>
              <a:ext cx="8082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rgbClr val="00B050"/>
                  </a:solidFill>
                </a:rPr>
                <a:t>(1,2,5)</a:t>
              </a:r>
              <a:endParaRPr lang="ko-KR" altLang="en-US" sz="16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8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이등변 삼각형 21"/>
          <p:cNvSpPr/>
          <p:nvPr/>
        </p:nvSpPr>
        <p:spPr>
          <a:xfrm>
            <a:off x="561535" y="2141315"/>
            <a:ext cx="2925558" cy="4394649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en-US" altLang="ko-KR" sz="3200" b="1" kern="0" dirty="0" smtClean="0">
                <a:latin typeface="+mj-ea"/>
              </a:rPr>
              <a:t>Taint </a:t>
            </a:r>
            <a:r>
              <a:rPr kumimoji="1" lang="ko-KR" altLang="en-US" sz="3200" b="1" kern="0" dirty="0">
                <a:latin typeface="+mj-ea"/>
              </a:rPr>
              <a:t>탐색 전략 알고리즘 </a:t>
            </a:r>
            <a:r>
              <a:rPr kumimoji="1" lang="en-US" altLang="ko-KR" sz="3200" b="1" kern="0" dirty="0">
                <a:latin typeface="+mj-ea"/>
              </a:rPr>
              <a:t>–</a:t>
            </a:r>
            <a:r>
              <a:rPr kumimoji="1" lang="ko-KR" altLang="en-US" sz="3200" b="1" kern="0" dirty="0">
                <a:latin typeface="+mj-ea"/>
              </a:rPr>
              <a:t> </a:t>
            </a:r>
            <a:r>
              <a:rPr kumimoji="1" lang="en-US" altLang="ko-KR" sz="3200" b="1" kern="0" dirty="0">
                <a:latin typeface="+mj-ea"/>
              </a:rPr>
              <a:t>Step 1 of 4</a:t>
            </a:r>
            <a:endParaRPr kumimoji="1" lang="ko-KR" altLang="en-US" sz="3200" b="1" kern="0" dirty="0">
              <a:latin typeface="+mj-ea"/>
            </a:endParaRPr>
          </a:p>
        </p:txBody>
      </p:sp>
      <p:sp>
        <p:nvSpPr>
          <p:cNvPr id="8" name="순서도: 연결자 7"/>
          <p:cNvSpPr/>
          <p:nvPr/>
        </p:nvSpPr>
        <p:spPr>
          <a:xfrm>
            <a:off x="1639513" y="3019570"/>
            <a:ext cx="770400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func1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4" name="직선 화살표 연결선 13"/>
          <p:cNvCxnSpPr>
            <a:cxnSpLocks/>
            <a:stCxn id="8" idx="4"/>
            <a:endCxn id="28" idx="0"/>
          </p:cNvCxnSpPr>
          <p:nvPr/>
        </p:nvCxnSpPr>
        <p:spPr>
          <a:xfrm flipH="1">
            <a:off x="2024314" y="3630589"/>
            <a:ext cx="399" cy="1856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>
            <a:cxnSpLocks/>
            <a:stCxn id="28" idx="4"/>
            <a:endCxn id="29" idx="1"/>
          </p:cNvCxnSpPr>
          <p:nvPr/>
        </p:nvCxnSpPr>
        <p:spPr>
          <a:xfrm>
            <a:off x="2024314" y="4427255"/>
            <a:ext cx="240087" cy="2751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cxnSpLocks/>
            <a:stCxn id="29" idx="3"/>
            <a:endCxn id="30" idx="7"/>
          </p:cNvCxnSpPr>
          <p:nvPr/>
        </p:nvCxnSpPr>
        <p:spPr>
          <a:xfrm flipH="1">
            <a:off x="1982654" y="5134439"/>
            <a:ext cx="281747" cy="46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cxnSpLocks/>
            <a:stCxn id="30" idx="4"/>
            <a:endCxn id="32" idx="0"/>
          </p:cNvCxnSpPr>
          <p:nvPr/>
        </p:nvCxnSpPr>
        <p:spPr>
          <a:xfrm>
            <a:off x="1710559" y="5702902"/>
            <a:ext cx="337358" cy="2343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순서도: 연결자 27"/>
          <p:cNvSpPr/>
          <p:nvPr/>
        </p:nvSpPr>
        <p:spPr>
          <a:xfrm>
            <a:off x="1639513" y="3816236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func2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순서도: 연결자 28"/>
          <p:cNvSpPr/>
          <p:nvPr/>
        </p:nvSpPr>
        <p:spPr>
          <a:xfrm>
            <a:off x="2151695" y="4612902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func3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순서도: 연결자 29"/>
          <p:cNvSpPr/>
          <p:nvPr/>
        </p:nvSpPr>
        <p:spPr>
          <a:xfrm>
            <a:off x="1325758" y="5091883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func4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순서도: 연결자 31"/>
          <p:cNvSpPr/>
          <p:nvPr/>
        </p:nvSpPr>
        <p:spPr>
          <a:xfrm>
            <a:off x="1663116" y="5937250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func5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35" name="직선 화살표 연결선 34"/>
          <p:cNvCxnSpPr>
            <a:cxnSpLocks/>
            <a:stCxn id="22" idx="0"/>
            <a:endCxn id="8" idx="0"/>
          </p:cNvCxnSpPr>
          <p:nvPr/>
        </p:nvCxnSpPr>
        <p:spPr>
          <a:xfrm>
            <a:off x="2024314" y="2141315"/>
            <a:ext cx="399" cy="878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499645" y="1851065"/>
            <a:ext cx="1096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수행 경로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622978-39A9-8943-B5D1-B6F10B421B90}"/>
              </a:ext>
            </a:extLst>
          </p:cNvPr>
          <p:cNvSpPr txBox="1"/>
          <p:nvPr/>
        </p:nvSpPr>
        <p:spPr>
          <a:xfrm>
            <a:off x="603769" y="876119"/>
            <a:ext cx="11019295" cy="915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수행 경로가 실행한 함수들 중 커버리지를 높일 </a:t>
            </a:r>
            <a:r>
              <a:rPr lang="ko-KR" altLang="en-US" sz="20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타겟 함수 </a:t>
            </a:r>
            <a:r>
              <a:rPr lang="en-US" altLang="ko-KR" sz="20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(g</a:t>
            </a:r>
            <a:r>
              <a:rPr lang="ko-KR" altLang="en-US" sz="2000" b="1" dirty="0" err="1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라고</a:t>
            </a:r>
            <a:r>
              <a:rPr lang="ko-KR" altLang="en-US" sz="20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 부르기로 함</a:t>
            </a:r>
            <a:r>
              <a:rPr lang="en-US" altLang="ko-KR" sz="20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선택</a:t>
            </a: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선택 기준</a:t>
            </a: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: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함수 별 커버하지 못한 분기 개수에 비례한 확률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로 무작위 선택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D48CB20D-54C9-8D4A-BBE1-A73C3F0DF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689273"/>
              </p:ext>
            </p:extLst>
          </p:nvPr>
        </p:nvGraphicFramePr>
        <p:xfrm>
          <a:off x="9604944" y="3948273"/>
          <a:ext cx="241968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116">
                  <a:extLst>
                    <a:ext uri="{9D8B030D-6E8A-4147-A177-3AD203B41FA5}">
                      <a16:colId xmlns:a16="http://schemas.microsoft.com/office/drawing/2014/main" val="653628491"/>
                    </a:ext>
                  </a:extLst>
                </a:gridCol>
                <a:gridCol w="1644564">
                  <a:extLst>
                    <a:ext uri="{9D8B030D-6E8A-4147-A177-3AD203B41FA5}">
                      <a16:colId xmlns:a16="http://schemas.microsoft.com/office/drawing/2014/main" val="1456732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/>
                        <a:t>커버하지 못한 분기 개수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622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func1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800" dirty="0"/>
                        <a:t>18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416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func2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681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func3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762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func4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834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func5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422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306323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D02D7DED-D959-C54A-B58F-3E0A5E620648}"/>
              </a:ext>
            </a:extLst>
          </p:cNvPr>
          <p:cNvSpPr txBox="1"/>
          <p:nvPr/>
        </p:nvSpPr>
        <p:spPr>
          <a:xfrm>
            <a:off x="4704031" y="1820287"/>
            <a:ext cx="7071167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dirty="0"/>
              <a:t>커버하지 못한 분기가 많은 함수일수록 커버리지를 높일 가능성이 큼</a:t>
            </a:r>
            <a:endParaRPr lang="en-US" dirty="0"/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79D884EB-B2F7-6D4B-BD6E-980D286A93A5}"/>
              </a:ext>
            </a:extLst>
          </p:cNvPr>
          <p:cNvCxnSpPr>
            <a:cxnSpLocks/>
          </p:cNvCxnSpPr>
          <p:nvPr/>
        </p:nvCxnSpPr>
        <p:spPr>
          <a:xfrm>
            <a:off x="3804223" y="1721733"/>
            <a:ext cx="917684" cy="266093"/>
          </a:xfrm>
          <a:prstGeom prst="bentConnector3">
            <a:avLst>
              <a:gd name="adj1" fmla="val -54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15A62F8-A576-A840-9547-F6F3CE443B46}"/>
              </a:ext>
            </a:extLst>
          </p:cNvPr>
          <p:cNvSpPr txBox="1"/>
          <p:nvPr/>
        </p:nvSpPr>
        <p:spPr>
          <a:xfrm>
            <a:off x="-58364" y="2505277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/>
              <a:t>타겟 프로그램의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ko-KR" altLang="en-US" sz="1600" dirty="0"/>
              <a:t>실행 트리</a:t>
            </a:r>
          </a:p>
        </p:txBody>
      </p:sp>
      <p:cxnSp>
        <p:nvCxnSpPr>
          <p:cNvPr id="47" name="꺾인 연결선 40">
            <a:extLst>
              <a:ext uri="{FF2B5EF4-FFF2-40B4-BE49-F238E27FC236}">
                <a16:creationId xmlns:a16="http://schemas.microsoft.com/office/drawing/2014/main" id="{1EB39192-1FF7-1648-8AB2-6561AA998C71}"/>
              </a:ext>
            </a:extLst>
          </p:cNvPr>
          <p:cNvCxnSpPr>
            <a:cxnSpLocks/>
            <a:stCxn id="46" idx="2"/>
          </p:cNvCxnSpPr>
          <p:nvPr/>
        </p:nvCxnSpPr>
        <p:spPr>
          <a:xfrm rot="16200000" flipH="1">
            <a:off x="942539" y="2922871"/>
            <a:ext cx="368421" cy="70278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" name="차트 3"/>
          <p:cNvGraphicFramePr/>
          <p:nvPr>
            <p:extLst>
              <p:ext uri="{D42A27DB-BD31-4B8C-83A1-F6EECF244321}">
                <p14:modId xmlns:p14="http://schemas.microsoft.com/office/powerpoint/2010/main" val="1218866948"/>
              </p:ext>
            </p:extLst>
          </p:nvPr>
        </p:nvGraphicFramePr>
        <p:xfrm>
          <a:off x="4371348" y="3616156"/>
          <a:ext cx="4349340" cy="3130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A56205-7978-8049-A0AD-46F363F6F790}"/>
                  </a:ext>
                </a:extLst>
              </p:cNvPr>
              <p:cNvSpPr txBox="1"/>
              <p:nvPr/>
            </p:nvSpPr>
            <p:spPr>
              <a:xfrm>
                <a:off x="2548984" y="2621952"/>
                <a:ext cx="6890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dirty="0"/>
                  <a:t>현재 </a:t>
                </a:r>
                <a:r>
                  <a:rPr lang="en-US" altLang="ko-KR" dirty="0"/>
                  <a:t>SPF 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A56205-7978-8049-A0AD-46F363F6F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984" y="2621952"/>
                <a:ext cx="6890028" cy="369332"/>
              </a:xfrm>
              <a:prstGeom prst="rect">
                <a:avLst/>
              </a:prstGeom>
              <a:blipFill>
                <a:blip r:embed="rId4"/>
                <a:stretch>
                  <a:fillRect l="-737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ADCF97FB-6F5F-8142-B8BB-F1064044E1CA}"/>
              </a:ext>
            </a:extLst>
          </p:cNvPr>
          <p:cNvSpPr/>
          <p:nvPr/>
        </p:nvSpPr>
        <p:spPr>
          <a:xfrm>
            <a:off x="3569523" y="2621952"/>
            <a:ext cx="1632030" cy="369332"/>
          </a:xfrm>
          <a:prstGeom prst="rect">
            <a:avLst/>
          </a:prstGeom>
          <a:noFill/>
          <a:ln w="38100"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F218F6-FAD9-DC4E-A4DE-F9233B9DF0C8}"/>
              </a:ext>
            </a:extLst>
          </p:cNvPr>
          <p:cNvSpPr txBox="1"/>
          <p:nvPr/>
        </p:nvSpPr>
        <p:spPr>
          <a:xfrm>
            <a:off x="3509336" y="3044778"/>
            <a:ext cx="1752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func1</a:t>
            </a:r>
            <a:r>
              <a:rPr lang="ko-KR" altLang="en-US" sz="1400" dirty="0"/>
              <a:t>의 분기 조건들</a:t>
            </a:r>
            <a:endParaRPr lang="en-US" sz="14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883CAA-1151-7F45-9897-40CFCDBA6C83}"/>
              </a:ext>
            </a:extLst>
          </p:cNvPr>
          <p:cNvSpPr/>
          <p:nvPr/>
        </p:nvSpPr>
        <p:spPr>
          <a:xfrm>
            <a:off x="5410749" y="2621952"/>
            <a:ext cx="383042" cy="369332"/>
          </a:xfrm>
          <a:prstGeom prst="rect">
            <a:avLst/>
          </a:prstGeom>
          <a:noFill/>
          <a:ln w="381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091D27-60B8-A543-AE53-A0893A386488}"/>
              </a:ext>
            </a:extLst>
          </p:cNvPr>
          <p:cNvSpPr/>
          <p:nvPr/>
        </p:nvSpPr>
        <p:spPr>
          <a:xfrm>
            <a:off x="6002987" y="2621952"/>
            <a:ext cx="157137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F9D97C-E2FE-0A4D-AB4F-EDB93DA113C8}"/>
              </a:ext>
            </a:extLst>
          </p:cNvPr>
          <p:cNvSpPr txBox="1"/>
          <p:nvPr/>
        </p:nvSpPr>
        <p:spPr>
          <a:xfrm>
            <a:off x="4787503" y="2269399"/>
            <a:ext cx="157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2</a:t>
            </a:r>
            <a:r>
              <a:rPr lang="ko-KR" altLang="en-US" sz="1400" dirty="0"/>
              <a:t>의 분기 조건</a:t>
            </a:r>
            <a:endParaRPr lang="en-US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3DD610-D842-0A4E-902C-4610287EA10F}"/>
              </a:ext>
            </a:extLst>
          </p:cNvPr>
          <p:cNvSpPr txBox="1"/>
          <p:nvPr/>
        </p:nvSpPr>
        <p:spPr>
          <a:xfrm>
            <a:off x="5975234" y="3044778"/>
            <a:ext cx="1752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3</a:t>
            </a:r>
            <a:r>
              <a:rPr lang="ko-KR" altLang="en-US" sz="1400" dirty="0"/>
              <a:t>의 분기 조건들</a:t>
            </a:r>
            <a:endParaRPr lang="en-US" sz="14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4CCF4C9-6B03-E740-90D8-9DED15DD27F3}"/>
              </a:ext>
            </a:extLst>
          </p:cNvPr>
          <p:cNvSpPr/>
          <p:nvPr/>
        </p:nvSpPr>
        <p:spPr>
          <a:xfrm>
            <a:off x="7783558" y="2621952"/>
            <a:ext cx="982997" cy="369332"/>
          </a:xfrm>
          <a:prstGeom prst="rect">
            <a:avLst/>
          </a:prstGeom>
          <a:noFill/>
          <a:ln w="38100">
            <a:solidFill>
              <a:srgbClr val="FFD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12E7D8-3B7C-AD46-8404-326307BFF577}"/>
              </a:ext>
            </a:extLst>
          </p:cNvPr>
          <p:cNvSpPr txBox="1"/>
          <p:nvPr/>
        </p:nvSpPr>
        <p:spPr>
          <a:xfrm>
            <a:off x="7388815" y="2273606"/>
            <a:ext cx="1772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4</a:t>
            </a:r>
            <a:r>
              <a:rPr lang="ko-KR" altLang="en-US" sz="1400" dirty="0"/>
              <a:t>의 분기 조건들</a:t>
            </a:r>
            <a:endParaRPr lang="en-US" sz="14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0B1107A-6ECC-714C-923A-5A7CC09363BB}"/>
              </a:ext>
            </a:extLst>
          </p:cNvPr>
          <p:cNvSpPr/>
          <p:nvPr/>
        </p:nvSpPr>
        <p:spPr>
          <a:xfrm>
            <a:off x="8963211" y="2621952"/>
            <a:ext cx="383042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047EDE-27B8-3D46-9E41-75C5DD762F51}"/>
              </a:ext>
            </a:extLst>
          </p:cNvPr>
          <p:cNvSpPr txBox="1"/>
          <p:nvPr/>
        </p:nvSpPr>
        <p:spPr>
          <a:xfrm>
            <a:off x="8610600" y="3048153"/>
            <a:ext cx="157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5</a:t>
            </a:r>
            <a:r>
              <a:rPr lang="ko-KR" altLang="en-US" sz="1400" dirty="0"/>
              <a:t>의 분기 조건</a:t>
            </a:r>
            <a:endParaRPr lang="en-US" sz="14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82E0D18-6C1C-4145-9F61-665A2CB038B3}"/>
              </a:ext>
            </a:extLst>
          </p:cNvPr>
          <p:cNvSpPr/>
          <p:nvPr/>
        </p:nvSpPr>
        <p:spPr>
          <a:xfrm>
            <a:off x="10183466" y="2423287"/>
            <a:ext cx="1841157" cy="139294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70A99-B1B5-F144-AF60-31A6C412842B}"/>
              </a:ext>
            </a:extLst>
          </p:cNvPr>
          <p:cNvSpPr txBox="1"/>
          <p:nvPr/>
        </p:nvSpPr>
        <p:spPr>
          <a:xfrm>
            <a:off x="10311637" y="2154343"/>
            <a:ext cx="15824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부정할 분기 조건 후보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76C2CC-306D-C749-B7C6-6B240480DDAE}"/>
                  </a:ext>
                </a:extLst>
              </p:cNvPr>
              <p:cNvSpPr txBox="1"/>
              <p:nvPr/>
            </p:nvSpPr>
            <p:spPr>
              <a:xfrm>
                <a:off x="10428789" y="2911269"/>
                <a:ext cx="13275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76C2CC-306D-C749-B7C6-6B240480D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789" y="2911269"/>
                <a:ext cx="1327543" cy="276999"/>
              </a:xfrm>
              <a:prstGeom prst="rect">
                <a:avLst/>
              </a:prstGeom>
              <a:blipFill>
                <a:blip r:embed="rId5"/>
                <a:stretch>
                  <a:fillRect l="-4717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CE37F8C2-67C4-CB4A-9560-1C53A6593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1654"/>
              </p:ext>
            </p:extLst>
          </p:nvPr>
        </p:nvGraphicFramePr>
        <p:xfrm>
          <a:off x="9602353" y="5261601"/>
          <a:ext cx="241023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091">
                  <a:extLst>
                    <a:ext uri="{9D8B030D-6E8A-4147-A177-3AD203B41FA5}">
                      <a16:colId xmlns:a16="http://schemas.microsoft.com/office/drawing/2014/main" val="653628491"/>
                    </a:ext>
                  </a:extLst>
                </a:gridCol>
                <a:gridCol w="1638147">
                  <a:extLst>
                    <a:ext uri="{9D8B030D-6E8A-4147-A177-3AD203B41FA5}">
                      <a16:colId xmlns:a16="http://schemas.microsoft.com/office/drawing/2014/main" val="1456732536"/>
                    </a:ext>
                  </a:extLst>
                </a:gridCol>
              </a:tblGrid>
              <a:tr h="35880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00B050"/>
                          </a:solidFill>
                        </a:rPr>
                        <a:t>func3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rgbClr val="00B050"/>
                          </a:solidFill>
                        </a:rPr>
                        <a:t>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306323"/>
                  </a:ext>
                </a:extLst>
              </a:tr>
            </a:tbl>
          </a:graphicData>
        </a:graphic>
      </p:graphicFrame>
      <p:sp>
        <p:nvSpPr>
          <p:cNvPr id="56" name="Oval 55">
            <a:extLst>
              <a:ext uri="{FF2B5EF4-FFF2-40B4-BE49-F238E27FC236}">
                <a16:creationId xmlns:a16="http://schemas.microsoft.com/office/drawing/2014/main" id="{39292C78-D3D2-6240-B1CC-D2F2E110381E}"/>
              </a:ext>
            </a:extLst>
          </p:cNvPr>
          <p:cNvSpPr/>
          <p:nvPr/>
        </p:nvSpPr>
        <p:spPr>
          <a:xfrm>
            <a:off x="2151695" y="4612902"/>
            <a:ext cx="769602" cy="61101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AB90216-4D92-974E-9BF1-D5466617B418}"/>
              </a:ext>
            </a:extLst>
          </p:cNvPr>
          <p:cNvSpPr txBox="1"/>
          <p:nvPr/>
        </p:nvSpPr>
        <p:spPr>
          <a:xfrm>
            <a:off x="2906377" y="4722551"/>
            <a:ext cx="13227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</a:rPr>
              <a:t>타겟 함수 </a:t>
            </a:r>
            <a:r>
              <a:rPr lang="en-US" altLang="ko-KR" b="1" dirty="0">
                <a:solidFill>
                  <a:srgbClr val="00B050"/>
                </a:solidFill>
              </a:rPr>
              <a:t>g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7C3DB4-EE15-BD41-9BF8-EDCD489DFD3A}"/>
              </a:ext>
            </a:extLst>
          </p:cNvPr>
          <p:cNvSpPr txBox="1"/>
          <p:nvPr/>
        </p:nvSpPr>
        <p:spPr>
          <a:xfrm>
            <a:off x="5037675" y="3458892"/>
            <a:ext cx="3023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각 함수가 타겟 함수 </a:t>
            </a:r>
            <a:r>
              <a:rPr lang="en-US" altLang="ko-KR" sz="1400" dirty="0"/>
              <a:t>g</a:t>
            </a:r>
            <a:r>
              <a:rPr lang="ko-KR" altLang="en-US" sz="1400" dirty="0"/>
              <a:t>로 선택될 확률</a:t>
            </a:r>
            <a:endParaRPr lang="en-US" sz="1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5FE3E3-9DCD-4C4B-8839-E7F81BDAB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261183">
            <a:off x="6957091" y="5093107"/>
            <a:ext cx="1864058" cy="934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A6CE3-A991-8C4D-816A-2BD748C7C0B6}"/>
              </a:ext>
            </a:extLst>
          </p:cNvPr>
          <p:cNvSpPr txBox="1"/>
          <p:nvPr/>
        </p:nvSpPr>
        <p:spPr>
          <a:xfrm>
            <a:off x="6244332" y="40496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A48C0E-AC1C-ED40-B034-930BB2414662}"/>
              </a:ext>
            </a:extLst>
          </p:cNvPr>
          <p:cNvSpPr txBox="1"/>
          <p:nvPr/>
        </p:nvSpPr>
        <p:spPr>
          <a:xfrm>
            <a:off x="5747160" y="456481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5D59238-978E-9E4D-A1C6-95382725BEE6}"/>
              </a:ext>
            </a:extLst>
          </p:cNvPr>
          <p:cNvSpPr txBox="1"/>
          <p:nvPr/>
        </p:nvSpPr>
        <p:spPr>
          <a:xfrm>
            <a:off x="6360369" y="55182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C4DC349-BDAF-D84D-8AC6-0C6EC133C899}"/>
              </a:ext>
            </a:extLst>
          </p:cNvPr>
          <p:cNvSpPr txBox="1"/>
          <p:nvPr/>
        </p:nvSpPr>
        <p:spPr>
          <a:xfrm>
            <a:off x="7179463" y="47494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A9FBF33-A60F-AA48-AD66-591B6A22CA4B}"/>
              </a:ext>
            </a:extLst>
          </p:cNvPr>
          <p:cNvSpPr txBox="1"/>
          <p:nvPr/>
        </p:nvSpPr>
        <p:spPr>
          <a:xfrm>
            <a:off x="6778794" y="41793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79254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6" grpId="0" animBg="1"/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이등변 삼각형 21"/>
          <p:cNvSpPr/>
          <p:nvPr/>
        </p:nvSpPr>
        <p:spPr>
          <a:xfrm>
            <a:off x="561535" y="2141315"/>
            <a:ext cx="2925558" cy="4394649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D2D423-BEF5-42AC-A56E-09E49FADD86E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en-US" altLang="ko-KR" sz="3200" b="1" kern="0" dirty="0" smtClean="0">
                <a:latin typeface="+mj-ea"/>
              </a:rPr>
              <a:t>Taint </a:t>
            </a:r>
            <a:r>
              <a:rPr kumimoji="1" lang="ko-KR" altLang="en-US" sz="3200" b="1" kern="0" dirty="0">
                <a:latin typeface="+mj-ea"/>
              </a:rPr>
              <a:t>탐색 전략 알고리즘 </a:t>
            </a:r>
            <a:r>
              <a:rPr kumimoji="1" lang="en-US" altLang="ko-KR" sz="3200" b="1" kern="0" dirty="0">
                <a:latin typeface="+mj-ea"/>
              </a:rPr>
              <a:t>–</a:t>
            </a:r>
            <a:r>
              <a:rPr kumimoji="1" lang="ko-KR" altLang="en-US" sz="3200" b="1" kern="0" dirty="0">
                <a:latin typeface="+mj-ea"/>
              </a:rPr>
              <a:t> </a:t>
            </a:r>
            <a:r>
              <a:rPr kumimoji="1" lang="en-US" altLang="ko-KR" sz="3200" b="1" kern="0" dirty="0">
                <a:latin typeface="+mj-ea"/>
              </a:rPr>
              <a:t>Step 2 of 4</a:t>
            </a:r>
            <a:endParaRPr kumimoji="1" lang="ko-KR" altLang="en-US" sz="3200" b="1" kern="0" dirty="0">
              <a:latin typeface="+mj-ea"/>
            </a:endParaRPr>
          </a:p>
        </p:txBody>
      </p:sp>
      <p:sp>
        <p:nvSpPr>
          <p:cNvPr id="8" name="순서도: 연결자 7"/>
          <p:cNvSpPr/>
          <p:nvPr/>
        </p:nvSpPr>
        <p:spPr>
          <a:xfrm>
            <a:off x="1639513" y="3019570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func1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4" name="직선 화살표 연결선 13"/>
          <p:cNvCxnSpPr>
            <a:cxnSpLocks/>
            <a:stCxn id="8" idx="4"/>
            <a:endCxn id="28" idx="0"/>
          </p:cNvCxnSpPr>
          <p:nvPr/>
        </p:nvCxnSpPr>
        <p:spPr>
          <a:xfrm>
            <a:off x="2024314" y="3630589"/>
            <a:ext cx="0" cy="1856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>
            <a:cxnSpLocks/>
            <a:stCxn id="28" idx="4"/>
            <a:endCxn id="29" idx="1"/>
          </p:cNvCxnSpPr>
          <p:nvPr/>
        </p:nvCxnSpPr>
        <p:spPr>
          <a:xfrm>
            <a:off x="2024314" y="4427255"/>
            <a:ext cx="240087" cy="2751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cxnSpLocks/>
            <a:stCxn id="29" idx="3"/>
            <a:endCxn id="30" idx="7"/>
          </p:cNvCxnSpPr>
          <p:nvPr/>
        </p:nvCxnSpPr>
        <p:spPr>
          <a:xfrm flipH="1">
            <a:off x="1982654" y="5134439"/>
            <a:ext cx="281747" cy="46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cxnSpLocks/>
            <a:stCxn id="30" idx="4"/>
            <a:endCxn id="32" idx="0"/>
          </p:cNvCxnSpPr>
          <p:nvPr/>
        </p:nvCxnSpPr>
        <p:spPr>
          <a:xfrm>
            <a:off x="1710559" y="5702902"/>
            <a:ext cx="337358" cy="2343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순서도: 연결자 27"/>
          <p:cNvSpPr/>
          <p:nvPr/>
        </p:nvSpPr>
        <p:spPr>
          <a:xfrm>
            <a:off x="1639513" y="3816236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func2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순서도: 연결자 28"/>
          <p:cNvSpPr/>
          <p:nvPr/>
        </p:nvSpPr>
        <p:spPr>
          <a:xfrm>
            <a:off x="2151695" y="4612902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func3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순서도: 연결자 29"/>
          <p:cNvSpPr/>
          <p:nvPr/>
        </p:nvSpPr>
        <p:spPr>
          <a:xfrm>
            <a:off x="1325758" y="5091883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func4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순서도: 연결자 31"/>
          <p:cNvSpPr/>
          <p:nvPr/>
        </p:nvSpPr>
        <p:spPr>
          <a:xfrm>
            <a:off x="1663116" y="5937250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func5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35" name="직선 화살표 연결선 34"/>
          <p:cNvCxnSpPr>
            <a:cxnSpLocks/>
            <a:stCxn id="22" idx="0"/>
            <a:endCxn id="8" idx="0"/>
          </p:cNvCxnSpPr>
          <p:nvPr/>
        </p:nvCxnSpPr>
        <p:spPr>
          <a:xfrm>
            <a:off x="2024314" y="2141315"/>
            <a:ext cx="0" cy="878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F622978-39A9-8943-B5D1-B6F10B421B90}"/>
              </a:ext>
            </a:extLst>
          </p:cNvPr>
          <p:cNvSpPr txBox="1"/>
          <p:nvPr/>
        </p:nvSpPr>
        <p:spPr>
          <a:xfrm>
            <a:off x="603769" y="876119"/>
            <a:ext cx="11019295" cy="915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g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에 영향력을 끼치는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즉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데이터 의존도가 있는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 함수들 중 한 </a:t>
            </a:r>
            <a:r>
              <a:rPr lang="ko-KR" altLang="en-US" sz="2000" b="1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함수 </a:t>
            </a:r>
            <a:r>
              <a:rPr lang="en-US" altLang="ko-KR" sz="2000" b="1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(f</a:t>
            </a:r>
            <a:r>
              <a:rPr lang="ko-KR" altLang="en-US" sz="2000" b="1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라고 부르기로 함</a:t>
            </a:r>
            <a:r>
              <a:rPr lang="en-US" altLang="ko-KR" sz="2000" b="1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선택 </a:t>
            </a: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선택 기준</a:t>
            </a:r>
            <a:r>
              <a:rPr lang="en-US" altLang="ko-KR" b="1" dirty="0">
                <a:latin typeface="맑은 고딕" pitchFamily="50" charset="-127"/>
                <a:ea typeface="맑은 고딕" pitchFamily="50" charset="-127"/>
              </a:rPr>
              <a:t>: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b="1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g</a:t>
            </a:r>
            <a:r>
              <a:rPr lang="ko-KR" altLang="en-US" b="1" dirty="0" err="1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와의</a:t>
            </a:r>
            <a:r>
              <a:rPr lang="ko-KR" altLang="en-US" b="1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데이터 의존도 수치에 비례한 확률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로 무작위 선택</a:t>
            </a:r>
            <a:endParaRPr lang="en-US" altLang="ko-KR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4E5E86-3F2A-3B42-AE74-385C858164D1}"/>
              </a:ext>
            </a:extLst>
          </p:cNvPr>
          <p:cNvSpPr/>
          <p:nvPr/>
        </p:nvSpPr>
        <p:spPr>
          <a:xfrm>
            <a:off x="2151695" y="4612902"/>
            <a:ext cx="769602" cy="61101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AB49F2-468F-2344-93BA-B6E7EDCD8164}"/>
              </a:ext>
            </a:extLst>
          </p:cNvPr>
          <p:cNvSpPr txBox="1"/>
          <p:nvPr/>
        </p:nvSpPr>
        <p:spPr>
          <a:xfrm>
            <a:off x="2906377" y="4722551"/>
            <a:ext cx="13227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</a:rPr>
              <a:t>타겟 함수 </a:t>
            </a:r>
            <a:r>
              <a:rPr lang="en-US" altLang="ko-KR" b="1" dirty="0">
                <a:solidFill>
                  <a:srgbClr val="00B050"/>
                </a:solidFill>
              </a:rPr>
              <a:t>g</a:t>
            </a:r>
            <a:endParaRPr lang="en-US" b="1" dirty="0">
              <a:solidFill>
                <a:srgbClr val="00B050"/>
              </a:solidFill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D45CF96-180F-6240-8E71-171BFE31E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146996"/>
              </p:ext>
            </p:extLst>
          </p:nvPr>
        </p:nvGraphicFramePr>
        <p:xfrm>
          <a:off x="9226783" y="3974666"/>
          <a:ext cx="2863384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867">
                  <a:extLst>
                    <a:ext uri="{9D8B030D-6E8A-4147-A177-3AD203B41FA5}">
                      <a16:colId xmlns:a16="http://schemas.microsoft.com/office/drawing/2014/main" val="653628491"/>
                    </a:ext>
                  </a:extLst>
                </a:gridCol>
                <a:gridCol w="1947517">
                  <a:extLst>
                    <a:ext uri="{9D8B030D-6E8A-4147-A177-3AD203B41FA5}">
                      <a16:colId xmlns:a16="http://schemas.microsoft.com/office/drawing/2014/main" val="1456732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/>
                        <a:t>각 함수에 대한 </a:t>
                      </a:r>
                      <a:r>
                        <a:rPr lang="en-US" altLang="ko-KR" sz="1800" dirty="0"/>
                        <a:t>g</a:t>
                      </a:r>
                      <a:r>
                        <a:rPr lang="ko-KR" altLang="en-US" sz="1800" dirty="0"/>
                        <a:t>의 데이터 의존도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622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func1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416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func2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800" dirty="0"/>
                        <a:t>20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681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func3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762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func4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834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func5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422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3767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07CCFA9B-3AB4-E746-9E4C-E51F6E74BAB1}"/>
              </a:ext>
            </a:extLst>
          </p:cNvPr>
          <p:cNvSpPr txBox="1"/>
          <p:nvPr/>
        </p:nvSpPr>
        <p:spPr>
          <a:xfrm>
            <a:off x="4695128" y="1804842"/>
            <a:ext cx="7569701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/>
              <a:t>데이터 의존도가 큰 함수일수록 </a:t>
            </a:r>
            <a:r>
              <a:rPr lang="en-US" altLang="ko-KR" dirty="0"/>
              <a:t>g</a:t>
            </a:r>
            <a:r>
              <a:rPr lang="ko-KR" altLang="en-US" dirty="0"/>
              <a:t>의 실행 경로에 많은 영향을 줌</a:t>
            </a:r>
            <a:endParaRPr lang="en-US" dirty="0"/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A8FB428E-DFD2-8843-9118-FE3B367DEE70}"/>
              </a:ext>
            </a:extLst>
          </p:cNvPr>
          <p:cNvCxnSpPr>
            <a:cxnSpLocks/>
          </p:cNvCxnSpPr>
          <p:nvPr/>
        </p:nvCxnSpPr>
        <p:spPr>
          <a:xfrm>
            <a:off x="3804223" y="1721733"/>
            <a:ext cx="917684" cy="239589"/>
          </a:xfrm>
          <a:prstGeom prst="bentConnector3">
            <a:avLst>
              <a:gd name="adj1" fmla="val -487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FA86E59-B155-7E4D-BF88-3076D9FAEDCE}"/>
              </a:ext>
            </a:extLst>
          </p:cNvPr>
          <p:cNvSpPr txBox="1"/>
          <p:nvPr/>
        </p:nvSpPr>
        <p:spPr>
          <a:xfrm>
            <a:off x="-58364" y="2505277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/>
              <a:t>타겟 프로그램의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ko-KR" altLang="en-US" sz="1600" dirty="0"/>
              <a:t>실행 트리</a:t>
            </a:r>
          </a:p>
        </p:txBody>
      </p:sp>
      <p:cxnSp>
        <p:nvCxnSpPr>
          <p:cNvPr id="39" name="꺾인 연결선 40">
            <a:extLst>
              <a:ext uri="{FF2B5EF4-FFF2-40B4-BE49-F238E27FC236}">
                <a16:creationId xmlns:a16="http://schemas.microsoft.com/office/drawing/2014/main" id="{2E6D42B3-9968-5341-94E3-DE5FDDB521B1}"/>
              </a:ext>
            </a:extLst>
          </p:cNvPr>
          <p:cNvCxnSpPr>
            <a:cxnSpLocks/>
            <a:stCxn id="34" idx="2"/>
          </p:cNvCxnSpPr>
          <p:nvPr/>
        </p:nvCxnSpPr>
        <p:spPr>
          <a:xfrm rot="16200000" flipH="1">
            <a:off x="942539" y="2922871"/>
            <a:ext cx="368421" cy="70278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차트 6"/>
          <p:cNvGraphicFramePr/>
          <p:nvPr>
            <p:extLst>
              <p:ext uri="{D42A27DB-BD31-4B8C-83A1-F6EECF244321}">
                <p14:modId xmlns:p14="http://schemas.microsoft.com/office/powerpoint/2010/main" val="3229030675"/>
              </p:ext>
            </p:extLst>
          </p:nvPr>
        </p:nvGraphicFramePr>
        <p:xfrm>
          <a:off x="4229175" y="3564489"/>
          <a:ext cx="4537379" cy="3180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923374" y="522231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30</a:t>
            </a:r>
            <a:endParaRPr lang="en-US" altLang="ko-KR" b="0" dirty="0"/>
          </a:p>
          <a:p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654829" y="47922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99645" y="1851065"/>
            <a:ext cx="1096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수행 경로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02DD240-04B3-7641-801A-4B97AAD446CD}"/>
                  </a:ext>
                </a:extLst>
              </p:cNvPr>
              <p:cNvSpPr txBox="1"/>
              <p:nvPr/>
            </p:nvSpPr>
            <p:spPr>
              <a:xfrm>
                <a:off x="2548984" y="2621952"/>
                <a:ext cx="6890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dirty="0"/>
                  <a:t>현재 </a:t>
                </a:r>
                <a:r>
                  <a:rPr lang="en-US" altLang="ko-KR" dirty="0"/>
                  <a:t>SPF 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02DD240-04B3-7641-801A-4B97AAD44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984" y="2621952"/>
                <a:ext cx="6890028" cy="369332"/>
              </a:xfrm>
              <a:prstGeom prst="rect">
                <a:avLst/>
              </a:prstGeom>
              <a:blipFill>
                <a:blip r:embed="rId4"/>
                <a:stretch>
                  <a:fillRect l="-737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2915E954-254E-1D4E-8B05-D5CBE3E9DA3D}"/>
              </a:ext>
            </a:extLst>
          </p:cNvPr>
          <p:cNvSpPr/>
          <p:nvPr/>
        </p:nvSpPr>
        <p:spPr>
          <a:xfrm>
            <a:off x="3569523" y="2621952"/>
            <a:ext cx="1632030" cy="369332"/>
          </a:xfrm>
          <a:prstGeom prst="rect">
            <a:avLst/>
          </a:prstGeom>
          <a:noFill/>
          <a:ln w="38100"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51982C-348A-CC40-83A9-4C8C8131E748}"/>
              </a:ext>
            </a:extLst>
          </p:cNvPr>
          <p:cNvSpPr txBox="1"/>
          <p:nvPr/>
        </p:nvSpPr>
        <p:spPr>
          <a:xfrm>
            <a:off x="3509336" y="3044778"/>
            <a:ext cx="1752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func1</a:t>
            </a:r>
            <a:r>
              <a:rPr lang="ko-KR" altLang="en-US" sz="1400" dirty="0"/>
              <a:t>의 분기 조건들</a:t>
            </a:r>
            <a:endParaRPr lang="en-US" sz="14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264A54-375F-2F4A-929B-F1863FDE8036}"/>
              </a:ext>
            </a:extLst>
          </p:cNvPr>
          <p:cNvSpPr/>
          <p:nvPr/>
        </p:nvSpPr>
        <p:spPr>
          <a:xfrm>
            <a:off x="5410749" y="2621952"/>
            <a:ext cx="383042" cy="369332"/>
          </a:xfrm>
          <a:prstGeom prst="rect">
            <a:avLst/>
          </a:prstGeom>
          <a:noFill/>
          <a:ln w="381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28C2A88-EC2F-314C-AE60-C93E921CB4FD}"/>
              </a:ext>
            </a:extLst>
          </p:cNvPr>
          <p:cNvSpPr/>
          <p:nvPr/>
        </p:nvSpPr>
        <p:spPr>
          <a:xfrm>
            <a:off x="6002987" y="2621952"/>
            <a:ext cx="157137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DA0A0A-735E-294D-BD16-D1081D6E5117}"/>
              </a:ext>
            </a:extLst>
          </p:cNvPr>
          <p:cNvSpPr txBox="1"/>
          <p:nvPr/>
        </p:nvSpPr>
        <p:spPr>
          <a:xfrm>
            <a:off x="4787503" y="2269399"/>
            <a:ext cx="157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2</a:t>
            </a:r>
            <a:r>
              <a:rPr lang="ko-KR" altLang="en-US" sz="1400" dirty="0"/>
              <a:t>의 분기 조건</a:t>
            </a:r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3EC2F74-F591-5747-A5B3-D0743F7705C1}"/>
              </a:ext>
            </a:extLst>
          </p:cNvPr>
          <p:cNvSpPr txBox="1"/>
          <p:nvPr/>
        </p:nvSpPr>
        <p:spPr>
          <a:xfrm>
            <a:off x="5975234" y="3044778"/>
            <a:ext cx="1752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3</a:t>
            </a:r>
            <a:r>
              <a:rPr lang="ko-KR" altLang="en-US" sz="1400" dirty="0"/>
              <a:t>의 분기 조건들</a:t>
            </a:r>
            <a:endParaRPr lang="en-US" sz="14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29F707D-39DF-324E-83CF-87040AF65993}"/>
              </a:ext>
            </a:extLst>
          </p:cNvPr>
          <p:cNvSpPr/>
          <p:nvPr/>
        </p:nvSpPr>
        <p:spPr>
          <a:xfrm>
            <a:off x="7783558" y="2621952"/>
            <a:ext cx="982997" cy="369332"/>
          </a:xfrm>
          <a:prstGeom prst="rect">
            <a:avLst/>
          </a:prstGeom>
          <a:noFill/>
          <a:ln w="38100">
            <a:solidFill>
              <a:srgbClr val="FFD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64DDD7-280C-394B-B8AA-D9F57EDC3B1D}"/>
              </a:ext>
            </a:extLst>
          </p:cNvPr>
          <p:cNvSpPr txBox="1"/>
          <p:nvPr/>
        </p:nvSpPr>
        <p:spPr>
          <a:xfrm>
            <a:off x="7388815" y="2273606"/>
            <a:ext cx="1772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4</a:t>
            </a:r>
            <a:r>
              <a:rPr lang="ko-KR" altLang="en-US" sz="1400" dirty="0"/>
              <a:t>의 분기 조건들</a:t>
            </a:r>
            <a:endParaRPr lang="en-US" sz="14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FADCC62-E6E7-5044-9589-95418100E1B8}"/>
              </a:ext>
            </a:extLst>
          </p:cNvPr>
          <p:cNvSpPr/>
          <p:nvPr/>
        </p:nvSpPr>
        <p:spPr>
          <a:xfrm>
            <a:off x="8963211" y="2621952"/>
            <a:ext cx="383042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6B572F-9E23-9643-80AB-38F06C3F3938}"/>
              </a:ext>
            </a:extLst>
          </p:cNvPr>
          <p:cNvSpPr txBox="1"/>
          <p:nvPr/>
        </p:nvSpPr>
        <p:spPr>
          <a:xfrm>
            <a:off x="8610600" y="3048153"/>
            <a:ext cx="157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5</a:t>
            </a:r>
            <a:r>
              <a:rPr lang="ko-KR" altLang="en-US" sz="1400" dirty="0"/>
              <a:t>의 분기 조건</a:t>
            </a:r>
            <a:endParaRPr lang="en-US" sz="1400" dirty="0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A9A6F290-9541-2D4B-A934-4DAAC48F37B0}"/>
              </a:ext>
            </a:extLst>
          </p:cNvPr>
          <p:cNvSpPr/>
          <p:nvPr/>
        </p:nvSpPr>
        <p:spPr>
          <a:xfrm>
            <a:off x="10183466" y="2423287"/>
            <a:ext cx="1841157" cy="139294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B856DCD-B773-BA44-B81A-977D3D78CD5F}"/>
              </a:ext>
            </a:extLst>
          </p:cNvPr>
          <p:cNvSpPr txBox="1"/>
          <p:nvPr/>
        </p:nvSpPr>
        <p:spPr>
          <a:xfrm>
            <a:off x="10311637" y="2154343"/>
            <a:ext cx="15824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부정할 분기 조건 후보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85CA966-BBF1-1545-BE0C-B78F7514DC91}"/>
                  </a:ext>
                </a:extLst>
              </p:cNvPr>
              <p:cNvSpPr txBox="1"/>
              <p:nvPr/>
            </p:nvSpPr>
            <p:spPr>
              <a:xfrm>
                <a:off x="10428789" y="2911269"/>
                <a:ext cx="13275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85CA966-BBF1-1545-BE0C-B78F7514D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789" y="2911269"/>
                <a:ext cx="1327543" cy="276999"/>
              </a:xfrm>
              <a:prstGeom prst="rect">
                <a:avLst/>
              </a:prstGeom>
              <a:blipFill>
                <a:blip r:embed="rId5"/>
                <a:stretch>
                  <a:fillRect l="-4717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232A0CE6-AE07-F742-8922-CF4D596B3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159041"/>
              </p:ext>
            </p:extLst>
          </p:nvPr>
        </p:nvGraphicFramePr>
        <p:xfrm>
          <a:off x="9226782" y="4620688"/>
          <a:ext cx="2863385" cy="369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868">
                  <a:extLst>
                    <a:ext uri="{9D8B030D-6E8A-4147-A177-3AD203B41FA5}">
                      <a16:colId xmlns:a16="http://schemas.microsoft.com/office/drawing/2014/main" val="653628491"/>
                    </a:ext>
                  </a:extLst>
                </a:gridCol>
                <a:gridCol w="1947517">
                  <a:extLst>
                    <a:ext uri="{9D8B030D-6E8A-4147-A177-3AD203B41FA5}">
                      <a16:colId xmlns:a16="http://schemas.microsoft.com/office/drawing/2014/main" val="1456732536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0070C0"/>
                          </a:solidFill>
                        </a:rPr>
                        <a:t>func1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800" b="0" dirty="0">
                          <a:solidFill>
                            <a:srgbClr val="0070C0"/>
                          </a:solidFill>
                        </a:rPr>
                        <a:t>30</a:t>
                      </a:r>
                      <a:endParaRPr lang="en-US" sz="18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41619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C093151-87F7-4846-B945-4EE26CD25518}"/>
                  </a:ext>
                </a:extLst>
              </p:cNvPr>
              <p:cNvSpPr txBox="1"/>
              <p:nvPr/>
            </p:nvSpPr>
            <p:spPr>
              <a:xfrm>
                <a:off x="10406141" y="3314410"/>
                <a:ext cx="13275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C093151-87F7-4846-B945-4EE26CD25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6141" y="3314410"/>
                <a:ext cx="1327543" cy="276999"/>
              </a:xfrm>
              <a:prstGeom prst="rect">
                <a:avLst/>
              </a:prstGeom>
              <a:blipFill>
                <a:blip r:embed="rId6"/>
                <a:stretch>
                  <a:fillRect l="-4717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69D16341-B71C-E648-8779-9FDF2B6DE0B1}"/>
              </a:ext>
            </a:extLst>
          </p:cNvPr>
          <p:cNvSpPr/>
          <p:nvPr/>
        </p:nvSpPr>
        <p:spPr>
          <a:xfrm>
            <a:off x="1632336" y="3016347"/>
            <a:ext cx="769602" cy="61101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9EF048-FCE6-D547-9931-655F4BACAF45}"/>
              </a:ext>
            </a:extLst>
          </p:cNvPr>
          <p:cNvSpPr txBox="1"/>
          <p:nvPr/>
        </p:nvSpPr>
        <p:spPr>
          <a:xfrm>
            <a:off x="2432718" y="3261585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70C0"/>
                </a:solidFill>
              </a:rPr>
              <a:t> g</a:t>
            </a:r>
            <a:r>
              <a:rPr lang="ko-KR" altLang="en-US" b="1" dirty="0">
                <a:solidFill>
                  <a:srgbClr val="0070C0"/>
                </a:solidFill>
              </a:rPr>
              <a:t>에 영향력이</a:t>
            </a:r>
            <a:r>
              <a:rPr lang="en-US" altLang="ko-KR" b="1" dirty="0">
                <a:solidFill>
                  <a:srgbClr val="0070C0"/>
                </a:solidFill>
              </a:rPr>
              <a:t> </a:t>
            </a:r>
            <a:r>
              <a:rPr lang="ko-KR" altLang="en-US" b="1" dirty="0">
                <a:solidFill>
                  <a:srgbClr val="0070C0"/>
                </a:solidFill>
              </a:rPr>
              <a:t>큰 함수 </a:t>
            </a:r>
            <a:r>
              <a:rPr lang="en-US" altLang="ko-KR" b="1" dirty="0">
                <a:solidFill>
                  <a:srgbClr val="0070C0"/>
                </a:solidFill>
              </a:rPr>
              <a:t>f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4B56BB18-BA85-0B41-9B3B-751CD52977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261183">
            <a:off x="7021149" y="4530191"/>
            <a:ext cx="1864058" cy="9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7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이등변 삼각형 21"/>
          <p:cNvSpPr/>
          <p:nvPr/>
        </p:nvSpPr>
        <p:spPr>
          <a:xfrm>
            <a:off x="561535" y="2141315"/>
            <a:ext cx="2925558" cy="4394649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en-US" altLang="ko-KR" sz="3200" b="1" kern="0" dirty="0" smtClean="0">
                <a:latin typeface="+mj-ea"/>
              </a:rPr>
              <a:t>Taint </a:t>
            </a:r>
            <a:r>
              <a:rPr kumimoji="1" lang="ko-KR" altLang="en-US" sz="3200" b="1" kern="0" dirty="0">
                <a:latin typeface="+mj-ea"/>
              </a:rPr>
              <a:t>탐색 전략 알고리즘 </a:t>
            </a:r>
            <a:r>
              <a:rPr kumimoji="1" lang="en-US" altLang="ko-KR" sz="3200" b="1" kern="0" dirty="0">
                <a:latin typeface="+mj-ea"/>
              </a:rPr>
              <a:t>–</a:t>
            </a:r>
            <a:r>
              <a:rPr kumimoji="1" lang="ko-KR" altLang="en-US" sz="3200" b="1" kern="0" dirty="0">
                <a:latin typeface="+mj-ea"/>
              </a:rPr>
              <a:t> </a:t>
            </a:r>
            <a:r>
              <a:rPr kumimoji="1" lang="en-US" altLang="ko-KR" sz="3200" b="1" kern="0" dirty="0">
                <a:latin typeface="+mj-ea"/>
              </a:rPr>
              <a:t>Step 3 of 4</a:t>
            </a:r>
            <a:endParaRPr kumimoji="1" lang="ko-KR" altLang="en-US" sz="3200" b="1" kern="0" dirty="0">
              <a:latin typeface="+mj-ea"/>
            </a:endParaRPr>
          </a:p>
        </p:txBody>
      </p:sp>
      <p:sp>
        <p:nvSpPr>
          <p:cNvPr id="8" name="순서도: 연결자 7"/>
          <p:cNvSpPr/>
          <p:nvPr/>
        </p:nvSpPr>
        <p:spPr>
          <a:xfrm>
            <a:off x="1639513" y="3019570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func1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4" name="직선 화살표 연결선 13"/>
          <p:cNvCxnSpPr>
            <a:cxnSpLocks/>
            <a:stCxn id="8" idx="4"/>
            <a:endCxn id="28" idx="0"/>
          </p:cNvCxnSpPr>
          <p:nvPr/>
        </p:nvCxnSpPr>
        <p:spPr>
          <a:xfrm>
            <a:off x="2024314" y="3630589"/>
            <a:ext cx="0" cy="1856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>
            <a:cxnSpLocks/>
            <a:stCxn id="28" idx="4"/>
            <a:endCxn id="29" idx="1"/>
          </p:cNvCxnSpPr>
          <p:nvPr/>
        </p:nvCxnSpPr>
        <p:spPr>
          <a:xfrm>
            <a:off x="2024314" y="4427255"/>
            <a:ext cx="240087" cy="2751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cxnSpLocks/>
            <a:stCxn id="29" idx="3"/>
            <a:endCxn id="30" idx="7"/>
          </p:cNvCxnSpPr>
          <p:nvPr/>
        </p:nvCxnSpPr>
        <p:spPr>
          <a:xfrm flipH="1">
            <a:off x="1982654" y="5134439"/>
            <a:ext cx="281747" cy="46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cxnSpLocks/>
            <a:stCxn id="30" idx="4"/>
            <a:endCxn id="32" idx="0"/>
          </p:cNvCxnSpPr>
          <p:nvPr/>
        </p:nvCxnSpPr>
        <p:spPr>
          <a:xfrm>
            <a:off x="1710559" y="5702902"/>
            <a:ext cx="337358" cy="2343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순서도: 연결자 27"/>
          <p:cNvSpPr/>
          <p:nvPr/>
        </p:nvSpPr>
        <p:spPr>
          <a:xfrm>
            <a:off x="1639513" y="3816236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func2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순서도: 연결자 28"/>
          <p:cNvSpPr/>
          <p:nvPr/>
        </p:nvSpPr>
        <p:spPr>
          <a:xfrm>
            <a:off x="2151695" y="4612902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func3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순서도: 연결자 29"/>
          <p:cNvSpPr/>
          <p:nvPr/>
        </p:nvSpPr>
        <p:spPr>
          <a:xfrm>
            <a:off x="1325758" y="5091883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func4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순서도: 연결자 31"/>
          <p:cNvSpPr/>
          <p:nvPr/>
        </p:nvSpPr>
        <p:spPr>
          <a:xfrm>
            <a:off x="1663116" y="5937250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func5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35" name="직선 화살표 연결선 34"/>
          <p:cNvCxnSpPr>
            <a:cxnSpLocks/>
            <a:stCxn id="22" idx="0"/>
            <a:endCxn id="8" idx="0"/>
          </p:cNvCxnSpPr>
          <p:nvPr/>
        </p:nvCxnSpPr>
        <p:spPr>
          <a:xfrm>
            <a:off x="2024314" y="2141315"/>
            <a:ext cx="0" cy="878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F622978-39A9-8943-B5D1-B6F10B421B90}"/>
              </a:ext>
            </a:extLst>
          </p:cNvPr>
          <p:cNvSpPr txBox="1"/>
          <p:nvPr/>
        </p:nvSpPr>
        <p:spPr>
          <a:xfrm>
            <a:off x="603769" y="876119"/>
            <a:ext cx="11019295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두 함수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f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와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g 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중에서 분기 조건을 부정할 함수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50%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 확률로 무작위 선택</a:t>
            </a: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4E5E86-3F2A-3B42-AE74-385C858164D1}"/>
              </a:ext>
            </a:extLst>
          </p:cNvPr>
          <p:cNvSpPr/>
          <p:nvPr/>
        </p:nvSpPr>
        <p:spPr>
          <a:xfrm>
            <a:off x="2151695" y="4612902"/>
            <a:ext cx="769602" cy="61101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AB49F2-468F-2344-93BA-B6E7EDCD8164}"/>
              </a:ext>
            </a:extLst>
          </p:cNvPr>
          <p:cNvSpPr txBox="1"/>
          <p:nvPr/>
        </p:nvSpPr>
        <p:spPr>
          <a:xfrm>
            <a:off x="2906377" y="4722551"/>
            <a:ext cx="13227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</a:rPr>
              <a:t>타겟 함수 </a:t>
            </a:r>
            <a:r>
              <a:rPr lang="en-US" altLang="ko-KR" b="1" dirty="0">
                <a:solidFill>
                  <a:srgbClr val="00B050"/>
                </a:solidFill>
              </a:rPr>
              <a:t>g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CCFA9B-3AB4-E746-9E4C-E51F6E74BAB1}"/>
              </a:ext>
            </a:extLst>
          </p:cNvPr>
          <p:cNvSpPr txBox="1"/>
          <p:nvPr/>
        </p:nvSpPr>
        <p:spPr>
          <a:xfrm>
            <a:off x="3719658" y="1329847"/>
            <a:ext cx="8382618" cy="8781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함수 </a:t>
            </a:r>
            <a:r>
              <a:rPr lang="en-US" altLang="ko-KR" dirty="0"/>
              <a:t>f</a:t>
            </a:r>
            <a:r>
              <a:rPr lang="ko-KR" altLang="en-US" dirty="0"/>
              <a:t> 선택 시</a:t>
            </a:r>
            <a:r>
              <a:rPr lang="en-US" altLang="ko-KR" dirty="0"/>
              <a:t>,</a:t>
            </a:r>
            <a:r>
              <a:rPr lang="ko-KR" altLang="en-US" dirty="0"/>
              <a:t> 함수 </a:t>
            </a:r>
            <a:r>
              <a:rPr lang="en-US" altLang="ko-KR" dirty="0"/>
              <a:t>f</a:t>
            </a:r>
            <a:r>
              <a:rPr lang="ko-KR" altLang="en-US" dirty="0"/>
              <a:t>의 분기 조건을 부정해서 타겟 함수 </a:t>
            </a:r>
            <a:r>
              <a:rPr lang="en-US" altLang="ko-KR" dirty="0"/>
              <a:t>g</a:t>
            </a:r>
            <a:r>
              <a:rPr lang="ko-KR" altLang="en-US" dirty="0"/>
              <a:t>의 커버리지 증가 기대</a:t>
            </a:r>
            <a:r>
              <a:rPr lang="en-US" altLang="ko-KR" dirty="0"/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/>
              <a:t>함수 </a:t>
            </a:r>
            <a:r>
              <a:rPr lang="en-US" altLang="ko-KR" dirty="0"/>
              <a:t>g</a:t>
            </a:r>
            <a:r>
              <a:rPr lang="ko-KR" altLang="en-US" dirty="0"/>
              <a:t> 선택 시</a:t>
            </a:r>
            <a:r>
              <a:rPr lang="en-US" altLang="ko-KR" dirty="0"/>
              <a:t>,</a:t>
            </a:r>
            <a:r>
              <a:rPr lang="ko-KR" altLang="en-US" dirty="0"/>
              <a:t> 함수 </a:t>
            </a:r>
            <a:r>
              <a:rPr lang="en-US" altLang="ko-KR" dirty="0"/>
              <a:t>g</a:t>
            </a:r>
            <a:r>
              <a:rPr lang="ko-KR" altLang="en-US" dirty="0"/>
              <a:t>의 분기 조건을 부정해서 타겟 함수 </a:t>
            </a:r>
            <a:r>
              <a:rPr lang="en-US" altLang="ko-KR" dirty="0"/>
              <a:t>g</a:t>
            </a:r>
            <a:r>
              <a:rPr lang="ko-KR" altLang="en-US" dirty="0"/>
              <a:t>의 커버리지 증가 기대</a:t>
            </a:r>
            <a:r>
              <a:rPr lang="en-US" altLang="ko-KR" dirty="0"/>
              <a:t> </a:t>
            </a:r>
            <a:endParaRPr lang="en-US" dirty="0"/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A8FB428E-DFD2-8843-9118-FE3B367DEE70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3193774" y="1259322"/>
            <a:ext cx="525884" cy="5095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31D84E5A-BF4A-3B4E-861F-985DCE4937AB}"/>
              </a:ext>
            </a:extLst>
          </p:cNvPr>
          <p:cNvSpPr/>
          <p:nvPr/>
        </p:nvSpPr>
        <p:spPr>
          <a:xfrm>
            <a:off x="1632336" y="3016347"/>
            <a:ext cx="769602" cy="61101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1DE09D-DB0A-F64E-A611-AFC64A387E92}"/>
              </a:ext>
            </a:extLst>
          </p:cNvPr>
          <p:cNvSpPr txBox="1"/>
          <p:nvPr/>
        </p:nvSpPr>
        <p:spPr>
          <a:xfrm>
            <a:off x="2432718" y="3261585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70C0"/>
                </a:solidFill>
              </a:rPr>
              <a:t>g</a:t>
            </a:r>
            <a:r>
              <a:rPr lang="ko-KR" altLang="en-US" b="1" dirty="0">
                <a:solidFill>
                  <a:srgbClr val="0070C0"/>
                </a:solidFill>
              </a:rPr>
              <a:t>에 영향력이 큰 함수 </a:t>
            </a:r>
            <a:r>
              <a:rPr lang="en-US" altLang="ko-KR" b="1" dirty="0">
                <a:solidFill>
                  <a:srgbClr val="0070C0"/>
                </a:solidFill>
              </a:rPr>
              <a:t>f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13E202-E6BC-444F-BC27-793C449202E3}"/>
              </a:ext>
            </a:extLst>
          </p:cNvPr>
          <p:cNvSpPr txBox="1"/>
          <p:nvPr/>
        </p:nvSpPr>
        <p:spPr>
          <a:xfrm>
            <a:off x="-58364" y="2505277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/>
              <a:t>타겟 프로그램의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ko-KR" altLang="en-US" sz="1600" dirty="0"/>
              <a:t>실행 트리</a:t>
            </a:r>
          </a:p>
        </p:txBody>
      </p:sp>
      <p:cxnSp>
        <p:nvCxnSpPr>
          <p:cNvPr id="41" name="꺾인 연결선 40">
            <a:extLst>
              <a:ext uri="{FF2B5EF4-FFF2-40B4-BE49-F238E27FC236}">
                <a16:creationId xmlns:a16="http://schemas.microsoft.com/office/drawing/2014/main" id="{A2870A67-7E16-7046-9A21-3C2EB9860F8B}"/>
              </a:ext>
            </a:extLst>
          </p:cNvPr>
          <p:cNvCxnSpPr>
            <a:cxnSpLocks/>
            <a:stCxn id="40" idx="2"/>
          </p:cNvCxnSpPr>
          <p:nvPr/>
        </p:nvCxnSpPr>
        <p:spPr>
          <a:xfrm rot="16200000" flipH="1">
            <a:off x="942539" y="2922871"/>
            <a:ext cx="368421" cy="70278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99645" y="1851065"/>
            <a:ext cx="1096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수행 경로</a:t>
            </a:r>
          </a:p>
        </p:txBody>
      </p:sp>
      <p:graphicFrame>
        <p:nvGraphicFramePr>
          <p:cNvPr id="7" name="차트 6"/>
          <p:cNvGraphicFramePr/>
          <p:nvPr>
            <p:extLst>
              <p:ext uri="{D42A27DB-BD31-4B8C-83A1-F6EECF244321}">
                <p14:modId xmlns:p14="http://schemas.microsoft.com/office/powerpoint/2010/main" val="110679841"/>
              </p:ext>
            </p:extLst>
          </p:nvPr>
        </p:nvGraphicFramePr>
        <p:xfrm>
          <a:off x="4685237" y="3648596"/>
          <a:ext cx="3757046" cy="326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55949" y="51841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50</a:t>
            </a:r>
            <a:endParaRPr lang="en-US" altLang="ko-KR" b="0" dirty="0"/>
          </a:p>
        </p:txBody>
      </p:sp>
      <p:sp>
        <p:nvSpPr>
          <p:cNvPr id="39" name="TextBox 38"/>
          <p:cNvSpPr txBox="1"/>
          <p:nvPr/>
        </p:nvSpPr>
        <p:spPr>
          <a:xfrm>
            <a:off x="5898256" y="518416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50</a:t>
            </a:r>
            <a:endParaRPr lang="en-US" altLang="ko-KR" b="0" dirty="0"/>
          </a:p>
          <a:p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A677CB4-3F2D-2040-8FF8-BD0FD81A6394}"/>
                  </a:ext>
                </a:extLst>
              </p:cNvPr>
              <p:cNvSpPr txBox="1"/>
              <p:nvPr/>
            </p:nvSpPr>
            <p:spPr>
              <a:xfrm>
                <a:off x="2548984" y="2621952"/>
                <a:ext cx="6890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dirty="0"/>
                  <a:t>현재 </a:t>
                </a:r>
                <a:r>
                  <a:rPr lang="en-US" altLang="ko-KR" dirty="0"/>
                  <a:t>SPF 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A677CB4-3F2D-2040-8FF8-BD0FD81A6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984" y="2621952"/>
                <a:ext cx="6890028" cy="369332"/>
              </a:xfrm>
              <a:prstGeom prst="rect">
                <a:avLst/>
              </a:prstGeom>
              <a:blipFill>
                <a:blip r:embed="rId4"/>
                <a:stretch>
                  <a:fillRect l="-737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413A18B5-77A7-B14E-BD25-7DE8E4F5FA55}"/>
              </a:ext>
            </a:extLst>
          </p:cNvPr>
          <p:cNvSpPr/>
          <p:nvPr/>
        </p:nvSpPr>
        <p:spPr>
          <a:xfrm>
            <a:off x="3569523" y="2621952"/>
            <a:ext cx="1632030" cy="369332"/>
          </a:xfrm>
          <a:prstGeom prst="rect">
            <a:avLst/>
          </a:prstGeom>
          <a:noFill/>
          <a:ln w="38100"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CF38D0-3A05-E241-BD71-E56FE60BB2A8}"/>
              </a:ext>
            </a:extLst>
          </p:cNvPr>
          <p:cNvSpPr txBox="1"/>
          <p:nvPr/>
        </p:nvSpPr>
        <p:spPr>
          <a:xfrm>
            <a:off x="3509336" y="3044778"/>
            <a:ext cx="1752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func1</a:t>
            </a:r>
            <a:r>
              <a:rPr lang="ko-KR" altLang="en-US" sz="1400" dirty="0"/>
              <a:t>의 분기 조건들</a:t>
            </a:r>
            <a:endParaRPr lang="en-US" sz="14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1AB8E0D-0F35-5244-A031-9B1F0AF18B6E}"/>
              </a:ext>
            </a:extLst>
          </p:cNvPr>
          <p:cNvSpPr/>
          <p:nvPr/>
        </p:nvSpPr>
        <p:spPr>
          <a:xfrm>
            <a:off x="5410749" y="2621952"/>
            <a:ext cx="383042" cy="369332"/>
          </a:xfrm>
          <a:prstGeom prst="rect">
            <a:avLst/>
          </a:prstGeom>
          <a:noFill/>
          <a:ln w="381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DA3B157-4799-7D4E-A3CD-D63830E15E5D}"/>
              </a:ext>
            </a:extLst>
          </p:cNvPr>
          <p:cNvSpPr/>
          <p:nvPr/>
        </p:nvSpPr>
        <p:spPr>
          <a:xfrm>
            <a:off x="6002987" y="2621952"/>
            <a:ext cx="157137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86FE4A-2F11-824C-9FB5-D0496B05F5C5}"/>
              </a:ext>
            </a:extLst>
          </p:cNvPr>
          <p:cNvSpPr txBox="1"/>
          <p:nvPr/>
        </p:nvSpPr>
        <p:spPr>
          <a:xfrm>
            <a:off x="4787503" y="2269399"/>
            <a:ext cx="157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2</a:t>
            </a:r>
            <a:r>
              <a:rPr lang="ko-KR" altLang="en-US" sz="1400" dirty="0"/>
              <a:t>의 분기 조건</a:t>
            </a:r>
            <a:endParaRPr lang="en-US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28C5EA-0976-7F4B-957B-EA57D7C3E821}"/>
              </a:ext>
            </a:extLst>
          </p:cNvPr>
          <p:cNvSpPr txBox="1"/>
          <p:nvPr/>
        </p:nvSpPr>
        <p:spPr>
          <a:xfrm>
            <a:off x="5975234" y="3044778"/>
            <a:ext cx="1752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3</a:t>
            </a:r>
            <a:r>
              <a:rPr lang="ko-KR" altLang="en-US" sz="1400" dirty="0"/>
              <a:t>의 분기 조건들</a:t>
            </a:r>
            <a:endParaRPr lang="en-US" sz="14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BC8441-B73B-214C-8024-FD23932D3E37}"/>
              </a:ext>
            </a:extLst>
          </p:cNvPr>
          <p:cNvSpPr/>
          <p:nvPr/>
        </p:nvSpPr>
        <p:spPr>
          <a:xfrm>
            <a:off x="7783558" y="2621952"/>
            <a:ext cx="982997" cy="369332"/>
          </a:xfrm>
          <a:prstGeom prst="rect">
            <a:avLst/>
          </a:prstGeom>
          <a:noFill/>
          <a:ln w="38100">
            <a:solidFill>
              <a:srgbClr val="FFD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C5A3107-85EF-6046-9583-728348373A25}"/>
              </a:ext>
            </a:extLst>
          </p:cNvPr>
          <p:cNvSpPr txBox="1"/>
          <p:nvPr/>
        </p:nvSpPr>
        <p:spPr>
          <a:xfrm>
            <a:off x="7388815" y="2273606"/>
            <a:ext cx="1772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4</a:t>
            </a:r>
            <a:r>
              <a:rPr lang="ko-KR" altLang="en-US" sz="1400" dirty="0"/>
              <a:t>의 분기 조건들</a:t>
            </a:r>
            <a:endParaRPr lang="en-US" sz="1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3FEA748-83FD-0049-90C7-CAC232324142}"/>
              </a:ext>
            </a:extLst>
          </p:cNvPr>
          <p:cNvSpPr/>
          <p:nvPr/>
        </p:nvSpPr>
        <p:spPr>
          <a:xfrm>
            <a:off x="8963211" y="2621952"/>
            <a:ext cx="383042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B9AD58-DA1D-C546-ADAD-B51807E84EAB}"/>
              </a:ext>
            </a:extLst>
          </p:cNvPr>
          <p:cNvSpPr txBox="1"/>
          <p:nvPr/>
        </p:nvSpPr>
        <p:spPr>
          <a:xfrm>
            <a:off x="8610600" y="3048153"/>
            <a:ext cx="157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5</a:t>
            </a:r>
            <a:r>
              <a:rPr lang="ko-KR" altLang="en-US" sz="1400" dirty="0"/>
              <a:t>의 분기 조건</a:t>
            </a:r>
            <a:endParaRPr lang="en-US" sz="1400" dirty="0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2C375F73-6CE5-034D-8E12-2B4FA2F1A4DE}"/>
              </a:ext>
            </a:extLst>
          </p:cNvPr>
          <p:cNvSpPr/>
          <p:nvPr/>
        </p:nvSpPr>
        <p:spPr>
          <a:xfrm>
            <a:off x="10183466" y="2423287"/>
            <a:ext cx="1841157" cy="139294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E8FBD7A-F90C-974A-B6EF-7F19C7818A32}"/>
              </a:ext>
            </a:extLst>
          </p:cNvPr>
          <p:cNvSpPr txBox="1"/>
          <p:nvPr/>
        </p:nvSpPr>
        <p:spPr>
          <a:xfrm>
            <a:off x="10311637" y="2154343"/>
            <a:ext cx="15824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부정할 분기 조건 후보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35B9C4C-C504-CF4A-842C-F126E4B58D0C}"/>
                  </a:ext>
                </a:extLst>
              </p:cNvPr>
              <p:cNvSpPr txBox="1"/>
              <p:nvPr/>
            </p:nvSpPr>
            <p:spPr>
              <a:xfrm>
                <a:off x="10406141" y="3314410"/>
                <a:ext cx="13275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35B9C4C-C504-CF4A-842C-F126E4B58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6141" y="3314410"/>
                <a:ext cx="1327543" cy="276999"/>
              </a:xfrm>
              <a:prstGeom prst="rect">
                <a:avLst/>
              </a:prstGeom>
              <a:blipFill>
                <a:blip r:embed="rId5"/>
                <a:stretch>
                  <a:fillRect l="-4717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6A4182-A01F-5A42-A48E-AC7936D47738}"/>
                  </a:ext>
                </a:extLst>
              </p:cNvPr>
              <p:cNvSpPr txBox="1"/>
              <p:nvPr/>
            </p:nvSpPr>
            <p:spPr>
              <a:xfrm>
                <a:off x="10428789" y="2911269"/>
                <a:ext cx="13275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6A4182-A01F-5A42-A48E-AC7936D47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789" y="2911269"/>
                <a:ext cx="1327543" cy="276999"/>
              </a:xfrm>
              <a:prstGeom prst="rect">
                <a:avLst/>
              </a:prstGeom>
              <a:blipFill>
                <a:blip r:embed="rId6"/>
                <a:stretch>
                  <a:fillRect l="-4717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ight Arrow 58">
            <a:extLst>
              <a:ext uri="{FF2B5EF4-FFF2-40B4-BE49-F238E27FC236}">
                <a16:creationId xmlns:a16="http://schemas.microsoft.com/office/drawing/2014/main" id="{ACF26222-C326-3346-AF99-66669EC0F016}"/>
              </a:ext>
            </a:extLst>
          </p:cNvPr>
          <p:cNvSpPr/>
          <p:nvPr/>
        </p:nvSpPr>
        <p:spPr>
          <a:xfrm rot="16200000">
            <a:off x="3519631" y="3567604"/>
            <a:ext cx="475466" cy="4789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4B5025A-1201-954F-B25E-D09F73CEC770}"/>
              </a:ext>
            </a:extLst>
          </p:cNvPr>
          <p:cNvSpPr txBox="1"/>
          <p:nvPr/>
        </p:nvSpPr>
        <p:spPr>
          <a:xfrm>
            <a:off x="2345560" y="4095618"/>
            <a:ext cx="2922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/>
              <a:t>분기 조건을 부정할 함수</a:t>
            </a:r>
            <a:endParaRPr lang="en-US" sz="2000" b="1" dirty="0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E39D7E0F-D9A5-AB47-88B1-D9968EE9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261183">
            <a:off x="7021149" y="4530191"/>
            <a:ext cx="1864058" cy="9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차트 17"/>
          <p:cNvGraphicFramePr/>
          <p:nvPr>
            <p:extLst>
              <p:ext uri="{D42A27DB-BD31-4B8C-83A1-F6EECF244321}">
                <p14:modId xmlns:p14="http://schemas.microsoft.com/office/powerpoint/2010/main" val="3918275345"/>
              </p:ext>
            </p:extLst>
          </p:nvPr>
        </p:nvGraphicFramePr>
        <p:xfrm>
          <a:off x="4881206" y="3349343"/>
          <a:ext cx="3861057" cy="3321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이등변 삼각형 21"/>
          <p:cNvSpPr/>
          <p:nvPr/>
        </p:nvSpPr>
        <p:spPr>
          <a:xfrm>
            <a:off x="561535" y="2141315"/>
            <a:ext cx="2925558" cy="4394649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en-US" altLang="ko-KR" sz="3200" b="1" kern="0" dirty="0" smtClean="0">
                <a:latin typeface="+mj-ea"/>
              </a:rPr>
              <a:t>Taint </a:t>
            </a:r>
            <a:r>
              <a:rPr kumimoji="1" lang="ko-KR" altLang="en-US" sz="3200" b="1" kern="0" dirty="0">
                <a:latin typeface="+mj-ea"/>
              </a:rPr>
              <a:t>탐색 전략 알고리즘 </a:t>
            </a:r>
            <a:r>
              <a:rPr kumimoji="1" lang="en-US" altLang="ko-KR" sz="3200" b="1" kern="0" dirty="0">
                <a:latin typeface="+mj-ea"/>
              </a:rPr>
              <a:t>–</a:t>
            </a:r>
            <a:r>
              <a:rPr kumimoji="1" lang="ko-KR" altLang="en-US" sz="3200" b="1" kern="0" dirty="0">
                <a:latin typeface="+mj-ea"/>
              </a:rPr>
              <a:t> </a:t>
            </a:r>
            <a:r>
              <a:rPr kumimoji="1" lang="en-US" altLang="ko-KR" sz="3200" b="1" kern="0" dirty="0">
                <a:latin typeface="+mj-ea"/>
              </a:rPr>
              <a:t>Step 4 of 4</a:t>
            </a:r>
            <a:endParaRPr kumimoji="1" lang="ko-KR" altLang="en-US" sz="3200" b="1" kern="0" dirty="0">
              <a:latin typeface="+mj-ea"/>
            </a:endParaRPr>
          </a:p>
        </p:txBody>
      </p:sp>
      <p:sp>
        <p:nvSpPr>
          <p:cNvPr id="8" name="순서도: 연결자 7"/>
          <p:cNvSpPr/>
          <p:nvPr/>
        </p:nvSpPr>
        <p:spPr>
          <a:xfrm>
            <a:off x="1639513" y="3019570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func1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4" name="직선 화살표 연결선 13"/>
          <p:cNvCxnSpPr>
            <a:cxnSpLocks/>
            <a:stCxn id="8" idx="4"/>
            <a:endCxn id="28" idx="0"/>
          </p:cNvCxnSpPr>
          <p:nvPr/>
        </p:nvCxnSpPr>
        <p:spPr>
          <a:xfrm>
            <a:off x="2024314" y="3630589"/>
            <a:ext cx="0" cy="1856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>
            <a:cxnSpLocks/>
            <a:endCxn id="29" idx="1"/>
          </p:cNvCxnSpPr>
          <p:nvPr/>
        </p:nvCxnSpPr>
        <p:spPr>
          <a:xfrm>
            <a:off x="2047917" y="4445029"/>
            <a:ext cx="216484" cy="2573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cxnSpLocks/>
            <a:stCxn id="29" idx="3"/>
            <a:endCxn id="30" idx="7"/>
          </p:cNvCxnSpPr>
          <p:nvPr/>
        </p:nvCxnSpPr>
        <p:spPr>
          <a:xfrm flipH="1">
            <a:off x="1982654" y="5134439"/>
            <a:ext cx="281747" cy="46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cxnSpLocks/>
            <a:stCxn id="30" idx="4"/>
            <a:endCxn id="32" idx="0"/>
          </p:cNvCxnSpPr>
          <p:nvPr/>
        </p:nvCxnSpPr>
        <p:spPr>
          <a:xfrm>
            <a:off x="1710559" y="5702902"/>
            <a:ext cx="337358" cy="2343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순서도: 연결자 27"/>
          <p:cNvSpPr/>
          <p:nvPr/>
        </p:nvSpPr>
        <p:spPr>
          <a:xfrm>
            <a:off x="1639513" y="3816236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func2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순서도: 연결자 28"/>
          <p:cNvSpPr/>
          <p:nvPr/>
        </p:nvSpPr>
        <p:spPr>
          <a:xfrm>
            <a:off x="2151695" y="4612902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func3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순서도: 연결자 29"/>
          <p:cNvSpPr/>
          <p:nvPr/>
        </p:nvSpPr>
        <p:spPr>
          <a:xfrm>
            <a:off x="1325758" y="5091883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func4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순서도: 연결자 31"/>
          <p:cNvSpPr/>
          <p:nvPr/>
        </p:nvSpPr>
        <p:spPr>
          <a:xfrm>
            <a:off x="1663116" y="5937250"/>
            <a:ext cx="769602" cy="6110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func5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35" name="직선 화살표 연결선 34"/>
          <p:cNvCxnSpPr>
            <a:cxnSpLocks/>
            <a:stCxn id="22" idx="0"/>
            <a:endCxn id="8" idx="0"/>
          </p:cNvCxnSpPr>
          <p:nvPr/>
        </p:nvCxnSpPr>
        <p:spPr>
          <a:xfrm>
            <a:off x="2024314" y="2141315"/>
            <a:ext cx="0" cy="878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AC318CB-00C0-1742-8C3D-67FE18DB1893}"/>
              </a:ext>
            </a:extLst>
          </p:cNvPr>
          <p:cNvSpPr txBox="1"/>
          <p:nvPr/>
        </p:nvSpPr>
        <p:spPr>
          <a:xfrm>
            <a:off x="-58364" y="2505277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/>
              <a:t>타겟 프로그램의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ko-KR" altLang="en-US" sz="1600" dirty="0"/>
              <a:t>실행 트리</a:t>
            </a:r>
          </a:p>
        </p:txBody>
      </p:sp>
      <p:cxnSp>
        <p:nvCxnSpPr>
          <p:cNvPr id="17" name="꺾인 연결선 40">
            <a:extLst>
              <a:ext uri="{FF2B5EF4-FFF2-40B4-BE49-F238E27FC236}">
                <a16:creationId xmlns:a16="http://schemas.microsoft.com/office/drawing/2014/main" id="{7E947E40-D146-D841-B8DB-9D9483B048D5}"/>
              </a:ext>
            </a:extLst>
          </p:cNvPr>
          <p:cNvCxnSpPr>
            <a:cxnSpLocks/>
            <a:stCxn id="16" idx="2"/>
          </p:cNvCxnSpPr>
          <p:nvPr/>
        </p:nvCxnSpPr>
        <p:spPr>
          <a:xfrm rot="16200000" flipH="1">
            <a:off x="942539" y="2922871"/>
            <a:ext cx="368421" cy="70278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F622978-39A9-8943-B5D1-B6F10B421B90}"/>
              </a:ext>
            </a:extLst>
          </p:cNvPr>
          <p:cNvSpPr txBox="1"/>
          <p:nvPr/>
        </p:nvSpPr>
        <p:spPr>
          <a:xfrm>
            <a:off x="603769" y="876119"/>
            <a:ext cx="10361317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b="1" dirty="0">
                <a:latin typeface="맑은 고딕" pitchFamily="50" charset="-127"/>
              </a:rPr>
              <a:t>현재 </a:t>
            </a:r>
            <a:r>
              <a:rPr lang="en-US" altLang="ko-KR" sz="2000" b="1" dirty="0">
                <a:latin typeface="맑은 고딕" pitchFamily="50" charset="-127"/>
              </a:rPr>
              <a:t>SPF</a:t>
            </a:r>
            <a:r>
              <a:rPr lang="ko-KR" altLang="en-US" sz="2000" b="1" dirty="0">
                <a:latin typeface="맑은 고딕" pitchFamily="50" charset="-127"/>
              </a:rPr>
              <a:t>의 분기 조건들 중 </a:t>
            </a:r>
            <a:r>
              <a:rPr lang="en-US" altLang="ko-KR" sz="2000" b="1" dirty="0">
                <a:latin typeface="맑은 고딕" pitchFamily="50" charset="-127"/>
              </a:rPr>
              <a:t>Step3</a:t>
            </a:r>
            <a:r>
              <a:rPr lang="ko-KR" altLang="en-US" sz="2000" b="1" dirty="0">
                <a:latin typeface="맑은 고딕" pitchFamily="50" charset="-127"/>
              </a:rPr>
              <a:t>에서 선택된 함수의 분기 조건 하나를 균등한 확률로 </a:t>
            </a:r>
            <a:r>
              <a:rPr lang="en-US" altLang="ko-KR" sz="2000" b="1" dirty="0">
                <a:latin typeface="맑은 고딕" pitchFamily="50" charset="-127"/>
              </a:rPr>
              <a:t/>
            </a:r>
            <a:br>
              <a:rPr lang="en-US" altLang="ko-KR" sz="2000" b="1" dirty="0">
                <a:latin typeface="맑은 고딕" pitchFamily="50" charset="-127"/>
              </a:rPr>
            </a:br>
            <a:r>
              <a:rPr lang="ko-KR" altLang="en-US" sz="2000" b="1" dirty="0">
                <a:latin typeface="맑은 고딕" pitchFamily="50" charset="-127"/>
              </a:rPr>
              <a:t>무작위 선택해서 부정</a:t>
            </a:r>
            <a:endParaRPr lang="en-US" altLang="ko-KR" sz="2000" b="1" dirty="0">
              <a:latin typeface="맑은 고딕" pitchFamily="50" charset="-127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F418CC-E46F-EA4E-86EE-83CED1337FED}"/>
              </a:ext>
            </a:extLst>
          </p:cNvPr>
          <p:cNvSpPr/>
          <p:nvPr/>
        </p:nvSpPr>
        <p:spPr>
          <a:xfrm>
            <a:off x="2151695" y="4612902"/>
            <a:ext cx="769602" cy="61101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5B9CD6-A97B-7D49-809A-956D7C9B563D}"/>
              </a:ext>
            </a:extLst>
          </p:cNvPr>
          <p:cNvSpPr txBox="1"/>
          <p:nvPr/>
        </p:nvSpPr>
        <p:spPr>
          <a:xfrm>
            <a:off x="2906377" y="4722551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00B050"/>
                </a:solidFill>
              </a:rPr>
              <a:t>타겟 함수 </a:t>
            </a:r>
            <a:r>
              <a:rPr lang="en-US" altLang="ko-KR" b="1" dirty="0">
                <a:solidFill>
                  <a:srgbClr val="00B050"/>
                </a:solidFill>
              </a:rPr>
              <a:t>g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6282888-5ABA-0E4D-ACDE-F9C0FC202DB7}"/>
              </a:ext>
            </a:extLst>
          </p:cNvPr>
          <p:cNvSpPr/>
          <p:nvPr/>
        </p:nvSpPr>
        <p:spPr>
          <a:xfrm>
            <a:off x="1632336" y="3016347"/>
            <a:ext cx="769602" cy="61101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A9192-71E1-F542-BA26-0C8F7D8F5B16}"/>
                  </a:ext>
                </a:extLst>
              </p:cNvPr>
              <p:cNvSpPr txBox="1"/>
              <p:nvPr/>
            </p:nvSpPr>
            <p:spPr>
              <a:xfrm>
                <a:off x="8641149" y="4996699"/>
                <a:ext cx="3116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dirty="0">
                    <a:sym typeface="Wingdings" pitchFamily="2" charset="2"/>
                  </a:rPr>
                  <a:t>새로운 </a:t>
                </a:r>
                <a:r>
                  <a:rPr lang="en-US" altLang="ko-KR" dirty="0">
                    <a:sym typeface="Wingdings" pitchFamily="2" charset="2"/>
                  </a:rPr>
                  <a:t>SPF:</a:t>
                </a:r>
                <a:r>
                  <a:rPr lang="ko-KR" alt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A9192-71E1-F542-BA26-0C8F7D8F5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149" y="4996699"/>
                <a:ext cx="3116900" cy="369332"/>
              </a:xfrm>
              <a:prstGeom prst="rect">
                <a:avLst/>
              </a:prstGeom>
              <a:blipFill>
                <a:blip r:embed="rId4"/>
                <a:stretch>
                  <a:fillRect l="-1215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1499645" y="1851065"/>
            <a:ext cx="1096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수행 경로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64420" y="55601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</a:t>
            </a:r>
            <a:endParaRPr lang="en-US" altLang="ko-KR" b="0" dirty="0"/>
          </a:p>
        </p:txBody>
      </p:sp>
      <p:sp>
        <p:nvSpPr>
          <p:cNvPr id="48" name="TextBox 47"/>
          <p:cNvSpPr txBox="1"/>
          <p:nvPr/>
        </p:nvSpPr>
        <p:spPr>
          <a:xfrm>
            <a:off x="7269430" y="4546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</a:t>
            </a:r>
            <a:endParaRPr lang="en-US" altLang="ko-KR" b="0" dirty="0"/>
          </a:p>
        </p:txBody>
      </p:sp>
      <p:sp>
        <p:nvSpPr>
          <p:cNvPr id="49" name="TextBox 48"/>
          <p:cNvSpPr txBox="1"/>
          <p:nvPr/>
        </p:nvSpPr>
        <p:spPr>
          <a:xfrm>
            <a:off x="6071560" y="4546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</a:t>
            </a:r>
            <a:endParaRPr lang="en-US" altLang="ko-KR" b="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D9BCC9-F488-E74A-B319-75881BF4AC43}"/>
              </a:ext>
            </a:extLst>
          </p:cNvPr>
          <p:cNvSpPr txBox="1"/>
          <p:nvPr/>
        </p:nvSpPr>
        <p:spPr>
          <a:xfrm>
            <a:off x="2432718" y="3261585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70C0"/>
                </a:solidFill>
              </a:rPr>
              <a:t>g</a:t>
            </a:r>
            <a:r>
              <a:rPr lang="ko-KR" altLang="en-US" b="1" dirty="0">
                <a:solidFill>
                  <a:srgbClr val="0070C0"/>
                </a:solidFill>
              </a:rPr>
              <a:t>에 영향력이 큰 함수 </a:t>
            </a:r>
            <a:r>
              <a:rPr lang="en-US" altLang="ko-KR" b="1" dirty="0">
                <a:solidFill>
                  <a:srgbClr val="0070C0"/>
                </a:solidFill>
              </a:rPr>
              <a:t>f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D52E5CC0-4A1E-B04A-AE5A-DD06117C1D7C}"/>
              </a:ext>
            </a:extLst>
          </p:cNvPr>
          <p:cNvSpPr/>
          <p:nvPr/>
        </p:nvSpPr>
        <p:spPr>
          <a:xfrm rot="16200000">
            <a:off x="3519631" y="3567604"/>
            <a:ext cx="475466" cy="4789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3206FD0-4B9C-1247-85CB-EE1FF6AFE817}"/>
              </a:ext>
            </a:extLst>
          </p:cNvPr>
          <p:cNvSpPr txBox="1"/>
          <p:nvPr/>
        </p:nvSpPr>
        <p:spPr>
          <a:xfrm>
            <a:off x="2345560" y="4095618"/>
            <a:ext cx="2922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/>
              <a:t>분기 조건을 부정할 함수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4FDD87D-B0B0-1842-8C81-2BEFF85FFB8A}"/>
                  </a:ext>
                </a:extLst>
              </p:cNvPr>
              <p:cNvSpPr txBox="1"/>
              <p:nvPr/>
            </p:nvSpPr>
            <p:spPr>
              <a:xfrm>
                <a:off x="2548984" y="2621952"/>
                <a:ext cx="6890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dirty="0"/>
                  <a:t>현재 </a:t>
                </a:r>
                <a:r>
                  <a:rPr lang="en-US" altLang="ko-KR" dirty="0"/>
                  <a:t>SPF 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4FDD87D-B0B0-1842-8C81-2BEFF85FF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984" y="2621952"/>
                <a:ext cx="6890028" cy="369332"/>
              </a:xfrm>
              <a:prstGeom prst="rect">
                <a:avLst/>
              </a:prstGeom>
              <a:blipFill>
                <a:blip r:embed="rId5"/>
                <a:stretch>
                  <a:fillRect l="-737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1EDB3455-F124-0345-8993-F15DEBBA2218}"/>
              </a:ext>
            </a:extLst>
          </p:cNvPr>
          <p:cNvSpPr/>
          <p:nvPr/>
        </p:nvSpPr>
        <p:spPr>
          <a:xfrm>
            <a:off x="3569523" y="2621952"/>
            <a:ext cx="1632030" cy="369332"/>
          </a:xfrm>
          <a:prstGeom prst="rect">
            <a:avLst/>
          </a:prstGeom>
          <a:noFill/>
          <a:ln w="38100"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1FFCB-CBA0-4048-AFF7-BA0BBD5AA85E}"/>
              </a:ext>
            </a:extLst>
          </p:cNvPr>
          <p:cNvSpPr txBox="1"/>
          <p:nvPr/>
        </p:nvSpPr>
        <p:spPr>
          <a:xfrm>
            <a:off x="3509336" y="3044778"/>
            <a:ext cx="1752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func1</a:t>
            </a:r>
            <a:r>
              <a:rPr lang="ko-KR" altLang="en-US" sz="1400" dirty="0"/>
              <a:t>의 분기 조건들</a:t>
            </a:r>
            <a:endParaRPr lang="en-US" sz="14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47B4937-514B-BB48-A4F1-4625B1AF17BA}"/>
              </a:ext>
            </a:extLst>
          </p:cNvPr>
          <p:cNvSpPr/>
          <p:nvPr/>
        </p:nvSpPr>
        <p:spPr>
          <a:xfrm>
            <a:off x="5410749" y="2621952"/>
            <a:ext cx="383042" cy="369332"/>
          </a:xfrm>
          <a:prstGeom prst="rect">
            <a:avLst/>
          </a:prstGeom>
          <a:noFill/>
          <a:ln w="381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945C9DE-E323-FC49-9274-60321B4C49DE}"/>
              </a:ext>
            </a:extLst>
          </p:cNvPr>
          <p:cNvSpPr/>
          <p:nvPr/>
        </p:nvSpPr>
        <p:spPr>
          <a:xfrm>
            <a:off x="6002987" y="2621952"/>
            <a:ext cx="157137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71AB30-999D-0541-82E7-7102EEB44166}"/>
              </a:ext>
            </a:extLst>
          </p:cNvPr>
          <p:cNvSpPr txBox="1"/>
          <p:nvPr/>
        </p:nvSpPr>
        <p:spPr>
          <a:xfrm>
            <a:off x="4787503" y="2269399"/>
            <a:ext cx="157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2</a:t>
            </a:r>
            <a:r>
              <a:rPr lang="ko-KR" altLang="en-US" sz="1400" dirty="0"/>
              <a:t>의 분기 조건</a:t>
            </a:r>
            <a:endParaRPr lang="en-US" sz="1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4ED9856-1A38-F244-A567-D244ED7FE3C3}"/>
              </a:ext>
            </a:extLst>
          </p:cNvPr>
          <p:cNvSpPr txBox="1"/>
          <p:nvPr/>
        </p:nvSpPr>
        <p:spPr>
          <a:xfrm>
            <a:off x="5975234" y="3044778"/>
            <a:ext cx="1752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3</a:t>
            </a:r>
            <a:r>
              <a:rPr lang="ko-KR" altLang="en-US" sz="1400" dirty="0"/>
              <a:t>의 분기 조건들</a:t>
            </a:r>
            <a:endParaRPr lang="en-US" sz="14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4071BA6-889B-884C-B375-0C099F203A4D}"/>
              </a:ext>
            </a:extLst>
          </p:cNvPr>
          <p:cNvSpPr/>
          <p:nvPr/>
        </p:nvSpPr>
        <p:spPr>
          <a:xfrm>
            <a:off x="7783558" y="2621952"/>
            <a:ext cx="982997" cy="369332"/>
          </a:xfrm>
          <a:prstGeom prst="rect">
            <a:avLst/>
          </a:prstGeom>
          <a:noFill/>
          <a:ln w="38100">
            <a:solidFill>
              <a:srgbClr val="FFD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DCEA9F7-71C6-5548-B000-17294A9E0D4C}"/>
              </a:ext>
            </a:extLst>
          </p:cNvPr>
          <p:cNvSpPr txBox="1"/>
          <p:nvPr/>
        </p:nvSpPr>
        <p:spPr>
          <a:xfrm>
            <a:off x="7388815" y="2273606"/>
            <a:ext cx="1772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4</a:t>
            </a:r>
            <a:r>
              <a:rPr lang="ko-KR" altLang="en-US" sz="1400" dirty="0"/>
              <a:t>의 분기 조건들</a:t>
            </a:r>
            <a:endParaRPr lang="en-US" sz="14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E3761A8-85EE-554D-B409-AE20781F6F2E}"/>
              </a:ext>
            </a:extLst>
          </p:cNvPr>
          <p:cNvSpPr/>
          <p:nvPr/>
        </p:nvSpPr>
        <p:spPr>
          <a:xfrm>
            <a:off x="8963211" y="2621952"/>
            <a:ext cx="383042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7E36F99-536A-B244-A5B0-D48393453498}"/>
              </a:ext>
            </a:extLst>
          </p:cNvPr>
          <p:cNvSpPr txBox="1"/>
          <p:nvPr/>
        </p:nvSpPr>
        <p:spPr>
          <a:xfrm>
            <a:off x="8610600" y="3048153"/>
            <a:ext cx="157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func</a:t>
            </a:r>
            <a:r>
              <a:rPr lang="en-US" altLang="ko-KR" sz="1400" dirty="0"/>
              <a:t>5</a:t>
            </a:r>
            <a:r>
              <a:rPr lang="ko-KR" altLang="en-US" sz="1400" dirty="0"/>
              <a:t>의 분기 조건</a:t>
            </a:r>
            <a:endParaRPr lang="en-US" sz="1400" dirty="0"/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6B0A29FE-229C-F046-AFDA-DDE5D432A638}"/>
              </a:ext>
            </a:extLst>
          </p:cNvPr>
          <p:cNvSpPr/>
          <p:nvPr/>
        </p:nvSpPr>
        <p:spPr>
          <a:xfrm>
            <a:off x="10183466" y="2423287"/>
            <a:ext cx="1841157" cy="139294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4DB5736-C403-0C41-A4D8-2A71A82F2325}"/>
              </a:ext>
            </a:extLst>
          </p:cNvPr>
          <p:cNvSpPr txBox="1"/>
          <p:nvPr/>
        </p:nvSpPr>
        <p:spPr>
          <a:xfrm>
            <a:off x="10311637" y="2154343"/>
            <a:ext cx="15824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부정할 분기 조건 후보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D57F21F-DB7E-254A-9BBE-2244C22174FC}"/>
                  </a:ext>
                </a:extLst>
              </p:cNvPr>
              <p:cNvSpPr txBox="1"/>
              <p:nvPr/>
            </p:nvSpPr>
            <p:spPr>
              <a:xfrm>
                <a:off x="10406141" y="3314410"/>
                <a:ext cx="9201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D57F21F-DB7E-254A-9BBE-2244C2217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6141" y="3314410"/>
                <a:ext cx="920124" cy="276999"/>
              </a:xfrm>
              <a:prstGeom prst="rect">
                <a:avLst/>
              </a:prstGeom>
              <a:blipFill>
                <a:blip r:embed="rId6"/>
                <a:stretch>
                  <a:fillRect l="-6757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11CC20D-FC88-D845-AAC4-7D60C78E4EED}"/>
                  </a:ext>
                </a:extLst>
              </p:cNvPr>
              <p:cNvSpPr txBox="1"/>
              <p:nvPr/>
            </p:nvSpPr>
            <p:spPr>
              <a:xfrm>
                <a:off x="11299761" y="3308214"/>
                <a:ext cx="4218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11CC20D-FC88-D845-AAC4-7D60C78E4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9761" y="3308214"/>
                <a:ext cx="421846" cy="276999"/>
              </a:xfrm>
              <a:prstGeom prst="rect">
                <a:avLst/>
              </a:prstGeom>
              <a:blipFill>
                <a:blip r:embed="rId7"/>
                <a:stretch>
                  <a:fillRect l="-17647" r="-294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Graphic 60">
            <a:extLst>
              <a:ext uri="{FF2B5EF4-FFF2-40B4-BE49-F238E27FC236}">
                <a16:creationId xmlns:a16="http://schemas.microsoft.com/office/drawing/2014/main" id="{E39D7E0F-D9A5-AB47-88B1-D9968EE9F9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261183">
            <a:off x="6551000" y="4127887"/>
            <a:ext cx="1864058" cy="9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9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dirty="0"/>
              <a:t>2019-12-16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24</a:t>
            </a:fld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77403" y="343123"/>
            <a:ext cx="8939729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타겟 프로그램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500" y="966444"/>
            <a:ext cx="11368547" cy="15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/>
              <a:t>대한민국 국방 회사에서 자체 개발한 </a:t>
            </a:r>
            <a:r>
              <a:rPr lang="en-US" altLang="ko-KR" sz="2400" dirty="0"/>
              <a:t>7</a:t>
            </a:r>
            <a:r>
              <a:rPr lang="ko-KR" altLang="en-US" sz="2400" dirty="0"/>
              <a:t>개 안전 필수 </a:t>
            </a:r>
            <a:r>
              <a:rPr lang="en-US" altLang="ko-KR" sz="2400" dirty="0"/>
              <a:t>C </a:t>
            </a:r>
            <a:r>
              <a:rPr lang="ko-KR" altLang="en-US" sz="2400" dirty="0"/>
              <a:t>프로그램</a:t>
            </a:r>
            <a:endParaRPr lang="en-US" altLang="ko-KR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KSC </a:t>
            </a:r>
            <a:r>
              <a:rPr lang="ko-KR" altLang="en-US" sz="2000" dirty="0"/>
              <a:t>논문</a:t>
            </a:r>
            <a:r>
              <a:rPr lang="en-US" altLang="ko-KR" sz="2000" dirty="0"/>
              <a:t>[1]</a:t>
            </a:r>
            <a:r>
              <a:rPr lang="ko-KR" altLang="en-US" sz="2000" dirty="0"/>
              <a:t>과 </a:t>
            </a:r>
            <a:r>
              <a:rPr lang="en-US" altLang="ko-KR" sz="2000" dirty="0"/>
              <a:t>KIISE </a:t>
            </a:r>
            <a:r>
              <a:rPr lang="ko-KR" altLang="en-US" sz="2000" dirty="0"/>
              <a:t>논문집</a:t>
            </a:r>
            <a:r>
              <a:rPr lang="en-US" altLang="ko-KR" sz="2000" dirty="0"/>
              <a:t>[2]</a:t>
            </a:r>
            <a:r>
              <a:rPr lang="ko-KR" altLang="en-US" sz="2000" dirty="0"/>
              <a:t>에서 사용한 타겟 프로그램</a:t>
            </a:r>
            <a:endParaRPr lang="en-US" altLang="ko-KR" sz="20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7</a:t>
            </a:r>
            <a:r>
              <a:rPr lang="ko-KR" altLang="en-US" sz="2000" dirty="0"/>
              <a:t>개 모두 </a:t>
            </a:r>
            <a:r>
              <a:rPr lang="en-US" altLang="ko-KR" sz="2000" dirty="0"/>
              <a:t>DFS </a:t>
            </a:r>
            <a:r>
              <a:rPr lang="ko-KR" altLang="en-US" sz="2000" dirty="0"/>
              <a:t>탐색 전략으로 </a:t>
            </a:r>
            <a:r>
              <a:rPr lang="en-US" altLang="ko-KR" sz="2000" dirty="0" err="1"/>
              <a:t>concolic</a:t>
            </a:r>
            <a:r>
              <a:rPr lang="en-US" altLang="ko-KR" sz="2000" dirty="0"/>
              <a:t> </a:t>
            </a:r>
            <a:r>
              <a:rPr lang="ko-KR" altLang="en-US" sz="2000" dirty="0" err="1"/>
              <a:t>테스팅을</a:t>
            </a:r>
            <a:r>
              <a:rPr lang="ko-KR" altLang="en-US" sz="2000" dirty="0"/>
              <a:t> </a:t>
            </a:r>
            <a:r>
              <a:rPr lang="en-US" altLang="ko-KR" sz="2000" dirty="0"/>
              <a:t>1</a:t>
            </a:r>
            <a:r>
              <a:rPr lang="ko-KR" altLang="en-US" sz="2000" dirty="0"/>
              <a:t>분 이상 돌려도 모든 실행 경로를 탐색하지 못함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285549"/>
              </p:ext>
            </p:extLst>
          </p:nvPr>
        </p:nvGraphicFramePr>
        <p:xfrm>
          <a:off x="2081773" y="2586892"/>
          <a:ext cx="8128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14180489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795216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2889401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194844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Target Program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# </a:t>
                      </a:r>
                      <a:r>
                        <a:rPr lang="en-US" altLang="ko-KR" dirty="0" err="1"/>
                        <a:t>Func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LOC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#</a:t>
                      </a:r>
                      <a:r>
                        <a:rPr lang="en-US" altLang="ko-KR" baseline="0" dirty="0"/>
                        <a:t> Branch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189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Prog1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29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40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445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Prog2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28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149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46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684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Prog3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32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588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390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380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Prog4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20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294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203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49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Prog5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10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136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50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701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Prog6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18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309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165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932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Prog7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26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461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316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993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AVERAGE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19.4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280.8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/>
                        <a:t>172.8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508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799A707-7CF8-7343-A38A-F5DC4F613263}"/>
              </a:ext>
            </a:extLst>
          </p:cNvPr>
          <p:cNvSpPr txBox="1"/>
          <p:nvPr/>
        </p:nvSpPr>
        <p:spPr>
          <a:xfrm>
            <a:off x="461500" y="6025445"/>
            <a:ext cx="11577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[1] </a:t>
            </a:r>
            <a:r>
              <a:rPr lang="ko-KR" altLang="en-US" sz="1200" dirty="0"/>
              <a:t>박건우</a:t>
            </a:r>
            <a:r>
              <a:rPr lang="en-US" altLang="ko-KR" sz="1200" dirty="0"/>
              <a:t>, </a:t>
            </a:r>
            <a:r>
              <a:rPr lang="ko-KR" altLang="en-US" sz="1200" dirty="0"/>
              <a:t>이주현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송형곤</a:t>
            </a:r>
            <a:r>
              <a:rPr lang="en-US" altLang="ko-KR" sz="1200" dirty="0"/>
              <a:t>, </a:t>
            </a:r>
            <a:r>
              <a:rPr lang="ko-KR" altLang="en-US" sz="1200" dirty="0"/>
              <a:t>조규태</a:t>
            </a:r>
            <a:r>
              <a:rPr lang="en-US" altLang="ko-KR" sz="1200" dirty="0"/>
              <a:t>, </a:t>
            </a:r>
            <a:r>
              <a:rPr lang="ko-KR" altLang="en-US" sz="1200" dirty="0"/>
              <a:t>김윤호</a:t>
            </a:r>
            <a:r>
              <a:rPr lang="en-US" altLang="ko-KR" sz="1200" dirty="0"/>
              <a:t>, </a:t>
            </a:r>
            <a:r>
              <a:rPr lang="ko-KR" altLang="en-US" sz="1200" dirty="0"/>
              <a:t>김문주</a:t>
            </a:r>
            <a:r>
              <a:rPr lang="en-US" altLang="ko-KR" sz="1200" dirty="0"/>
              <a:t>. (2018). </a:t>
            </a:r>
            <a:r>
              <a:rPr lang="ko-KR" altLang="en-US" sz="1200" dirty="0"/>
              <a:t>국방 무기 체계 </a:t>
            </a:r>
            <a:r>
              <a:rPr lang="en-US" sz="1200" dirty="0"/>
              <a:t>SW </a:t>
            </a:r>
            <a:r>
              <a:rPr lang="ko-KR" altLang="en-US" sz="1200" dirty="0"/>
              <a:t>품질 향상을 위한 </a:t>
            </a:r>
            <a:r>
              <a:rPr lang="en-US" sz="1200" dirty="0"/>
              <a:t>Concolic </a:t>
            </a:r>
            <a:r>
              <a:rPr lang="ko-KR" altLang="en-US" sz="1200" dirty="0" err="1"/>
              <a:t>테스팅</a:t>
            </a:r>
            <a:r>
              <a:rPr lang="ko-KR" altLang="en-US" sz="1200" dirty="0"/>
              <a:t> 기술</a:t>
            </a:r>
            <a:r>
              <a:rPr lang="en-US" altLang="ko-KR" sz="1200" dirty="0"/>
              <a:t>. </a:t>
            </a:r>
            <a:r>
              <a:rPr lang="ko-KR" altLang="en-US" sz="1200" dirty="0"/>
              <a:t>한국정보과학회 학술발표논문집</a:t>
            </a:r>
            <a:r>
              <a:rPr lang="en-US" altLang="ko-KR" sz="1200" dirty="0"/>
              <a:t>, (), 429-431.</a:t>
            </a:r>
          </a:p>
          <a:p>
            <a:r>
              <a:rPr lang="en-US" altLang="ko-KR" sz="1200" dirty="0"/>
              <a:t>[2] </a:t>
            </a:r>
            <a:r>
              <a:rPr lang="ko-KR" altLang="en-US" sz="1200" dirty="0"/>
              <a:t>박건우</a:t>
            </a:r>
            <a:r>
              <a:rPr lang="en-US" altLang="ko-KR" sz="1200" dirty="0"/>
              <a:t>, </a:t>
            </a:r>
            <a:r>
              <a:rPr lang="ko-KR" altLang="en-US" sz="1200" dirty="0"/>
              <a:t>이주현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송형곤</a:t>
            </a:r>
            <a:r>
              <a:rPr lang="en-US" altLang="ko-KR" sz="1200" dirty="0"/>
              <a:t>, </a:t>
            </a:r>
            <a:r>
              <a:rPr lang="ko-KR" altLang="en-US" sz="1200" dirty="0"/>
              <a:t>조규태</a:t>
            </a:r>
            <a:r>
              <a:rPr lang="en-US" altLang="ko-KR" sz="1200" dirty="0"/>
              <a:t>, </a:t>
            </a:r>
            <a:r>
              <a:rPr lang="ko-KR" altLang="en-US" sz="1200" dirty="0"/>
              <a:t>김윤호</a:t>
            </a:r>
            <a:r>
              <a:rPr lang="en-US" altLang="ko-KR" sz="1200" dirty="0"/>
              <a:t>, </a:t>
            </a:r>
            <a:r>
              <a:rPr lang="ko-KR" altLang="en-US" sz="1200" dirty="0"/>
              <a:t>김문주</a:t>
            </a:r>
            <a:r>
              <a:rPr lang="en-US" altLang="ko-KR" sz="1200" dirty="0"/>
              <a:t>. (2019). </a:t>
            </a:r>
            <a:r>
              <a:rPr lang="ko-KR" altLang="en-US" sz="1200" dirty="0"/>
              <a:t>국방 무기 체계 </a:t>
            </a:r>
            <a:r>
              <a:rPr lang="en-US" altLang="ko-KR" sz="1200" dirty="0"/>
              <a:t>SW </a:t>
            </a:r>
            <a:r>
              <a:rPr lang="ko-KR" altLang="en-US" sz="1200" dirty="0"/>
              <a:t>품질 향상을 위해 </a:t>
            </a:r>
            <a:r>
              <a:rPr lang="en-US" altLang="ko-KR" sz="1200" dirty="0"/>
              <a:t>Concolic </a:t>
            </a:r>
            <a:r>
              <a:rPr lang="ko-KR" altLang="en-US" sz="1200" dirty="0" err="1"/>
              <a:t>테스팅을</a:t>
            </a:r>
            <a:r>
              <a:rPr lang="ko-KR" altLang="en-US" sz="1200" dirty="0"/>
              <a:t> 통한 테스트 자동 생성</a:t>
            </a:r>
            <a:r>
              <a:rPr lang="en-US" altLang="ko-KR" sz="1200" dirty="0"/>
              <a:t>. </a:t>
            </a:r>
            <a:r>
              <a:rPr lang="ko-KR" altLang="en-US" sz="1200" dirty="0"/>
              <a:t>정보과학회논문지</a:t>
            </a:r>
            <a:r>
              <a:rPr lang="en-US" altLang="ko-KR" sz="1200" dirty="0"/>
              <a:t>, 46(9), 926-933.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65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25</a:t>
            </a:fld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77403" y="343123"/>
            <a:ext cx="8939729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실험 설계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763" y="1061790"/>
            <a:ext cx="11762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1. </a:t>
            </a:r>
            <a:r>
              <a:rPr lang="en-US" altLang="ko-KR" sz="2400" dirty="0" smtClean="0"/>
              <a:t>Taint </a:t>
            </a:r>
            <a:r>
              <a:rPr lang="ko-KR" altLang="en-US" sz="2400" dirty="0"/>
              <a:t>탐색 전략이 기존 탐색 전략들에 비해 얼마나 효과적인가</a:t>
            </a:r>
            <a:endParaRPr lang="en-US" altLang="ko-KR" sz="2400" dirty="0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5F6B2235-D38A-724B-80F7-3372F1F65D50}"/>
              </a:ext>
            </a:extLst>
          </p:cNvPr>
          <p:cNvSpPr/>
          <p:nvPr/>
        </p:nvSpPr>
        <p:spPr>
          <a:xfrm>
            <a:off x="239839" y="1760080"/>
            <a:ext cx="3203997" cy="1251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/>
              <a:t>비교 대상</a:t>
            </a:r>
            <a:endParaRPr lang="en-US" altLang="ko-KR" sz="2000" dirty="0"/>
          </a:p>
          <a:p>
            <a:pPr algn="ctr"/>
            <a:r>
              <a:rPr lang="en-US" altLang="ko-KR" sz="2000" b="1" dirty="0"/>
              <a:t>DFS, rev-DFS, CFG, random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EC73D4AE-56B7-3B4D-972E-BC380CEC81C5}"/>
              </a:ext>
            </a:extLst>
          </p:cNvPr>
          <p:cNvSpPr/>
          <p:nvPr/>
        </p:nvSpPr>
        <p:spPr>
          <a:xfrm>
            <a:off x="3443836" y="1760079"/>
            <a:ext cx="8710402" cy="6354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u="sng" dirty="0">
                <a:solidFill>
                  <a:schemeClr val="tx1"/>
                </a:solidFill>
                <a:latin typeface="+mn-ea"/>
              </a:rPr>
              <a:t>RQ1</a:t>
            </a:r>
            <a:r>
              <a:rPr lang="en-US" altLang="ko-KR" b="1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같은 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TC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수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(1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만개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)</a:t>
            </a:r>
            <a:r>
              <a:rPr lang="ko-KR" altLang="en-US" b="1" dirty="0">
                <a:solidFill>
                  <a:schemeClr val="tx1"/>
                </a:solidFill>
                <a:latin typeface="+mn-ea"/>
              </a:rPr>
              <a:t>일 때 분기 </a:t>
            </a:r>
            <a:r>
              <a:rPr lang="ko-KR" altLang="en-US" b="1" dirty="0">
                <a:solidFill>
                  <a:sysClr val="windowText" lastClr="000000"/>
                </a:solidFill>
                <a:latin typeface="+mn-ea"/>
              </a:rPr>
              <a:t>커버리지 비교</a:t>
            </a:r>
            <a:endParaRPr lang="en-US" altLang="ko-KR" b="1" dirty="0">
              <a:solidFill>
                <a:sysClr val="windowText" lastClr="000000"/>
              </a:solidFill>
              <a:latin typeface="+mn-ea"/>
            </a:endParaRPr>
          </a:p>
        </p:txBody>
      </p:sp>
      <p:sp>
        <p:nvSpPr>
          <p:cNvPr id="11" name="Rounded Rectangle 33">
            <a:extLst>
              <a:ext uri="{FF2B5EF4-FFF2-40B4-BE49-F238E27FC236}">
                <a16:creationId xmlns:a16="http://schemas.microsoft.com/office/drawing/2014/main" id="{4B0E9DD0-98CF-F14E-BD74-C851C377E352}"/>
              </a:ext>
            </a:extLst>
          </p:cNvPr>
          <p:cNvSpPr/>
          <p:nvPr/>
        </p:nvSpPr>
        <p:spPr>
          <a:xfrm>
            <a:off x="3443836" y="2395511"/>
            <a:ext cx="8710402" cy="6158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u="sng" dirty="0">
                <a:solidFill>
                  <a:schemeClr val="tx1"/>
                </a:solidFill>
                <a:latin typeface="+mn-ea"/>
              </a:rPr>
              <a:t>RQ2</a:t>
            </a:r>
            <a:r>
              <a:rPr lang="en-US" altLang="ko-KR" b="1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같은 시간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(10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분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,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동적 </a:t>
            </a:r>
            <a:r>
              <a:rPr lang="ko-KR" altLang="en-US" b="1" dirty="0" err="1">
                <a:solidFill>
                  <a:srgbClr val="00B050"/>
                </a:solidFill>
                <a:latin typeface="+mn-ea"/>
              </a:rPr>
              <a:t>테인트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 분석 시간 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20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초 포함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)</a:t>
            </a:r>
            <a:r>
              <a:rPr lang="ko-KR" altLang="en-US" b="1" dirty="0">
                <a:solidFill>
                  <a:schemeClr val="tx1"/>
                </a:solidFill>
                <a:latin typeface="+mn-ea"/>
              </a:rPr>
              <a:t>일 때 분기 </a:t>
            </a:r>
            <a:r>
              <a:rPr lang="ko-KR" altLang="en-US" b="1" dirty="0">
                <a:solidFill>
                  <a:sysClr val="windowText" lastClr="000000"/>
                </a:solidFill>
                <a:latin typeface="+mn-ea"/>
              </a:rPr>
              <a:t>커버리지 비교</a:t>
            </a:r>
            <a:endParaRPr lang="en-US" altLang="ko-KR" b="1" dirty="0">
              <a:solidFill>
                <a:sysClr val="windowText" lastClr="000000"/>
              </a:solidFill>
              <a:latin typeface="+mn-ea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5F6B2235-D38A-724B-80F7-3372F1F65D50}"/>
              </a:ext>
            </a:extLst>
          </p:cNvPr>
          <p:cNvSpPr/>
          <p:nvPr/>
        </p:nvSpPr>
        <p:spPr>
          <a:xfrm>
            <a:off x="239839" y="4361824"/>
            <a:ext cx="3203997" cy="1251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/>
              <a:t>비교 대상</a:t>
            </a:r>
            <a:endParaRPr lang="en-US" altLang="ko-KR" sz="2000" dirty="0"/>
          </a:p>
          <a:p>
            <a:pPr algn="ctr"/>
            <a:r>
              <a:rPr lang="en-US" altLang="ko-KR" sz="2000" b="1" dirty="0" smtClean="0"/>
              <a:t>Taint-bytes</a:t>
            </a:r>
            <a:endParaRPr lang="en-US" altLang="ko-KR" sz="2000" b="1" dirty="0"/>
          </a:p>
        </p:txBody>
      </p:sp>
      <p:sp>
        <p:nvSpPr>
          <p:cNvPr id="13" name="Rounded Rectangle 28">
            <a:extLst>
              <a:ext uri="{FF2B5EF4-FFF2-40B4-BE49-F238E27FC236}">
                <a16:creationId xmlns:a16="http://schemas.microsoft.com/office/drawing/2014/main" id="{EC73D4AE-56B7-3B4D-972E-BC380CEC81C5}"/>
              </a:ext>
            </a:extLst>
          </p:cNvPr>
          <p:cNvSpPr/>
          <p:nvPr/>
        </p:nvSpPr>
        <p:spPr>
          <a:xfrm>
            <a:off x="3443836" y="4361824"/>
            <a:ext cx="8718494" cy="12512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u="sng" dirty="0">
                <a:solidFill>
                  <a:schemeClr val="tx1"/>
                </a:solidFill>
                <a:latin typeface="+mn-ea"/>
              </a:rPr>
              <a:t>RQ3</a:t>
            </a:r>
            <a:r>
              <a:rPr lang="en-US" altLang="ko-KR" b="1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같은 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TC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수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(1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만 개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)</a:t>
            </a:r>
            <a:r>
              <a:rPr lang="ko-KR" altLang="en-US" b="1" dirty="0">
                <a:solidFill>
                  <a:schemeClr val="tx1"/>
                </a:solidFill>
                <a:latin typeface="+mn-ea"/>
              </a:rPr>
              <a:t>일 때 분기 커버리지 비교</a:t>
            </a:r>
            <a:r>
              <a:rPr lang="en-US" altLang="ko-KR" b="1" dirty="0">
                <a:solidFill>
                  <a:schemeClr val="tx1"/>
                </a:solidFill>
                <a:latin typeface="+mn-ea"/>
              </a:rPr>
              <a:t/>
            </a:r>
            <a:br>
              <a:rPr lang="en-US" altLang="ko-KR" b="1" dirty="0">
                <a:solidFill>
                  <a:schemeClr val="tx1"/>
                </a:solidFill>
                <a:latin typeface="+mn-ea"/>
              </a:rPr>
            </a:br>
            <a:r>
              <a:rPr lang="en-US" altLang="ko-KR" b="1" dirty="0">
                <a:solidFill>
                  <a:schemeClr val="tx1"/>
                </a:solidFill>
                <a:latin typeface="+mn-ea"/>
              </a:rPr>
              <a:t>     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같은 시간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(10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분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, 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동적 </a:t>
            </a:r>
            <a:r>
              <a:rPr lang="ko-KR" altLang="en-US" b="1" dirty="0" err="1">
                <a:solidFill>
                  <a:srgbClr val="00B050"/>
                </a:solidFill>
                <a:latin typeface="+mn-ea"/>
              </a:rPr>
              <a:t>테인트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 분석 시간 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20</a:t>
            </a:r>
            <a:r>
              <a:rPr lang="ko-KR" altLang="en-US" b="1" dirty="0">
                <a:solidFill>
                  <a:srgbClr val="00B050"/>
                </a:solidFill>
                <a:latin typeface="+mn-ea"/>
              </a:rPr>
              <a:t>초 포함</a:t>
            </a:r>
            <a:r>
              <a:rPr lang="en-US" altLang="ko-KR" b="1" dirty="0">
                <a:solidFill>
                  <a:srgbClr val="00B050"/>
                </a:solidFill>
                <a:latin typeface="+mn-ea"/>
              </a:rPr>
              <a:t>)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b="1" dirty="0">
                <a:solidFill>
                  <a:schemeClr val="tx1"/>
                </a:solidFill>
                <a:latin typeface="+mn-ea"/>
              </a:rPr>
              <a:t>일 때 분기 커버리지 비교</a:t>
            </a:r>
            <a:r>
              <a:rPr lang="en-US" altLang="ko-KR" b="1" dirty="0">
                <a:solidFill>
                  <a:schemeClr val="tx1"/>
                </a:solidFill>
                <a:latin typeface="+mn-ea"/>
              </a:rPr>
              <a:t> </a:t>
            </a:r>
            <a:endParaRPr lang="en-US" altLang="ko-KR" b="1" dirty="0">
              <a:solidFill>
                <a:sysClr val="windowText" lastClr="000000"/>
              </a:solidFill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764" y="3453665"/>
            <a:ext cx="11762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2. Design Choice1</a:t>
            </a:r>
            <a:r>
              <a:rPr lang="ko-KR" altLang="en-US" sz="2400" dirty="0"/>
              <a:t>에 대한 실험적 검증</a:t>
            </a:r>
            <a:endParaRPr lang="en-US" altLang="ko-KR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Taint(</a:t>
            </a:r>
            <a:r>
              <a:rPr lang="en-US" altLang="ko-KR" sz="2000" dirty="0" err="1" smtClean="0"/>
              <a:t>def</a:t>
            </a:r>
            <a:r>
              <a:rPr lang="en-US" altLang="ko-KR" sz="2000" dirty="0" smtClean="0"/>
              <a:t>-use </a:t>
            </a:r>
            <a:r>
              <a:rPr lang="en-US" altLang="ko-KR" sz="2000" dirty="0"/>
              <a:t>chain </a:t>
            </a:r>
            <a:r>
              <a:rPr lang="ko-KR" altLang="en-US" sz="2000" dirty="0"/>
              <a:t>개수</a:t>
            </a:r>
            <a:r>
              <a:rPr lang="en-US" altLang="ko-KR" sz="2000" dirty="0"/>
              <a:t>)</a:t>
            </a:r>
            <a:r>
              <a:rPr lang="ko-KR" altLang="en-US" sz="2000" dirty="0"/>
              <a:t>와 </a:t>
            </a:r>
            <a:r>
              <a:rPr lang="en-US" altLang="ko-KR" sz="2000" dirty="0" smtClean="0"/>
              <a:t>Taint-bytes(</a:t>
            </a:r>
            <a:r>
              <a:rPr lang="en-US" altLang="ko-KR" sz="2000" dirty="0" err="1" smtClean="0"/>
              <a:t>def</a:t>
            </a:r>
            <a:r>
              <a:rPr lang="en-US" altLang="ko-KR" sz="2000" dirty="0" smtClean="0"/>
              <a:t>-use </a:t>
            </a:r>
            <a:r>
              <a:rPr lang="en-US" altLang="ko-KR" sz="2000" dirty="0"/>
              <a:t>chain </a:t>
            </a:r>
            <a:r>
              <a:rPr lang="ko-KR" altLang="en-US" sz="2000" dirty="0"/>
              <a:t>바이트 수</a:t>
            </a:r>
            <a:r>
              <a:rPr lang="en-US" altLang="ko-KR" sz="2000" dirty="0"/>
              <a:t>)</a:t>
            </a:r>
            <a:r>
              <a:rPr lang="ko-KR" altLang="en-US" sz="2000" dirty="0"/>
              <a:t>의 달성 분기 커버리지 비교</a:t>
            </a:r>
          </a:p>
        </p:txBody>
      </p:sp>
    </p:spTree>
    <p:extLst>
      <p:ext uri="{BB962C8B-B14F-4D97-AF65-F5344CB8AC3E}">
        <p14:creationId xmlns:p14="http://schemas.microsoft.com/office/powerpoint/2010/main" val="290182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dirty="0"/>
              <a:t>2019-12-16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26</a:t>
            </a:fld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77403" y="343123"/>
            <a:ext cx="8939729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실험 설정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403" y="1777076"/>
            <a:ext cx="11377275" cy="3540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/>
              <a:t>함수 간 데이터 의존도 측정</a:t>
            </a:r>
            <a:endParaRPr lang="en-US" altLang="ko-KR" sz="24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random </a:t>
            </a:r>
            <a:r>
              <a:rPr lang="ko-KR" altLang="en-US" sz="2000" dirty="0"/>
              <a:t>탐색 전략으로 초기 테스트 케이스 </a:t>
            </a:r>
            <a:r>
              <a:rPr lang="en-US" altLang="ko-KR" sz="2000" dirty="0"/>
              <a:t>10</a:t>
            </a:r>
            <a:r>
              <a:rPr lang="ko-KR" altLang="en-US" sz="2000" dirty="0"/>
              <a:t>개를 생성해서 측정</a:t>
            </a:r>
            <a:endParaRPr lang="en-US" altLang="ko-KR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/>
              <a:t>Concolic </a:t>
            </a:r>
            <a:r>
              <a:rPr lang="ko-KR" altLang="en-US" sz="2400" dirty="0" err="1"/>
              <a:t>테스팅</a:t>
            </a:r>
            <a:endParaRPr lang="en-US" altLang="ko-KR" sz="24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/>
              <a:t>도구</a:t>
            </a:r>
            <a:r>
              <a:rPr lang="en-US" altLang="ko-KR" sz="2000" dirty="0"/>
              <a:t>: CROWN </a:t>
            </a:r>
            <a:r>
              <a:rPr lang="en-US" altLang="ko-KR" sz="2000" b="1" dirty="0">
                <a:latin typeface="맑은 고딕" pitchFamily="50" charset="-127"/>
              </a:rPr>
              <a:t>(</a:t>
            </a:r>
            <a:r>
              <a:rPr lang="en-US" altLang="ko-KR" sz="2000" b="1" dirty="0">
                <a:latin typeface="맑은 고딕" pitchFamily="50" charset="-127"/>
                <a:hlinkClick r:id="rId3"/>
              </a:rPr>
              <a:t>https://github.com/swtv-kaist/CROWN</a:t>
            </a:r>
            <a:r>
              <a:rPr lang="en-US" altLang="ko-KR" sz="2000" b="1" dirty="0">
                <a:latin typeface="맑은 고딕" pitchFamily="50" charset="-127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RQ1, RQ3 </a:t>
            </a:r>
            <a:r>
              <a:rPr lang="ko-KR" altLang="en-US" sz="2000" dirty="0"/>
              <a:t>같은 </a:t>
            </a:r>
            <a:r>
              <a:rPr lang="en-US" altLang="ko-KR" sz="2000" dirty="0"/>
              <a:t>TC </a:t>
            </a:r>
            <a:r>
              <a:rPr lang="ko-KR" altLang="en-US" sz="2000" dirty="0"/>
              <a:t>수일 때 최대 생성 </a:t>
            </a:r>
            <a:r>
              <a:rPr lang="en-US" altLang="ko-KR" sz="2000" dirty="0"/>
              <a:t>TC </a:t>
            </a:r>
            <a:r>
              <a:rPr lang="ko-KR" altLang="en-US" sz="2000" dirty="0"/>
              <a:t>수</a:t>
            </a:r>
            <a:r>
              <a:rPr lang="en-US" altLang="ko-KR" sz="2000" dirty="0"/>
              <a:t>: 1</a:t>
            </a:r>
            <a:r>
              <a:rPr lang="ko-KR" altLang="en-US" sz="2000" dirty="0"/>
              <a:t>만 개</a:t>
            </a:r>
            <a:endParaRPr lang="en-US" altLang="ko-KR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RQ2, RQ3 </a:t>
            </a:r>
            <a:r>
              <a:rPr lang="ko-KR" altLang="en-US" sz="2000" dirty="0"/>
              <a:t>같은 시간일 때</a:t>
            </a:r>
            <a:r>
              <a:rPr lang="en-US" altLang="ko-KR" sz="2000" dirty="0"/>
              <a:t> </a:t>
            </a:r>
            <a:r>
              <a:rPr lang="ko-KR" altLang="en-US" sz="2000" dirty="0"/>
              <a:t>제한 시간</a:t>
            </a:r>
            <a:r>
              <a:rPr lang="en-US" altLang="ko-KR" sz="2000" dirty="0"/>
              <a:t>: 10</a:t>
            </a:r>
            <a:r>
              <a:rPr lang="ko-KR" altLang="en-US" sz="2000" dirty="0"/>
              <a:t>분 </a:t>
            </a:r>
            <a:r>
              <a:rPr lang="en-US" altLang="ko-KR" sz="2000" dirty="0"/>
              <a:t>(</a:t>
            </a:r>
            <a:r>
              <a:rPr lang="ko-KR" altLang="en-US" sz="2000" dirty="0"/>
              <a:t>동적 </a:t>
            </a:r>
            <a:r>
              <a:rPr lang="ko-KR" altLang="en-US" sz="2000" dirty="0" err="1"/>
              <a:t>테인트</a:t>
            </a:r>
            <a:r>
              <a:rPr lang="ko-KR" altLang="en-US" sz="2000" dirty="0"/>
              <a:t> 분석 시간 </a:t>
            </a:r>
            <a:r>
              <a:rPr lang="en-US" altLang="ko-KR" sz="2000" dirty="0"/>
              <a:t>20</a:t>
            </a:r>
            <a:r>
              <a:rPr lang="ko-KR" altLang="en-US" sz="2000" dirty="0"/>
              <a:t>초 포함</a:t>
            </a:r>
            <a:r>
              <a:rPr lang="en-US" altLang="ko-KR" sz="2000" dirty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/>
              <a:t>실험 </a:t>
            </a:r>
            <a:r>
              <a:rPr lang="en-US" altLang="ko-KR" sz="2400" dirty="0"/>
              <a:t>PC: i5-9600K CPU @ 3.70GHz</a:t>
            </a:r>
          </a:p>
        </p:txBody>
      </p:sp>
    </p:spTree>
    <p:extLst>
      <p:ext uri="{BB962C8B-B14F-4D97-AF65-F5344CB8AC3E}">
        <p14:creationId xmlns:p14="http://schemas.microsoft.com/office/powerpoint/2010/main" val="15376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27</a:t>
            </a:fld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77403" y="343123"/>
            <a:ext cx="8939729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실험 결과 </a:t>
            </a:r>
            <a:r>
              <a:rPr kumimoji="1" lang="en-US" altLang="ko-KR" sz="3200" b="1" kern="0" dirty="0">
                <a:latin typeface="+mj-ea"/>
              </a:rPr>
              <a:t>– RQ1</a:t>
            </a:r>
            <a:r>
              <a:rPr kumimoji="1" lang="ko-KR" altLang="en-US" sz="3200" b="1" kern="0" dirty="0">
                <a:latin typeface="+mj-ea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0018" y="911339"/>
            <a:ext cx="8758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rgbClr val="00B050"/>
                </a:solidFill>
              </a:rPr>
              <a:t>같은 </a:t>
            </a:r>
            <a:r>
              <a:rPr lang="en-US" altLang="ko-KR" sz="2400" b="1" dirty="0">
                <a:solidFill>
                  <a:srgbClr val="00B050"/>
                </a:solidFill>
              </a:rPr>
              <a:t>TC </a:t>
            </a:r>
            <a:r>
              <a:rPr lang="ko-KR" altLang="en-US" sz="2400" b="1" dirty="0">
                <a:solidFill>
                  <a:srgbClr val="00B050"/>
                </a:solidFill>
              </a:rPr>
              <a:t>수</a:t>
            </a:r>
            <a:r>
              <a:rPr lang="en-US" altLang="ko-KR" sz="2400" b="1" dirty="0">
                <a:solidFill>
                  <a:srgbClr val="00B050"/>
                </a:solidFill>
              </a:rPr>
              <a:t>(1</a:t>
            </a:r>
            <a:r>
              <a:rPr lang="ko-KR" altLang="en-US" sz="2400" b="1" dirty="0">
                <a:solidFill>
                  <a:srgbClr val="00B050"/>
                </a:solidFill>
              </a:rPr>
              <a:t>만 개</a:t>
            </a:r>
            <a:r>
              <a:rPr lang="en-US" altLang="ko-KR" sz="2400" b="1" dirty="0">
                <a:solidFill>
                  <a:srgbClr val="00B050"/>
                </a:solidFill>
              </a:rPr>
              <a:t>)</a:t>
            </a:r>
            <a:r>
              <a:rPr lang="ko-KR" altLang="en-US" sz="2400" b="1" dirty="0">
                <a:solidFill>
                  <a:srgbClr val="00B050"/>
                </a:solidFill>
              </a:rPr>
              <a:t>일 때</a:t>
            </a:r>
            <a:r>
              <a:rPr lang="en-US" altLang="ko-KR" sz="2400" dirty="0"/>
              <a:t>, </a:t>
            </a:r>
            <a:r>
              <a:rPr lang="en-US" altLang="ko-KR" sz="2400" dirty="0" smtClean="0"/>
              <a:t>Taint</a:t>
            </a:r>
            <a:r>
              <a:rPr lang="ko-KR" altLang="en-US" sz="2400" dirty="0" smtClean="0"/>
              <a:t>가 </a:t>
            </a:r>
            <a:r>
              <a:rPr lang="en-US" altLang="ko-KR" sz="2400" dirty="0"/>
              <a:t>DFS, rev-DFS, CFG, random</a:t>
            </a:r>
            <a:r>
              <a:rPr lang="ko-KR" altLang="en-US" sz="2400" dirty="0"/>
              <a:t>보다 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최소 </a:t>
            </a:r>
            <a:r>
              <a:rPr lang="en-US" altLang="ko-KR" sz="2400" b="1" dirty="0">
                <a:solidFill>
                  <a:srgbClr val="00B050"/>
                </a:solidFill>
              </a:rPr>
              <a:t>1.8%p</a:t>
            </a:r>
            <a:r>
              <a:rPr lang="en-US" altLang="ko-KR" sz="2400" dirty="0"/>
              <a:t>, </a:t>
            </a:r>
            <a:r>
              <a:rPr lang="ko-KR" altLang="en-US" sz="2400" dirty="0"/>
              <a:t>최대 </a:t>
            </a:r>
            <a:r>
              <a:rPr lang="en-US" altLang="ko-KR" sz="2400" b="1" dirty="0">
                <a:solidFill>
                  <a:srgbClr val="00B050"/>
                </a:solidFill>
              </a:rPr>
              <a:t>7.1%p</a:t>
            </a:r>
            <a:r>
              <a:rPr lang="en-US" altLang="ko-KR" sz="2400" dirty="0"/>
              <a:t> </a:t>
            </a:r>
            <a:r>
              <a:rPr lang="ko-KR" altLang="en-US" sz="2400" dirty="0"/>
              <a:t>더 높은 분기 커버리지 달성</a:t>
            </a:r>
            <a:endParaRPr lang="en-US" altLang="ko-KR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3" name="차트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249636"/>
              </p:ext>
            </p:extLst>
          </p:nvPr>
        </p:nvGraphicFramePr>
        <p:xfrm>
          <a:off x="2430871" y="1949335"/>
          <a:ext cx="7588040" cy="4317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756257" y="3373008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B050"/>
                </a:solidFill>
              </a:rPr>
              <a:t>74.4%</a:t>
            </a:r>
            <a:endParaRPr lang="ko-KR" altLang="en-US" sz="2000" b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43469" y="4017841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71.0%</a:t>
            </a:r>
            <a:endParaRPr lang="ko-KR" alt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037214" y="3703275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72.6%</a:t>
            </a:r>
            <a:endParaRPr lang="ko-KR" alt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4661089" y="4112733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70.4%</a:t>
            </a:r>
            <a:endParaRPr lang="ko-KR" alt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316527" y="4731773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67.3%</a:t>
            </a:r>
            <a:endParaRPr lang="ko-KR" alt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373880" y="2517898"/>
            <a:ext cx="1160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분기 </a:t>
            </a:r>
            <a:endParaRPr lang="en-US" altLang="ko-KR" dirty="0"/>
          </a:p>
          <a:p>
            <a:pPr algn="ctr"/>
            <a:r>
              <a:rPr lang="ko-KR" altLang="en-US" dirty="0"/>
              <a:t>커버리지 </a:t>
            </a:r>
            <a:endParaRPr lang="en-US" altLang="ko-KR" dirty="0"/>
          </a:p>
          <a:p>
            <a:pPr algn="ctr"/>
            <a:r>
              <a:rPr lang="en-US" altLang="ko-KR" dirty="0"/>
              <a:t>(%)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35007" y="6238718"/>
            <a:ext cx="793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걸린 시간</a:t>
            </a:r>
            <a:r>
              <a:rPr lang="en-US" altLang="ko-KR" dirty="0"/>
              <a:t>(s)        202.9                202.9                 212.9                213.0                224.0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05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28</a:t>
            </a:fld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77403" y="343123"/>
            <a:ext cx="8939729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실험 결과 </a:t>
            </a:r>
            <a:r>
              <a:rPr kumimoji="1" lang="en-US" altLang="ko-KR" sz="3200" b="1" kern="0" dirty="0">
                <a:latin typeface="+mj-ea"/>
              </a:rPr>
              <a:t>– RQ2</a:t>
            </a:r>
            <a:r>
              <a:rPr kumimoji="1" lang="ko-KR" altLang="en-US" sz="3200" b="1" kern="0" dirty="0">
                <a:latin typeface="+mj-ea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0018" y="911339"/>
            <a:ext cx="8758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rgbClr val="00B050"/>
                </a:solidFill>
              </a:rPr>
              <a:t>같은 시간</a:t>
            </a:r>
            <a:r>
              <a:rPr lang="en-US" altLang="ko-KR" sz="2400" b="1" dirty="0">
                <a:solidFill>
                  <a:srgbClr val="00B050"/>
                </a:solidFill>
              </a:rPr>
              <a:t>(10</a:t>
            </a:r>
            <a:r>
              <a:rPr lang="ko-KR" altLang="en-US" sz="2400" b="1" dirty="0">
                <a:solidFill>
                  <a:srgbClr val="00B050"/>
                </a:solidFill>
              </a:rPr>
              <a:t>분</a:t>
            </a:r>
            <a:r>
              <a:rPr lang="en-US" altLang="ko-KR" sz="2400" b="1" dirty="0">
                <a:solidFill>
                  <a:srgbClr val="00B050"/>
                </a:solidFill>
              </a:rPr>
              <a:t>)</a:t>
            </a:r>
            <a:r>
              <a:rPr lang="ko-KR" altLang="en-US" sz="2400" b="1" dirty="0">
                <a:solidFill>
                  <a:srgbClr val="00B050"/>
                </a:solidFill>
              </a:rPr>
              <a:t>일 때</a:t>
            </a:r>
            <a:r>
              <a:rPr lang="en-US" altLang="ko-KR" sz="2400" dirty="0"/>
              <a:t>, </a:t>
            </a:r>
            <a:r>
              <a:rPr lang="en-US" altLang="ko-KR" sz="2400" dirty="0" smtClean="0"/>
              <a:t>Taint</a:t>
            </a:r>
            <a:r>
              <a:rPr lang="ko-KR" altLang="en-US" sz="2400" dirty="0" smtClean="0"/>
              <a:t>가 </a:t>
            </a:r>
            <a:r>
              <a:rPr lang="en-US" altLang="ko-KR" sz="2400" dirty="0"/>
              <a:t>DFS, rev-DFS, CFG, random</a:t>
            </a:r>
            <a:r>
              <a:rPr lang="ko-KR" altLang="en-US" sz="2400" dirty="0"/>
              <a:t>보다 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최소 </a:t>
            </a:r>
            <a:r>
              <a:rPr lang="en-US" altLang="ko-KR" sz="2400" b="1" dirty="0">
                <a:solidFill>
                  <a:srgbClr val="00B050"/>
                </a:solidFill>
              </a:rPr>
              <a:t>1.2%p</a:t>
            </a:r>
            <a:r>
              <a:rPr lang="en-US" altLang="ko-KR" sz="2400" dirty="0"/>
              <a:t>, </a:t>
            </a:r>
            <a:r>
              <a:rPr lang="ko-KR" altLang="en-US" sz="2400" dirty="0"/>
              <a:t>최대 </a:t>
            </a:r>
            <a:r>
              <a:rPr lang="en-US" altLang="ko-KR" sz="2400" b="1" dirty="0">
                <a:solidFill>
                  <a:srgbClr val="00B050"/>
                </a:solidFill>
              </a:rPr>
              <a:t>5.3%p</a:t>
            </a:r>
            <a:r>
              <a:rPr lang="en-US" altLang="ko-KR" sz="2400" dirty="0"/>
              <a:t> </a:t>
            </a:r>
            <a:r>
              <a:rPr lang="ko-KR" altLang="en-US" sz="2400" dirty="0"/>
              <a:t>더 높은 분기 커버리지 달성</a:t>
            </a:r>
            <a:endParaRPr lang="en-US" altLang="ko-KR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5" name="차트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0172089"/>
              </p:ext>
            </p:extLst>
          </p:nvPr>
        </p:nvGraphicFramePr>
        <p:xfrm>
          <a:off x="2428180" y="1955581"/>
          <a:ext cx="7561052" cy="4364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767857" y="3155910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B050"/>
                </a:solidFill>
              </a:rPr>
              <a:t>75.7%</a:t>
            </a:r>
            <a:endParaRPr lang="ko-KR" altLang="en-US" sz="20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4443" y="3452399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74.1%</a:t>
            </a:r>
            <a:endParaRPr lang="ko-KR" alt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21029" y="3390461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74.5%</a:t>
            </a:r>
            <a:endParaRPr lang="ko-KR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53613" y="3452399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74.3%</a:t>
            </a:r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300342" y="4166332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70.4%</a:t>
            </a:r>
            <a:endParaRPr lang="ko-KR" alt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357695" y="2553348"/>
            <a:ext cx="1160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분기 </a:t>
            </a:r>
            <a:endParaRPr lang="en-US" altLang="ko-KR" dirty="0"/>
          </a:p>
          <a:p>
            <a:pPr algn="ctr"/>
            <a:r>
              <a:rPr lang="ko-KR" altLang="en-US" dirty="0"/>
              <a:t>커버리지 </a:t>
            </a:r>
            <a:endParaRPr lang="en-US" altLang="ko-KR" dirty="0"/>
          </a:p>
          <a:p>
            <a:pPr algn="ctr"/>
            <a:r>
              <a:rPr lang="en-US" altLang="ko-KR" dirty="0"/>
              <a:t>(%)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35007" y="6238718"/>
            <a:ext cx="808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생성 </a:t>
            </a:r>
            <a:r>
              <a:rPr lang="en-US" altLang="ko-KR" dirty="0"/>
              <a:t>TC </a:t>
            </a:r>
            <a:r>
              <a:rPr lang="ko-KR" altLang="en-US" dirty="0"/>
              <a:t>수</a:t>
            </a:r>
            <a:r>
              <a:rPr lang="en-US" altLang="ko-KR" dirty="0"/>
              <a:t>         24765.6            24285.7            26264.1           25576.4            24247.9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83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29</a:t>
            </a:fld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77403" y="343123"/>
            <a:ext cx="8939729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실험 결과 </a:t>
            </a:r>
            <a:r>
              <a:rPr kumimoji="1" lang="en-US" altLang="ko-KR" sz="3200" b="1" kern="0" dirty="0">
                <a:latin typeface="+mj-ea"/>
              </a:rPr>
              <a:t>– RQ3</a:t>
            </a:r>
            <a:r>
              <a:rPr kumimoji="1" lang="ko-KR" altLang="en-US" sz="3200" b="1" kern="0" dirty="0">
                <a:latin typeface="+mj-ea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91" y="1163068"/>
            <a:ext cx="10635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rgbClr val="00B050"/>
                </a:solidFill>
              </a:rPr>
              <a:t>같은 </a:t>
            </a:r>
            <a:r>
              <a:rPr lang="en-US" altLang="ko-KR" sz="2400" b="1" dirty="0">
                <a:solidFill>
                  <a:srgbClr val="00B050"/>
                </a:solidFill>
              </a:rPr>
              <a:t>TC</a:t>
            </a:r>
            <a:r>
              <a:rPr lang="ko-KR" altLang="en-US" sz="2400" b="1" dirty="0">
                <a:solidFill>
                  <a:srgbClr val="00B050"/>
                </a:solidFill>
              </a:rPr>
              <a:t>수</a:t>
            </a:r>
            <a:r>
              <a:rPr lang="en-US" altLang="ko-KR" sz="2400" b="1" dirty="0">
                <a:solidFill>
                  <a:srgbClr val="00B050"/>
                </a:solidFill>
              </a:rPr>
              <a:t>(1</a:t>
            </a:r>
            <a:r>
              <a:rPr lang="ko-KR" altLang="en-US" sz="2400" b="1" dirty="0">
                <a:solidFill>
                  <a:srgbClr val="00B050"/>
                </a:solidFill>
              </a:rPr>
              <a:t>만 개</a:t>
            </a:r>
            <a:r>
              <a:rPr lang="en-US" altLang="ko-KR" sz="2400" b="1" dirty="0">
                <a:solidFill>
                  <a:srgbClr val="00B050"/>
                </a:solidFill>
              </a:rPr>
              <a:t>)</a:t>
            </a:r>
            <a:r>
              <a:rPr lang="ko-KR" altLang="en-US" sz="2400" b="1" dirty="0">
                <a:solidFill>
                  <a:srgbClr val="00B050"/>
                </a:solidFill>
              </a:rPr>
              <a:t>일 때</a:t>
            </a:r>
            <a:r>
              <a:rPr lang="ko-KR" altLang="en-US" sz="2400" dirty="0"/>
              <a:t>와 </a:t>
            </a:r>
            <a:r>
              <a:rPr lang="ko-KR" altLang="en-US" sz="2400" b="1" dirty="0">
                <a:solidFill>
                  <a:srgbClr val="00B050"/>
                </a:solidFill>
              </a:rPr>
              <a:t>같은 시간</a:t>
            </a:r>
            <a:r>
              <a:rPr lang="en-US" altLang="ko-KR" sz="2400" b="1" dirty="0">
                <a:solidFill>
                  <a:srgbClr val="00B050"/>
                </a:solidFill>
              </a:rPr>
              <a:t>(10</a:t>
            </a:r>
            <a:r>
              <a:rPr lang="ko-KR" altLang="en-US" sz="2400" b="1" dirty="0">
                <a:solidFill>
                  <a:srgbClr val="00B050"/>
                </a:solidFill>
              </a:rPr>
              <a:t>분</a:t>
            </a:r>
            <a:r>
              <a:rPr lang="en-US" altLang="ko-KR" sz="2400" b="1" dirty="0">
                <a:solidFill>
                  <a:srgbClr val="00B050"/>
                </a:solidFill>
              </a:rPr>
              <a:t>)</a:t>
            </a:r>
            <a:r>
              <a:rPr lang="ko-KR" altLang="en-US" sz="2400" b="1" dirty="0">
                <a:solidFill>
                  <a:srgbClr val="00B050"/>
                </a:solidFill>
              </a:rPr>
              <a:t>일 때</a:t>
            </a:r>
            <a:r>
              <a:rPr lang="en-US" altLang="ko-KR" sz="2400" dirty="0">
                <a:solidFill>
                  <a:srgbClr val="00B050"/>
                </a:solidFill>
              </a:rPr>
              <a:t> </a:t>
            </a:r>
            <a:r>
              <a:rPr lang="ko-KR" altLang="en-US" sz="2400" dirty="0"/>
              <a:t>모두</a:t>
            </a:r>
            <a:r>
              <a:rPr lang="en-US" altLang="ko-KR" sz="2400" dirty="0"/>
              <a:t> </a:t>
            </a:r>
            <a:r>
              <a:rPr lang="en-US" altLang="ko-KR" sz="2400" dirty="0" smtClean="0"/>
              <a:t>Taint</a:t>
            </a:r>
            <a:r>
              <a:rPr lang="ko-KR" altLang="en-US" sz="2400" dirty="0" smtClean="0"/>
              <a:t>가 </a:t>
            </a:r>
            <a:r>
              <a:rPr lang="en-US" altLang="ko-KR" sz="2400" dirty="0" smtClean="0"/>
              <a:t>Taint-bytes</a:t>
            </a:r>
            <a:r>
              <a:rPr lang="ko-KR" altLang="en-US" sz="2400" dirty="0"/>
              <a:t>보다 </a:t>
            </a:r>
            <a:r>
              <a:rPr lang="en-US" altLang="ko-KR" sz="2400" b="1" dirty="0">
                <a:solidFill>
                  <a:srgbClr val="00B050"/>
                </a:solidFill>
              </a:rPr>
              <a:t>0.2%p</a:t>
            </a:r>
            <a:r>
              <a:rPr lang="en-US" altLang="ko-KR" sz="2400" dirty="0"/>
              <a:t> </a:t>
            </a:r>
            <a:r>
              <a:rPr lang="ko-KR" altLang="en-US" sz="2400" dirty="0"/>
              <a:t>더 높은 분기 커버리지 달성</a:t>
            </a:r>
            <a:endParaRPr lang="en-US" altLang="ko-KR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542840" y="2850210"/>
            <a:ext cx="1051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/>
              <a:t>분기 </a:t>
            </a:r>
            <a:endParaRPr lang="en-US" altLang="ko-KR" sz="1600" dirty="0"/>
          </a:p>
          <a:p>
            <a:pPr algn="ctr"/>
            <a:r>
              <a:rPr lang="ko-KR" altLang="en-US" sz="1600" dirty="0"/>
              <a:t>커버리지 </a:t>
            </a:r>
            <a:endParaRPr lang="en-US" altLang="ko-KR" sz="1600" dirty="0"/>
          </a:p>
          <a:p>
            <a:pPr algn="ctr"/>
            <a:r>
              <a:rPr lang="en-US" altLang="ko-KR" sz="1600" dirty="0"/>
              <a:t>(%)</a:t>
            </a:r>
            <a:endParaRPr lang="ko-KR" altLang="en-US" sz="1600" dirty="0"/>
          </a:p>
        </p:txBody>
      </p:sp>
      <p:graphicFrame>
        <p:nvGraphicFramePr>
          <p:cNvPr id="17" name="차트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260933"/>
              </p:ext>
            </p:extLst>
          </p:nvPr>
        </p:nvGraphicFramePr>
        <p:xfrm>
          <a:off x="6513310" y="2501827"/>
          <a:ext cx="4572000" cy="3614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차트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1489748"/>
              </p:ext>
            </p:extLst>
          </p:nvPr>
        </p:nvGraphicFramePr>
        <p:xfrm>
          <a:off x="1052261" y="2501826"/>
          <a:ext cx="4572000" cy="3614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36549" y="2850210"/>
            <a:ext cx="1051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/>
              <a:t>분기 </a:t>
            </a:r>
            <a:endParaRPr lang="en-US" altLang="ko-KR" sz="1600" dirty="0"/>
          </a:p>
          <a:p>
            <a:pPr algn="ctr"/>
            <a:r>
              <a:rPr lang="ko-KR" altLang="en-US" sz="1600" dirty="0"/>
              <a:t>커버리지 </a:t>
            </a:r>
            <a:endParaRPr lang="en-US" altLang="ko-KR" sz="1600" dirty="0"/>
          </a:p>
          <a:p>
            <a:pPr algn="ctr"/>
            <a:r>
              <a:rPr lang="en-US" altLang="ko-KR" sz="1600" dirty="0"/>
              <a:t>(%)</a:t>
            </a:r>
            <a:endParaRPr lang="ko-KR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108199" y="4161522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74.2%</a:t>
            </a:r>
            <a:endParaRPr lang="ko-KR" alt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99024" y="4070299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B050"/>
                </a:solidFill>
              </a:rPr>
              <a:t>74.4%</a:t>
            </a:r>
            <a:endParaRPr lang="ko-KR" altLang="en-US" sz="2000" b="1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68131" y="3404552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B050"/>
                </a:solidFill>
              </a:rPr>
              <a:t>75.7%</a:t>
            </a:r>
            <a:endParaRPr lang="ko-KR" altLang="en-US" sz="2000" b="1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97621" y="3519652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75.5%</a:t>
            </a:r>
            <a:endParaRPr lang="ko-KR" alt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29477" y="6036662"/>
            <a:ext cx="9944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/>
              <a:t>생성 시간</a:t>
            </a:r>
            <a:r>
              <a:rPr lang="en-US" altLang="ko-KR" sz="1600" dirty="0"/>
              <a:t>(s)</a:t>
            </a:r>
            <a:r>
              <a:rPr lang="ko-KR" altLang="en-US" sz="1600" dirty="0"/>
              <a:t>             </a:t>
            </a:r>
            <a:r>
              <a:rPr lang="en-US" altLang="ko-KR" sz="1600" dirty="0"/>
              <a:t>218.7                                 224.0                            </a:t>
            </a:r>
            <a:r>
              <a:rPr lang="ko-KR" altLang="en-US" sz="1600" dirty="0"/>
              <a:t>생성 </a:t>
            </a:r>
            <a:r>
              <a:rPr lang="en-US" altLang="ko-KR" sz="1600" dirty="0"/>
              <a:t>TC </a:t>
            </a:r>
            <a:r>
              <a:rPr lang="ko-KR" altLang="en-US" sz="1600" dirty="0"/>
              <a:t>수                </a:t>
            </a:r>
            <a:r>
              <a:rPr lang="en-US" altLang="ko-KR" sz="1600" dirty="0"/>
              <a:t>26068.4                             24247.9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9882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en-US" altLang="ko-KR" sz="3200" b="1" kern="0" dirty="0" err="1">
                <a:latin typeface="+mj-ea"/>
              </a:rPr>
              <a:t>Concolic</a:t>
            </a:r>
            <a:r>
              <a:rPr kumimoji="1" lang="en-US" altLang="ko-KR" sz="3200" b="1" kern="0" dirty="0">
                <a:latin typeface="+mj-ea"/>
              </a:rPr>
              <a:t> </a:t>
            </a:r>
            <a:r>
              <a:rPr kumimoji="1" lang="ko-KR" altLang="en-US" sz="3200" b="1" kern="0" dirty="0">
                <a:latin typeface="+mj-ea"/>
              </a:rPr>
              <a:t>탐색 전략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0EC8EF-1EB5-3341-95C8-08CEAB625AC4}"/>
              </a:ext>
            </a:extLst>
          </p:cNvPr>
          <p:cNvSpPr txBox="1"/>
          <p:nvPr/>
        </p:nvSpPr>
        <p:spPr>
          <a:xfrm>
            <a:off x="603769" y="876119"/>
            <a:ext cx="11019295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맑은 고딕" pitchFamily="50" charset="-127"/>
              </a:rPr>
              <a:t>제한된 시간 동안 어떤 분기부터 커버해서 커버리지를 높일지 결정하는 전략</a:t>
            </a:r>
            <a:r>
              <a:rPr lang="en-US" altLang="ko-KR" sz="2400" b="1" dirty="0">
                <a:latin typeface="맑은 고딕" pitchFamily="50" charset="-127"/>
              </a:rPr>
              <a:t> </a:t>
            </a: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2" name="이등변 삼각형 28">
            <a:extLst>
              <a:ext uri="{FF2B5EF4-FFF2-40B4-BE49-F238E27FC236}">
                <a16:creationId xmlns:a16="http://schemas.microsoft.com/office/drawing/2014/main" id="{4EAB4B8D-C835-B446-AE71-471F51A2769C}"/>
              </a:ext>
            </a:extLst>
          </p:cNvPr>
          <p:cNvSpPr/>
          <p:nvPr/>
        </p:nvSpPr>
        <p:spPr>
          <a:xfrm>
            <a:off x="1470884" y="2294924"/>
            <a:ext cx="1738993" cy="30556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이등변 삼각형 30">
            <a:extLst>
              <a:ext uri="{FF2B5EF4-FFF2-40B4-BE49-F238E27FC236}">
                <a16:creationId xmlns:a16="http://schemas.microsoft.com/office/drawing/2014/main" id="{EF12D3C9-5801-DE46-AC23-5BF2329A6D83}"/>
              </a:ext>
            </a:extLst>
          </p:cNvPr>
          <p:cNvSpPr/>
          <p:nvPr/>
        </p:nvSpPr>
        <p:spPr>
          <a:xfrm>
            <a:off x="3990927" y="2294923"/>
            <a:ext cx="1738993" cy="30556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24B268D-01A9-E943-AD36-A68FBCA01B37}"/>
              </a:ext>
            </a:extLst>
          </p:cNvPr>
          <p:cNvSpPr txBox="1"/>
          <p:nvPr/>
        </p:nvSpPr>
        <p:spPr>
          <a:xfrm>
            <a:off x="2019415" y="5382672"/>
            <a:ext cx="651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DFS</a:t>
            </a:r>
            <a:endParaRPr lang="ko-KR" altLang="en-US" sz="24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BDA82D4-9B98-2D44-BA0D-EEE87C66C410}"/>
              </a:ext>
            </a:extLst>
          </p:cNvPr>
          <p:cNvSpPr txBox="1"/>
          <p:nvPr/>
        </p:nvSpPr>
        <p:spPr>
          <a:xfrm>
            <a:off x="4540706" y="5382671"/>
            <a:ext cx="629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BFS</a:t>
            </a:r>
            <a:endParaRPr lang="ko-KR" altLang="en-US" sz="24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37B8F7-D7A9-FD4D-A8B7-5476DB085F1E}"/>
              </a:ext>
            </a:extLst>
          </p:cNvPr>
          <p:cNvSpPr txBox="1"/>
          <p:nvPr/>
        </p:nvSpPr>
        <p:spPr>
          <a:xfrm>
            <a:off x="6348152" y="5357065"/>
            <a:ext cx="2135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/>
              <a:t>Heuristic-Based</a:t>
            </a:r>
            <a:endParaRPr lang="ko-KR" altLang="en-US" sz="2400" dirty="0"/>
          </a:p>
        </p:txBody>
      </p:sp>
      <p:sp>
        <p:nvSpPr>
          <p:cNvPr id="78" name="이등변 삼각형 35">
            <a:extLst>
              <a:ext uri="{FF2B5EF4-FFF2-40B4-BE49-F238E27FC236}">
                <a16:creationId xmlns:a16="http://schemas.microsoft.com/office/drawing/2014/main" id="{BFA711CB-57B1-834A-8586-27F8E0E3273A}"/>
              </a:ext>
            </a:extLst>
          </p:cNvPr>
          <p:cNvSpPr/>
          <p:nvPr/>
        </p:nvSpPr>
        <p:spPr>
          <a:xfrm>
            <a:off x="6533981" y="2294923"/>
            <a:ext cx="1738993" cy="3055614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대각선 줄무늬 37">
            <a:extLst>
              <a:ext uri="{FF2B5EF4-FFF2-40B4-BE49-F238E27FC236}">
                <a16:creationId xmlns:a16="http://schemas.microsoft.com/office/drawing/2014/main" id="{CBF347C2-CAEB-654B-8E8B-9A4713C04E27}"/>
              </a:ext>
            </a:extLst>
          </p:cNvPr>
          <p:cNvSpPr/>
          <p:nvPr/>
        </p:nvSpPr>
        <p:spPr>
          <a:xfrm rot="10800000" flipH="1">
            <a:off x="2327938" y="2010897"/>
            <a:ext cx="1119287" cy="3502381"/>
          </a:xfrm>
          <a:prstGeom prst="diagStripe">
            <a:avLst>
              <a:gd name="adj" fmla="val 69133"/>
            </a:avLst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1" name="이등변 삼각형 38">
            <a:extLst>
              <a:ext uri="{FF2B5EF4-FFF2-40B4-BE49-F238E27FC236}">
                <a16:creationId xmlns:a16="http://schemas.microsoft.com/office/drawing/2014/main" id="{A439F8D0-B968-DA4F-910E-46A75DA27C9F}"/>
              </a:ext>
            </a:extLst>
          </p:cNvPr>
          <p:cNvSpPr/>
          <p:nvPr/>
        </p:nvSpPr>
        <p:spPr>
          <a:xfrm>
            <a:off x="4280346" y="2114424"/>
            <a:ext cx="1160154" cy="1509996"/>
          </a:xfrm>
          <a:prstGeom prst="triangle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166CAF6-0788-854A-B21A-75D0924A166D}"/>
              </a:ext>
            </a:extLst>
          </p:cNvPr>
          <p:cNvSpPr txBox="1"/>
          <p:nvPr/>
        </p:nvSpPr>
        <p:spPr>
          <a:xfrm>
            <a:off x="377403" y="2930968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프로그램 </a:t>
            </a:r>
            <a:endParaRPr lang="en-US" altLang="ko-KR" dirty="0"/>
          </a:p>
          <a:p>
            <a:r>
              <a:rPr lang="ko-KR" altLang="en-US" dirty="0"/>
              <a:t>실행 트리</a:t>
            </a:r>
          </a:p>
        </p:txBody>
      </p:sp>
      <p:cxnSp>
        <p:nvCxnSpPr>
          <p:cNvPr id="83" name="꺾인 연결선 40">
            <a:extLst>
              <a:ext uri="{FF2B5EF4-FFF2-40B4-BE49-F238E27FC236}">
                <a16:creationId xmlns:a16="http://schemas.microsoft.com/office/drawing/2014/main" id="{AA36F1E5-25D9-5048-A83C-0FDBFA363315}"/>
              </a:ext>
            </a:extLst>
          </p:cNvPr>
          <p:cNvCxnSpPr>
            <a:cxnSpLocks/>
            <a:stCxn id="82" idx="2"/>
          </p:cNvCxnSpPr>
          <p:nvPr/>
        </p:nvCxnSpPr>
        <p:spPr>
          <a:xfrm rot="16200000" flipH="1">
            <a:off x="1091525" y="3443624"/>
            <a:ext cx="445561" cy="7129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순서도: 연결자 41">
            <a:extLst>
              <a:ext uri="{FF2B5EF4-FFF2-40B4-BE49-F238E27FC236}">
                <a16:creationId xmlns:a16="http://schemas.microsoft.com/office/drawing/2014/main" id="{7ABBEAED-95D8-2342-8E39-AAECBC408CF2}"/>
              </a:ext>
            </a:extLst>
          </p:cNvPr>
          <p:cNvSpPr/>
          <p:nvPr/>
        </p:nvSpPr>
        <p:spPr>
          <a:xfrm>
            <a:off x="6995702" y="3542657"/>
            <a:ext cx="407774" cy="397071"/>
          </a:xfrm>
          <a:prstGeom prst="flowChartConnector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순서도: 연결자 42">
            <a:extLst>
              <a:ext uri="{FF2B5EF4-FFF2-40B4-BE49-F238E27FC236}">
                <a16:creationId xmlns:a16="http://schemas.microsoft.com/office/drawing/2014/main" id="{68132958-2E70-614E-9CE4-D70D980DC1CC}"/>
              </a:ext>
            </a:extLst>
          </p:cNvPr>
          <p:cNvSpPr/>
          <p:nvPr/>
        </p:nvSpPr>
        <p:spPr>
          <a:xfrm>
            <a:off x="7354050" y="2930968"/>
            <a:ext cx="407774" cy="397071"/>
          </a:xfrm>
          <a:prstGeom prst="flowChartConnector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순서도: 연결자 43">
            <a:extLst>
              <a:ext uri="{FF2B5EF4-FFF2-40B4-BE49-F238E27FC236}">
                <a16:creationId xmlns:a16="http://schemas.microsoft.com/office/drawing/2014/main" id="{83B5B5D6-7EDC-F645-8986-CF619B31285A}"/>
              </a:ext>
            </a:extLst>
          </p:cNvPr>
          <p:cNvSpPr/>
          <p:nvPr/>
        </p:nvSpPr>
        <p:spPr>
          <a:xfrm>
            <a:off x="7403476" y="4022858"/>
            <a:ext cx="407774" cy="397071"/>
          </a:xfrm>
          <a:prstGeom prst="flowChartConnector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순서도: 연결자 44">
            <a:extLst>
              <a:ext uri="{FF2B5EF4-FFF2-40B4-BE49-F238E27FC236}">
                <a16:creationId xmlns:a16="http://schemas.microsoft.com/office/drawing/2014/main" id="{4CEBEC12-BCFC-814E-BCCF-2FE551B26763}"/>
              </a:ext>
            </a:extLst>
          </p:cNvPr>
          <p:cNvSpPr/>
          <p:nvPr/>
        </p:nvSpPr>
        <p:spPr>
          <a:xfrm>
            <a:off x="7304991" y="4556894"/>
            <a:ext cx="407774" cy="397071"/>
          </a:xfrm>
          <a:prstGeom prst="flowChartConnector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순서도: 연결자 45">
            <a:extLst>
              <a:ext uri="{FF2B5EF4-FFF2-40B4-BE49-F238E27FC236}">
                <a16:creationId xmlns:a16="http://schemas.microsoft.com/office/drawing/2014/main" id="{1E7B6C3E-23D9-3B44-93C0-094478564139}"/>
              </a:ext>
            </a:extLst>
          </p:cNvPr>
          <p:cNvSpPr/>
          <p:nvPr/>
        </p:nvSpPr>
        <p:spPr>
          <a:xfrm>
            <a:off x="6709971" y="4515846"/>
            <a:ext cx="407774" cy="397071"/>
          </a:xfrm>
          <a:prstGeom prst="flowChartConnector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순서도: 연결자 46">
            <a:extLst>
              <a:ext uri="{FF2B5EF4-FFF2-40B4-BE49-F238E27FC236}">
                <a16:creationId xmlns:a16="http://schemas.microsoft.com/office/drawing/2014/main" id="{88AE1784-D20F-6149-B656-7E19A4ABA719}"/>
              </a:ext>
            </a:extLst>
          </p:cNvPr>
          <p:cNvSpPr/>
          <p:nvPr/>
        </p:nvSpPr>
        <p:spPr>
          <a:xfrm>
            <a:off x="7607363" y="5060775"/>
            <a:ext cx="407774" cy="397071"/>
          </a:xfrm>
          <a:prstGeom prst="flowChartConnector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이등변 삼각형 35">
            <a:extLst>
              <a:ext uri="{FF2B5EF4-FFF2-40B4-BE49-F238E27FC236}">
                <a16:creationId xmlns:a16="http://schemas.microsoft.com/office/drawing/2014/main" id="{E2C06B98-C7C8-784F-AD92-C8ABF80EF269}"/>
              </a:ext>
            </a:extLst>
          </p:cNvPr>
          <p:cNvSpPr/>
          <p:nvPr/>
        </p:nvSpPr>
        <p:spPr>
          <a:xfrm>
            <a:off x="9274348" y="2301451"/>
            <a:ext cx="1738993" cy="3055614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9174EA-9CA0-F946-A25E-6D79E43676F2}"/>
              </a:ext>
            </a:extLst>
          </p:cNvPr>
          <p:cNvSpPr txBox="1"/>
          <p:nvPr/>
        </p:nvSpPr>
        <p:spPr>
          <a:xfrm>
            <a:off x="8653692" y="5395199"/>
            <a:ext cx="2980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/>
              <a:t>함수 간 데이터 의존도를 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r>
              <a:rPr lang="ko-KR" altLang="en-US" sz="2000" dirty="0"/>
              <a:t>활용한 </a:t>
            </a:r>
            <a:r>
              <a:rPr lang="en-US" altLang="ko-KR" sz="2000" smtClean="0"/>
              <a:t>Taint</a:t>
            </a:r>
            <a:endParaRPr lang="ko-KR" alt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0C64DA-392C-7A44-833D-3D8A70CD56FA}"/>
              </a:ext>
            </a:extLst>
          </p:cNvPr>
          <p:cNvSpPr/>
          <p:nvPr/>
        </p:nvSpPr>
        <p:spPr>
          <a:xfrm>
            <a:off x="8653692" y="2010897"/>
            <a:ext cx="2969372" cy="409218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7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30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요약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EC8EF-1EB5-3341-95C8-08CEAB625AC4}"/>
              </a:ext>
            </a:extLst>
          </p:cNvPr>
          <p:cNvSpPr txBox="1"/>
          <p:nvPr/>
        </p:nvSpPr>
        <p:spPr>
          <a:xfrm>
            <a:off x="819291" y="3196823"/>
            <a:ext cx="10930820" cy="168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맑은 고딕" pitchFamily="50" charset="-127"/>
                <a:ea typeface="맑은 고딕" pitchFamily="50" charset="-127"/>
              </a:rPr>
              <a:t>함수 간 데이터 의존도를 정의하는데 </a:t>
            </a:r>
            <a:r>
              <a:rPr lang="en-US" altLang="ko-KR" sz="24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24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가지 </a:t>
            </a:r>
            <a:r>
              <a:rPr lang="en-US" altLang="ko-KR" sz="24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design choice</a:t>
            </a:r>
            <a:r>
              <a:rPr lang="ko-KR" altLang="en-US" sz="2400" b="1" dirty="0">
                <a:latin typeface="맑은 고딕" pitchFamily="50" charset="-127"/>
                <a:ea typeface="맑은 고딕" pitchFamily="50" charset="-127"/>
              </a:rPr>
              <a:t>들을 고려하였고</a:t>
            </a:r>
            <a:r>
              <a:rPr lang="en-US" altLang="ko-KR" sz="24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dirty="0">
                <a:latin typeface="맑은 고딕" pitchFamily="50" charset="-127"/>
                <a:ea typeface="맑은 고딕" pitchFamily="50" charset="-127"/>
              </a:rPr>
              <a:t>이를 측정하기 위해 </a:t>
            </a:r>
            <a:r>
              <a:rPr lang="ko-KR" altLang="en-US" sz="24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동적 </a:t>
            </a:r>
            <a:r>
              <a:rPr lang="ko-KR" altLang="en-US" sz="2400" b="1" dirty="0" err="1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테인트</a:t>
            </a:r>
            <a:r>
              <a:rPr lang="ko-KR" altLang="en-US" sz="24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 분석</a:t>
            </a:r>
            <a:r>
              <a:rPr lang="ko-KR" altLang="en-US" sz="24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b="1" dirty="0">
                <a:latin typeface="맑은 고딕" pitchFamily="50" charset="-127"/>
                <a:ea typeface="맑은 고딕" pitchFamily="50" charset="-127"/>
              </a:rPr>
              <a:t>사용</a:t>
            </a:r>
            <a:endParaRPr lang="en-US" altLang="ko-KR" sz="2400" b="1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맑은 고딕" pitchFamily="50" charset="-127"/>
                <a:ea typeface="맑은 고딕" pitchFamily="50" charset="-127"/>
              </a:rPr>
              <a:t>기존 </a:t>
            </a:r>
            <a:r>
              <a:rPr lang="en-US" altLang="ko-KR" sz="2400" b="1" dirty="0" err="1">
                <a:latin typeface="맑은 고딕" pitchFamily="50" charset="-127"/>
                <a:ea typeface="맑은 고딕" pitchFamily="50" charset="-127"/>
              </a:rPr>
              <a:t>concolic</a:t>
            </a:r>
            <a:r>
              <a:rPr lang="en-US" altLang="ko-KR" sz="2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b="1" dirty="0">
                <a:latin typeface="맑은 고딕" pitchFamily="50" charset="-127"/>
                <a:ea typeface="맑은 고딕" pitchFamily="50" charset="-127"/>
              </a:rPr>
              <a:t>탐색 전략보다 </a:t>
            </a:r>
            <a:r>
              <a:rPr lang="en-US" altLang="ko-KR" sz="24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1.2%p~7.1%p </a:t>
            </a:r>
            <a:r>
              <a:rPr lang="ko-KR" altLang="en-US" sz="24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더 높은 분기 커버리지 달성</a:t>
            </a:r>
            <a:endParaRPr lang="en-US" altLang="ko-KR" sz="2400" b="1" dirty="0">
              <a:solidFill>
                <a:srgbClr val="00B05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3048" y="1012371"/>
            <a:ext cx="9103035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ko-KR" sz="2800" dirty="0">
              <a:latin typeface="+mn-ea"/>
            </a:endParaRPr>
          </a:p>
          <a:p>
            <a:pPr algn="ctr"/>
            <a:r>
              <a:rPr lang="ko-KR" altLang="en-US" sz="2800" b="1" dirty="0">
                <a:latin typeface="+mn-ea"/>
              </a:rPr>
              <a:t>함수 간 </a:t>
            </a:r>
            <a:r>
              <a:rPr lang="ko-KR" altLang="en-US" sz="2800" b="1" dirty="0">
                <a:solidFill>
                  <a:srgbClr val="00B050"/>
                </a:solidFill>
                <a:latin typeface="+mn-ea"/>
              </a:rPr>
              <a:t>데이터 의존도</a:t>
            </a:r>
            <a:r>
              <a:rPr lang="ko-KR" altLang="en-US" sz="2800" b="1" dirty="0">
                <a:latin typeface="+mn-ea"/>
              </a:rPr>
              <a:t>를 활용한 </a:t>
            </a:r>
            <a:r>
              <a:rPr lang="en-US" altLang="ko-KR" sz="2800" b="1" dirty="0" err="1">
                <a:solidFill>
                  <a:srgbClr val="00B050"/>
                </a:solidFill>
                <a:latin typeface="+mn-ea"/>
              </a:rPr>
              <a:t>concolic</a:t>
            </a:r>
            <a:r>
              <a:rPr lang="en-US" altLang="ko-KR" sz="2800" b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ko-KR" altLang="en-US" sz="2800" b="1" dirty="0">
                <a:solidFill>
                  <a:srgbClr val="00B050"/>
                </a:solidFill>
                <a:latin typeface="+mn-ea"/>
              </a:rPr>
              <a:t>탐색 전략</a:t>
            </a:r>
            <a:r>
              <a:rPr lang="ko-KR" altLang="en-US" sz="2800" b="1" dirty="0">
                <a:latin typeface="+mn-ea"/>
              </a:rPr>
              <a:t>은 효과적으로 </a:t>
            </a:r>
            <a:r>
              <a:rPr lang="ko-KR" altLang="en-US" sz="2800" b="1" dirty="0">
                <a:solidFill>
                  <a:srgbClr val="00B050"/>
                </a:solidFill>
                <a:latin typeface="+mn-ea"/>
              </a:rPr>
              <a:t>더 높은 분기 커버리지</a:t>
            </a:r>
            <a:r>
              <a:rPr lang="ko-KR" altLang="en-US" sz="2800" b="1" dirty="0">
                <a:latin typeface="+mn-ea"/>
              </a:rPr>
              <a:t>를 달성할 수 있다</a:t>
            </a:r>
            <a:r>
              <a:rPr lang="en-US" altLang="ko-KR" sz="2800" b="1" dirty="0">
                <a:latin typeface="+mn-ea"/>
              </a:rPr>
              <a:t>.</a:t>
            </a:r>
          </a:p>
          <a:p>
            <a:pPr algn="ctr"/>
            <a:endParaRPr lang="ko-KR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710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31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향후 연구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EC8EF-1EB5-3341-95C8-08CEAB625AC4}"/>
              </a:ext>
            </a:extLst>
          </p:cNvPr>
          <p:cNvSpPr txBox="1"/>
          <p:nvPr/>
        </p:nvSpPr>
        <p:spPr>
          <a:xfrm>
            <a:off x="843784" y="1340314"/>
            <a:ext cx="108818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맑은 고딕" pitchFamily="50" charset="-127"/>
                <a:ea typeface="맑은 고딕" pitchFamily="50" charset="-127"/>
              </a:rPr>
              <a:t>사례 분석</a:t>
            </a:r>
            <a:endParaRPr lang="en-US" altLang="ko-KR" sz="2400" b="1" dirty="0">
              <a:latin typeface="맑은 고딕" pitchFamily="50" charset="-127"/>
              <a:ea typeface="맑은 고딕" pitchFamily="50" charset="-127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TAINT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가 다른 탐색 전략보다 분기 커버리지가 높게 나온 이유 분석</a:t>
            </a: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400" b="1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맑은 고딕" pitchFamily="50" charset="-127"/>
                <a:ea typeface="맑은 고딕" pitchFamily="50" charset="-127"/>
              </a:rPr>
              <a:t>규모가 큰 프로그램에 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Taint </a:t>
            </a:r>
            <a:r>
              <a:rPr lang="ko-KR" altLang="en-US" sz="2400" b="1" dirty="0">
                <a:latin typeface="맑은 고딕" pitchFamily="50" charset="-127"/>
                <a:ea typeface="맑은 고딕" pitchFamily="50" charset="-127"/>
              </a:rPr>
              <a:t>탐색 전략 적용해서 분기 커버리지 비교</a:t>
            </a:r>
            <a:endParaRPr lang="en-US" altLang="ko-KR" sz="2400" b="1" dirty="0">
              <a:latin typeface="맑은 고딕" pitchFamily="50" charset="-127"/>
              <a:ea typeface="맑은 고딕" pitchFamily="50" charset="-127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실험에서 사용한 프로그램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평균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280.8 LOC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맑은 고딕" pitchFamily="50" charset="-127"/>
                <a:ea typeface="맑은 고딕" pitchFamily="50" charset="-127"/>
              </a:rPr>
              <a:t>Taint 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탐색 전략 알고리즘과 함수 간 데이터 의존도 수식 개선</a:t>
            </a: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8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1E4AD-5786-CE44-A371-08660BE9E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CD1BE-EB79-2546-A0EA-BE3C91BC4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6EEE3-E9D5-DF4C-BEC4-F07672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BB968-562A-314E-BE49-148F778CC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16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177">
            <a:extLst>
              <a:ext uri="{FF2B5EF4-FFF2-40B4-BE49-F238E27FC236}">
                <a16:creationId xmlns:a16="http://schemas.microsoft.com/office/drawing/2014/main" id="{F2A680EC-A97D-0041-A9F4-5DC75A1BE5D2}"/>
              </a:ext>
            </a:extLst>
          </p:cNvPr>
          <p:cNvSpPr txBox="1"/>
          <p:nvPr/>
        </p:nvSpPr>
        <p:spPr>
          <a:xfrm>
            <a:off x="9265142" y="4963265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AFFBD87-D8A3-6C4C-B839-BD84B8ACBFA3}"/>
              </a:ext>
            </a:extLst>
          </p:cNvPr>
          <p:cNvSpPr txBox="1"/>
          <p:nvPr/>
        </p:nvSpPr>
        <p:spPr>
          <a:xfrm>
            <a:off x="7932119" y="4963524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기존 </a:t>
            </a:r>
            <a:r>
              <a:rPr kumimoji="1" lang="en-US" altLang="ko-KR" sz="3200" b="1" kern="0" dirty="0" err="1">
                <a:latin typeface="+mj-ea"/>
              </a:rPr>
              <a:t>Concolic</a:t>
            </a:r>
            <a:r>
              <a:rPr kumimoji="1" lang="en-US" altLang="ko-KR" sz="3200" b="1" kern="0" dirty="0">
                <a:latin typeface="+mj-ea"/>
              </a:rPr>
              <a:t> </a:t>
            </a:r>
            <a:r>
              <a:rPr kumimoji="1" lang="ko-KR" altLang="en-US" sz="3200" b="1" kern="0" dirty="0">
                <a:latin typeface="+mj-ea"/>
              </a:rPr>
              <a:t>탐색 전략의 문제점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EC8EF-1EB5-3341-95C8-08CEAB625AC4}"/>
              </a:ext>
            </a:extLst>
          </p:cNvPr>
          <p:cNvSpPr txBox="1"/>
          <p:nvPr/>
        </p:nvSpPr>
        <p:spPr>
          <a:xfrm>
            <a:off x="693374" y="933210"/>
            <a:ext cx="11104925" cy="49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경로의 폭발적 증가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로 인해 제한된 시간 안에 높은 코드 커버리지 달성하지 못함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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 에러 검출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X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987" y="2792533"/>
            <a:ext cx="4072382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1  void g(</a:t>
            </a:r>
            <a:r>
              <a:rPr lang="en-US" altLang="ko-KR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int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 z, char </a:t>
            </a:r>
            <a:r>
              <a:rPr lang="en-US" altLang="ko-KR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str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[]) {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2 </a:t>
            </a:r>
            <a:r>
              <a:rPr lang="ko-KR" altLang="en-US" sz="16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altLang="ko-KR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int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3</a:t>
            </a:r>
            <a:r>
              <a:rPr lang="ko-KR" altLang="en-US" sz="16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   if (</a:t>
            </a:r>
            <a:r>
              <a:rPr lang="en-US" altLang="ko-KR" sz="1600" b="1" dirty="0">
                <a:solidFill>
                  <a:srgbClr val="0070C0"/>
                </a:solidFill>
                <a:latin typeface="Consolas" panose="020B0609020204030204" pitchFamily="49" charset="0"/>
              </a:rPr>
              <a:t>z == 1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4</a:t>
            </a:r>
            <a:r>
              <a:rPr lang="ko-KR" altLang="en-US" sz="16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     for (</a:t>
            </a:r>
            <a:r>
              <a:rPr lang="en-US" altLang="ko-KR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 = 0; </a:t>
            </a:r>
            <a:r>
              <a:rPr lang="en-US" altLang="ko-KR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 &lt; </a:t>
            </a:r>
            <a:r>
              <a:rPr lang="en-US" altLang="ko-KR" sz="1600" dirty="0">
                <a:solidFill>
                  <a:srgbClr val="FF0000"/>
                </a:solidFill>
                <a:latin typeface="Consolas" panose="020B0609020204030204" pitchFamily="49" charset="0"/>
              </a:rPr>
              <a:t>100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; </a:t>
            </a:r>
            <a:r>
              <a:rPr lang="en-US" altLang="ko-KR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++) {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5</a:t>
            </a:r>
            <a:r>
              <a:rPr lang="ko-KR" altLang="en-US" sz="16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       if (</a:t>
            </a:r>
            <a:r>
              <a:rPr lang="en-US" altLang="ko-KR" sz="1600" b="1" dirty="0" err="1">
                <a:solidFill>
                  <a:srgbClr val="0070C0"/>
                </a:solidFill>
                <a:latin typeface="Consolas" panose="020B0609020204030204" pitchFamily="49" charset="0"/>
              </a:rPr>
              <a:t>str</a:t>
            </a:r>
            <a:r>
              <a:rPr lang="en-US" altLang="ko-KR" sz="1600" b="1" dirty="0">
                <a:solidFill>
                  <a:srgbClr val="0070C0"/>
                </a:solidFill>
                <a:latin typeface="Consolas" panose="020B0609020204030204" pitchFamily="49" charset="0"/>
              </a:rPr>
              <a:t>[</a:t>
            </a:r>
            <a:r>
              <a:rPr lang="en-US" altLang="ko-KR" sz="1600" b="1" dirty="0" err="1">
                <a:solidFill>
                  <a:srgbClr val="0070C0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600" b="1" dirty="0">
                <a:solidFill>
                  <a:srgbClr val="0070C0"/>
                </a:solidFill>
                <a:latin typeface="Consolas" panose="020B0609020204030204" pitchFamily="49" charset="0"/>
              </a:rPr>
              <a:t>] == ‘B’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6</a:t>
            </a:r>
            <a:r>
              <a:rPr lang="ko-KR" altLang="en-US" sz="16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         </a:t>
            </a:r>
            <a:r>
              <a:rPr lang="en-US" altLang="ko-KR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printf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(“if\n”);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7</a:t>
            </a:r>
            <a:r>
              <a:rPr lang="ko-KR" altLang="en-US" sz="16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       else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8</a:t>
            </a:r>
            <a:r>
              <a:rPr lang="ko-KR" altLang="en-US" sz="16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         </a:t>
            </a:r>
            <a:r>
              <a:rPr lang="en-US" altLang="ko-KR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printf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(“else\n”); } }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9   else </a:t>
            </a:r>
            <a:r>
              <a:rPr lang="en-US" altLang="ko-KR" sz="1600" dirty="0">
                <a:solidFill>
                  <a:srgbClr val="FF0000"/>
                </a:solidFill>
                <a:latin typeface="Consolas" panose="020B0609020204030204" pitchFamily="49" charset="0"/>
              </a:rPr>
              <a:t>Error(); </a:t>
            </a:r>
            <a:r>
              <a:rPr lang="en-US" altLang="ko-KR" sz="1600" dirty="0">
                <a:solidFill>
                  <a:schemeClr val="tx1"/>
                </a:solidFill>
                <a:latin typeface="Consolas" panose="020B0609020204030204" pitchFamily="49" charset="0"/>
              </a:rPr>
              <a:t>}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87" y="2189835"/>
            <a:ext cx="54832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tx1"/>
                </a:solidFill>
              </a:rPr>
              <a:t>초기 </a:t>
            </a:r>
            <a:r>
              <a:rPr lang="en-US" altLang="ko-KR" dirty="0">
                <a:solidFill>
                  <a:schemeClr val="tx1"/>
                </a:solidFill>
              </a:rPr>
              <a:t>TC: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{z = 1, </a:t>
            </a:r>
            <a:r>
              <a:rPr lang="en-US" altLang="ko-KR" dirty="0" err="1">
                <a:solidFill>
                  <a:schemeClr val="tx1"/>
                </a:solidFill>
              </a:rPr>
              <a:t>str</a:t>
            </a:r>
            <a:r>
              <a:rPr lang="en-US" altLang="ko-KR" dirty="0">
                <a:solidFill>
                  <a:schemeClr val="tx1"/>
                </a:solidFill>
              </a:rPr>
              <a:t>[0] = ‘\0’, </a:t>
            </a:r>
            <a:r>
              <a:rPr lang="en-US" altLang="ko-KR" dirty="0" err="1">
                <a:solidFill>
                  <a:schemeClr val="tx1"/>
                </a:solidFill>
              </a:rPr>
              <a:t>str</a:t>
            </a:r>
            <a:r>
              <a:rPr lang="en-US" altLang="ko-KR" dirty="0">
                <a:solidFill>
                  <a:schemeClr val="tx1"/>
                </a:solidFill>
              </a:rPr>
              <a:t>[1] = ‘\0’, …, </a:t>
            </a:r>
            <a:r>
              <a:rPr lang="en-US" altLang="ko-KR" dirty="0" err="1">
                <a:solidFill>
                  <a:schemeClr val="tx1"/>
                </a:solidFill>
              </a:rPr>
              <a:t>str</a:t>
            </a:r>
            <a:r>
              <a:rPr lang="en-US" altLang="ko-KR" dirty="0">
                <a:solidFill>
                  <a:schemeClr val="tx1"/>
                </a:solidFill>
              </a:rPr>
              <a:t>[99] = ‘\0’} 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E4A1DB1-9957-6D4F-B0AE-40CA487F38C0}"/>
              </a:ext>
            </a:extLst>
          </p:cNvPr>
          <p:cNvSpPr/>
          <p:nvPr/>
        </p:nvSpPr>
        <p:spPr>
          <a:xfrm>
            <a:off x="5681522" y="3368425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D5DBCF0-6B2D-F74A-86A0-614354F441AB}"/>
              </a:ext>
            </a:extLst>
          </p:cNvPr>
          <p:cNvSpPr/>
          <p:nvPr/>
        </p:nvSpPr>
        <p:spPr>
          <a:xfrm>
            <a:off x="7002121" y="2897133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AED479B-2F0C-9C4D-84F6-8015BE266E58}"/>
              </a:ext>
            </a:extLst>
          </p:cNvPr>
          <p:cNvSpPr/>
          <p:nvPr/>
        </p:nvSpPr>
        <p:spPr>
          <a:xfrm>
            <a:off x="8301326" y="3373911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CC19D13-78F3-8149-8731-7647B290FE25}"/>
              </a:ext>
            </a:extLst>
          </p:cNvPr>
          <p:cNvSpPr/>
          <p:nvPr/>
        </p:nvSpPr>
        <p:spPr>
          <a:xfrm>
            <a:off x="5053455" y="3959708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B1E500A-BACC-5746-A858-3311F77D1B5F}"/>
              </a:ext>
            </a:extLst>
          </p:cNvPr>
          <p:cNvSpPr/>
          <p:nvPr/>
        </p:nvSpPr>
        <p:spPr>
          <a:xfrm>
            <a:off x="6372780" y="3957397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4397042-80C1-874B-A25E-1DFDB1684206}"/>
              </a:ext>
            </a:extLst>
          </p:cNvPr>
          <p:cNvSpPr/>
          <p:nvPr/>
        </p:nvSpPr>
        <p:spPr>
          <a:xfrm>
            <a:off x="7692105" y="3957397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8588232-E654-B146-AB6B-B052E88EE0E0}"/>
              </a:ext>
            </a:extLst>
          </p:cNvPr>
          <p:cNvSpPr/>
          <p:nvPr/>
        </p:nvSpPr>
        <p:spPr>
          <a:xfrm>
            <a:off x="9011430" y="3957396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6B4A2D7-D8F7-304B-951C-D5C5B76C46A0}"/>
              </a:ext>
            </a:extLst>
          </p:cNvPr>
          <p:cNvSpPr/>
          <p:nvPr/>
        </p:nvSpPr>
        <p:spPr>
          <a:xfrm>
            <a:off x="5375315" y="4577893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45605C64-1A49-4041-9118-6C19036124F9}"/>
              </a:ext>
            </a:extLst>
          </p:cNvPr>
          <p:cNvSpPr/>
          <p:nvPr/>
        </p:nvSpPr>
        <p:spPr>
          <a:xfrm>
            <a:off x="6015532" y="4577893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6BB743A-8F8A-5543-A03F-1D0CFF13781D}"/>
              </a:ext>
            </a:extLst>
          </p:cNvPr>
          <p:cNvSpPr/>
          <p:nvPr/>
        </p:nvSpPr>
        <p:spPr>
          <a:xfrm>
            <a:off x="4735098" y="4577893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3EA3E51-7AD0-FE45-82A5-A0F526F6F16D}"/>
              </a:ext>
            </a:extLst>
          </p:cNvPr>
          <p:cNvSpPr/>
          <p:nvPr/>
        </p:nvSpPr>
        <p:spPr>
          <a:xfrm>
            <a:off x="6744186" y="4577893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F98ED17-494D-454D-BE47-6DDFA34A2F9F}"/>
              </a:ext>
            </a:extLst>
          </p:cNvPr>
          <p:cNvSpPr/>
          <p:nvPr/>
        </p:nvSpPr>
        <p:spPr>
          <a:xfrm>
            <a:off x="7352524" y="4577892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CEAE2E4-2371-8F40-BD4F-37E7B9445E22}"/>
              </a:ext>
            </a:extLst>
          </p:cNvPr>
          <p:cNvSpPr/>
          <p:nvPr/>
        </p:nvSpPr>
        <p:spPr>
          <a:xfrm>
            <a:off x="7992741" y="4577891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00483E3-C7B2-D841-B821-0627E707F852}"/>
              </a:ext>
            </a:extLst>
          </p:cNvPr>
          <p:cNvSpPr/>
          <p:nvPr/>
        </p:nvSpPr>
        <p:spPr>
          <a:xfrm>
            <a:off x="8632958" y="4577890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F7B6330-80C5-3D48-B265-B4549A4E0D37}"/>
              </a:ext>
            </a:extLst>
          </p:cNvPr>
          <p:cNvSpPr/>
          <p:nvPr/>
        </p:nvSpPr>
        <p:spPr>
          <a:xfrm>
            <a:off x="9361612" y="4577889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6EEC40B-3908-5249-AA0F-784B058F03A2}"/>
              </a:ext>
            </a:extLst>
          </p:cNvPr>
          <p:cNvCxnSpPr>
            <a:stCxn id="68" idx="2"/>
            <a:endCxn id="65" idx="7"/>
          </p:cNvCxnSpPr>
          <p:nvPr/>
        </p:nvCxnSpPr>
        <p:spPr>
          <a:xfrm flipH="1">
            <a:off x="5886914" y="3023371"/>
            <a:ext cx="1115207" cy="382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6E1206A-9F10-324C-AC5E-7957580450A3}"/>
              </a:ext>
            </a:extLst>
          </p:cNvPr>
          <p:cNvCxnSpPr>
            <a:cxnSpLocks/>
            <a:stCxn id="65" idx="3"/>
            <a:endCxn id="70" idx="7"/>
          </p:cNvCxnSpPr>
          <p:nvPr/>
        </p:nvCxnSpPr>
        <p:spPr>
          <a:xfrm flipH="1">
            <a:off x="5258847" y="3583926"/>
            <a:ext cx="457915" cy="412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6A11713-F089-1A49-B9D8-BF6D3C9578D2}"/>
              </a:ext>
            </a:extLst>
          </p:cNvPr>
          <p:cNvCxnSpPr>
            <a:cxnSpLocks/>
            <a:stCxn id="65" idx="5"/>
            <a:endCxn id="71" idx="1"/>
          </p:cNvCxnSpPr>
          <p:nvPr/>
        </p:nvCxnSpPr>
        <p:spPr>
          <a:xfrm>
            <a:off x="5886914" y="3583926"/>
            <a:ext cx="521106" cy="4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0059FDF-0D21-934B-A7E8-FB779877E5AD}"/>
              </a:ext>
            </a:extLst>
          </p:cNvPr>
          <p:cNvCxnSpPr>
            <a:cxnSpLocks/>
            <a:stCxn id="70" idx="3"/>
            <a:endCxn id="76" idx="0"/>
          </p:cNvCxnSpPr>
          <p:nvPr/>
        </p:nvCxnSpPr>
        <p:spPr>
          <a:xfrm flipH="1">
            <a:off x="4855414" y="4175209"/>
            <a:ext cx="233281" cy="40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72802D2-D401-7D46-A4BE-733F4216224E}"/>
              </a:ext>
            </a:extLst>
          </p:cNvPr>
          <p:cNvCxnSpPr>
            <a:cxnSpLocks/>
            <a:stCxn id="70" idx="5"/>
            <a:endCxn id="74" idx="0"/>
          </p:cNvCxnSpPr>
          <p:nvPr/>
        </p:nvCxnSpPr>
        <p:spPr>
          <a:xfrm>
            <a:off x="5258847" y="4175209"/>
            <a:ext cx="236784" cy="40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1D28F0C-E528-0840-ADC0-3421E8D9D170}"/>
              </a:ext>
            </a:extLst>
          </p:cNvPr>
          <p:cNvCxnSpPr>
            <a:cxnSpLocks/>
            <a:stCxn id="71" idx="3"/>
            <a:endCxn id="75" idx="0"/>
          </p:cNvCxnSpPr>
          <p:nvPr/>
        </p:nvCxnSpPr>
        <p:spPr>
          <a:xfrm flipH="1">
            <a:off x="6135848" y="4172898"/>
            <a:ext cx="272172" cy="404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E191BB42-824C-C546-8DDB-9622DAD66635}"/>
              </a:ext>
            </a:extLst>
          </p:cNvPr>
          <p:cNvCxnSpPr>
            <a:cxnSpLocks/>
            <a:stCxn id="71" idx="5"/>
            <a:endCxn id="77" idx="0"/>
          </p:cNvCxnSpPr>
          <p:nvPr/>
        </p:nvCxnSpPr>
        <p:spPr>
          <a:xfrm>
            <a:off x="6578172" y="4172898"/>
            <a:ext cx="286330" cy="404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7233EA71-1734-794C-B1B5-8FD0622E7F93}"/>
              </a:ext>
            </a:extLst>
          </p:cNvPr>
          <p:cNvCxnSpPr>
            <a:cxnSpLocks/>
            <a:stCxn id="68" idx="6"/>
            <a:endCxn id="69" idx="1"/>
          </p:cNvCxnSpPr>
          <p:nvPr/>
        </p:nvCxnSpPr>
        <p:spPr>
          <a:xfrm>
            <a:off x="7242753" y="3023371"/>
            <a:ext cx="1093813" cy="387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2B90E3D-DA43-C64D-9409-0F254BF695AF}"/>
              </a:ext>
            </a:extLst>
          </p:cNvPr>
          <p:cNvCxnSpPr>
            <a:cxnSpLocks/>
            <a:stCxn id="69" idx="3"/>
            <a:endCxn id="72" idx="7"/>
          </p:cNvCxnSpPr>
          <p:nvPr/>
        </p:nvCxnSpPr>
        <p:spPr>
          <a:xfrm flipH="1">
            <a:off x="7897497" y="3589412"/>
            <a:ext cx="439069" cy="404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ECCD3AC6-690E-A449-85C5-0EC78077F876}"/>
              </a:ext>
            </a:extLst>
          </p:cNvPr>
          <p:cNvCxnSpPr>
            <a:cxnSpLocks/>
            <a:stCxn id="69" idx="5"/>
            <a:endCxn id="73" idx="1"/>
          </p:cNvCxnSpPr>
          <p:nvPr/>
        </p:nvCxnSpPr>
        <p:spPr>
          <a:xfrm>
            <a:off x="8506718" y="3589412"/>
            <a:ext cx="539952" cy="404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5667F42E-ACCB-5C4C-9083-B21C6F76F020}"/>
              </a:ext>
            </a:extLst>
          </p:cNvPr>
          <p:cNvCxnSpPr>
            <a:cxnSpLocks/>
            <a:stCxn id="72" idx="3"/>
            <a:endCxn id="78" idx="0"/>
          </p:cNvCxnSpPr>
          <p:nvPr/>
        </p:nvCxnSpPr>
        <p:spPr>
          <a:xfrm flipH="1">
            <a:off x="7472840" y="4172898"/>
            <a:ext cx="254505" cy="404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45DC71C-EC18-F44B-83FA-6633CA0F022B}"/>
              </a:ext>
            </a:extLst>
          </p:cNvPr>
          <p:cNvCxnSpPr>
            <a:cxnSpLocks/>
            <a:stCxn id="72" idx="5"/>
            <a:endCxn id="79" idx="0"/>
          </p:cNvCxnSpPr>
          <p:nvPr/>
        </p:nvCxnSpPr>
        <p:spPr>
          <a:xfrm>
            <a:off x="7897497" y="4172898"/>
            <a:ext cx="215560" cy="404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CFA939EF-BC37-494F-A8CC-B0F6BC778023}"/>
              </a:ext>
            </a:extLst>
          </p:cNvPr>
          <p:cNvCxnSpPr>
            <a:cxnSpLocks/>
            <a:stCxn id="73" idx="3"/>
            <a:endCxn id="80" idx="0"/>
          </p:cNvCxnSpPr>
          <p:nvPr/>
        </p:nvCxnSpPr>
        <p:spPr>
          <a:xfrm flipH="1">
            <a:off x="8753274" y="4172897"/>
            <a:ext cx="293396" cy="404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3D6E1AD0-1915-8D43-B67F-11B408BCD283}"/>
              </a:ext>
            </a:extLst>
          </p:cNvPr>
          <p:cNvCxnSpPr>
            <a:cxnSpLocks/>
            <a:stCxn id="73" idx="5"/>
            <a:endCxn id="81" idx="0"/>
          </p:cNvCxnSpPr>
          <p:nvPr/>
        </p:nvCxnSpPr>
        <p:spPr>
          <a:xfrm>
            <a:off x="9216822" y="4172897"/>
            <a:ext cx="265106" cy="404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9ED3B932-7286-B748-80E8-6D60648186C4}"/>
              </a:ext>
            </a:extLst>
          </p:cNvPr>
          <p:cNvCxnSpPr>
            <a:cxnSpLocks/>
            <a:stCxn id="76" idx="3"/>
          </p:cNvCxnSpPr>
          <p:nvPr/>
        </p:nvCxnSpPr>
        <p:spPr>
          <a:xfrm flipH="1">
            <a:off x="4631905" y="4793394"/>
            <a:ext cx="138433" cy="455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99C647AC-5D5E-7A4D-B0BC-6C71A1FED23D}"/>
              </a:ext>
            </a:extLst>
          </p:cNvPr>
          <p:cNvCxnSpPr>
            <a:cxnSpLocks/>
            <a:stCxn id="76" idx="5"/>
          </p:cNvCxnSpPr>
          <p:nvPr/>
        </p:nvCxnSpPr>
        <p:spPr>
          <a:xfrm>
            <a:off x="4940490" y="4793394"/>
            <a:ext cx="118040" cy="465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C385A222-AE71-3D48-956F-095C0B298DDC}"/>
              </a:ext>
            </a:extLst>
          </p:cNvPr>
          <p:cNvCxnSpPr>
            <a:cxnSpLocks/>
            <a:stCxn id="74" idx="3"/>
          </p:cNvCxnSpPr>
          <p:nvPr/>
        </p:nvCxnSpPr>
        <p:spPr>
          <a:xfrm flipH="1">
            <a:off x="5266198" y="4793394"/>
            <a:ext cx="144357" cy="465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835D2A45-8496-3E4D-9F93-3910A1E2BF98}"/>
              </a:ext>
            </a:extLst>
          </p:cNvPr>
          <p:cNvCxnSpPr>
            <a:cxnSpLocks/>
            <a:stCxn id="74" idx="5"/>
          </p:cNvCxnSpPr>
          <p:nvPr/>
        </p:nvCxnSpPr>
        <p:spPr>
          <a:xfrm>
            <a:off x="5580707" y="4793394"/>
            <a:ext cx="161527" cy="465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C2A8F7D7-B8B4-414E-BE7F-029196E98492}"/>
              </a:ext>
            </a:extLst>
          </p:cNvPr>
          <p:cNvCxnSpPr>
            <a:cxnSpLocks/>
            <a:stCxn id="75" idx="3"/>
          </p:cNvCxnSpPr>
          <p:nvPr/>
        </p:nvCxnSpPr>
        <p:spPr>
          <a:xfrm flipH="1">
            <a:off x="5926823" y="4793394"/>
            <a:ext cx="123949" cy="465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EC981A51-D588-EF47-8830-762E9C97C93C}"/>
              </a:ext>
            </a:extLst>
          </p:cNvPr>
          <p:cNvCxnSpPr>
            <a:cxnSpLocks/>
            <a:stCxn id="75" idx="5"/>
          </p:cNvCxnSpPr>
          <p:nvPr/>
        </p:nvCxnSpPr>
        <p:spPr>
          <a:xfrm>
            <a:off x="6220924" y="4793394"/>
            <a:ext cx="120316" cy="465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3BB25D86-063A-D44A-A63F-FF5644FAD397}"/>
              </a:ext>
            </a:extLst>
          </p:cNvPr>
          <p:cNvCxnSpPr>
            <a:cxnSpLocks/>
            <a:stCxn id="77" idx="3"/>
          </p:cNvCxnSpPr>
          <p:nvPr/>
        </p:nvCxnSpPr>
        <p:spPr>
          <a:xfrm flipH="1">
            <a:off x="6655749" y="4793394"/>
            <a:ext cx="123677" cy="463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136CC510-731E-FF40-9972-5F2D1939D8A5}"/>
              </a:ext>
            </a:extLst>
          </p:cNvPr>
          <p:cNvCxnSpPr>
            <a:cxnSpLocks/>
            <a:stCxn id="77" idx="5"/>
          </p:cNvCxnSpPr>
          <p:nvPr/>
        </p:nvCxnSpPr>
        <p:spPr>
          <a:xfrm>
            <a:off x="6949578" y="4793394"/>
            <a:ext cx="122168" cy="455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1EF20725-FF09-9C4E-8E5A-927625476A2C}"/>
              </a:ext>
            </a:extLst>
          </p:cNvPr>
          <p:cNvCxnSpPr>
            <a:cxnSpLocks/>
            <a:stCxn id="78" idx="3"/>
          </p:cNvCxnSpPr>
          <p:nvPr/>
        </p:nvCxnSpPr>
        <p:spPr>
          <a:xfrm flipH="1">
            <a:off x="7279860" y="4793393"/>
            <a:ext cx="107904" cy="463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533C270-D2A0-CB4E-9A1A-0F696E1AF07F}"/>
              </a:ext>
            </a:extLst>
          </p:cNvPr>
          <p:cNvCxnSpPr>
            <a:cxnSpLocks/>
            <a:stCxn id="78" idx="5"/>
          </p:cNvCxnSpPr>
          <p:nvPr/>
        </p:nvCxnSpPr>
        <p:spPr>
          <a:xfrm>
            <a:off x="7557916" y="4793393"/>
            <a:ext cx="98802" cy="463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67734059-E942-1844-AC8E-203D5C7D997B}"/>
              </a:ext>
            </a:extLst>
          </p:cNvPr>
          <p:cNvCxnSpPr>
            <a:cxnSpLocks/>
            <a:stCxn id="79" idx="3"/>
            <a:endCxn id="176" idx="1"/>
          </p:cNvCxnSpPr>
          <p:nvPr/>
        </p:nvCxnSpPr>
        <p:spPr>
          <a:xfrm flipH="1">
            <a:off x="7932119" y="4793392"/>
            <a:ext cx="95862" cy="431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FF32B231-1CD5-2B42-9FAE-2F3ADF60A9AE}"/>
              </a:ext>
            </a:extLst>
          </p:cNvPr>
          <p:cNvCxnSpPr>
            <a:cxnSpLocks/>
            <a:stCxn id="79" idx="5"/>
            <a:endCxn id="176" idx="3"/>
          </p:cNvCxnSpPr>
          <p:nvPr/>
        </p:nvCxnSpPr>
        <p:spPr>
          <a:xfrm>
            <a:off x="8198133" y="4793392"/>
            <a:ext cx="167118" cy="431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AA03C040-50DC-9C41-B0E1-F5F8C9504BA9}"/>
              </a:ext>
            </a:extLst>
          </p:cNvPr>
          <p:cNvCxnSpPr>
            <a:cxnSpLocks/>
            <a:stCxn id="80" idx="3"/>
            <a:endCxn id="177" idx="1"/>
          </p:cNvCxnSpPr>
          <p:nvPr/>
        </p:nvCxnSpPr>
        <p:spPr>
          <a:xfrm flipH="1">
            <a:off x="8584685" y="4793391"/>
            <a:ext cx="83513" cy="431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3C5DD856-4CA4-7145-82BF-AD30AA07AED9}"/>
              </a:ext>
            </a:extLst>
          </p:cNvPr>
          <p:cNvCxnSpPr>
            <a:cxnSpLocks/>
            <a:stCxn id="80" idx="5"/>
            <a:endCxn id="177" idx="3"/>
          </p:cNvCxnSpPr>
          <p:nvPr/>
        </p:nvCxnSpPr>
        <p:spPr>
          <a:xfrm>
            <a:off x="8838350" y="4793391"/>
            <a:ext cx="179467" cy="431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4C64C81E-99DF-3046-A629-ED67BE36FDDC}"/>
              </a:ext>
            </a:extLst>
          </p:cNvPr>
          <p:cNvCxnSpPr>
            <a:cxnSpLocks/>
            <a:stCxn id="81" idx="3"/>
            <a:endCxn id="178" idx="1"/>
          </p:cNvCxnSpPr>
          <p:nvPr/>
        </p:nvCxnSpPr>
        <p:spPr>
          <a:xfrm flipH="1">
            <a:off x="9265142" y="4793390"/>
            <a:ext cx="131710" cy="431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A89DD10F-B591-6E42-A55D-DC05C8122DA8}"/>
              </a:ext>
            </a:extLst>
          </p:cNvPr>
          <p:cNvCxnSpPr>
            <a:cxnSpLocks/>
            <a:stCxn id="81" idx="5"/>
          </p:cNvCxnSpPr>
          <p:nvPr/>
        </p:nvCxnSpPr>
        <p:spPr>
          <a:xfrm>
            <a:off x="9567004" y="4793390"/>
            <a:ext cx="173643" cy="431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FC2FF8E6-9C02-2842-9DCE-82A22CDED31C}"/>
              </a:ext>
            </a:extLst>
          </p:cNvPr>
          <p:cNvSpPr txBox="1"/>
          <p:nvPr/>
        </p:nvSpPr>
        <p:spPr>
          <a:xfrm>
            <a:off x="4627557" y="4994301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E3CC054E-F9A8-C749-927E-57D8E831A541}"/>
              </a:ext>
            </a:extLst>
          </p:cNvPr>
          <p:cNvSpPr txBox="1"/>
          <p:nvPr/>
        </p:nvSpPr>
        <p:spPr>
          <a:xfrm>
            <a:off x="5308014" y="4994301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075D6F57-5B7D-AD46-856A-F86E44932BD2}"/>
              </a:ext>
            </a:extLst>
          </p:cNvPr>
          <p:cNvSpPr txBox="1"/>
          <p:nvPr/>
        </p:nvSpPr>
        <p:spPr>
          <a:xfrm>
            <a:off x="5933356" y="4994301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92DB634-3646-8C4D-95DF-E6A685B2DECF}"/>
              </a:ext>
            </a:extLst>
          </p:cNvPr>
          <p:cNvSpPr txBox="1"/>
          <p:nvPr/>
        </p:nvSpPr>
        <p:spPr>
          <a:xfrm>
            <a:off x="6613813" y="4994301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4AC5874-EDBC-074C-82F1-D580346D4FEB}"/>
              </a:ext>
            </a:extLst>
          </p:cNvPr>
          <p:cNvSpPr txBox="1"/>
          <p:nvPr/>
        </p:nvSpPr>
        <p:spPr>
          <a:xfrm>
            <a:off x="7251662" y="4963524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4A13A65-B38D-E74D-8CF2-B08E551B9F77}"/>
              </a:ext>
            </a:extLst>
          </p:cNvPr>
          <p:cNvSpPr txBox="1"/>
          <p:nvPr/>
        </p:nvSpPr>
        <p:spPr>
          <a:xfrm>
            <a:off x="8584685" y="4963265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27814EFE-E887-D545-ADBD-A6531141FE0B}"/>
              </a:ext>
            </a:extLst>
          </p:cNvPr>
          <p:cNvCxnSpPr>
            <a:cxnSpLocks/>
            <a:stCxn id="182" idx="2"/>
            <a:endCxn id="68" idx="7"/>
          </p:cNvCxnSpPr>
          <p:nvPr/>
        </p:nvCxnSpPr>
        <p:spPr>
          <a:xfrm flipH="1">
            <a:off x="7207513" y="2412080"/>
            <a:ext cx="2311353" cy="522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Oval 181">
            <a:extLst>
              <a:ext uri="{FF2B5EF4-FFF2-40B4-BE49-F238E27FC236}">
                <a16:creationId xmlns:a16="http://schemas.microsoft.com/office/drawing/2014/main" id="{16F6A020-AA37-0F40-83EC-C4DB4D1AB91A}"/>
              </a:ext>
            </a:extLst>
          </p:cNvPr>
          <p:cNvSpPr/>
          <p:nvPr/>
        </p:nvSpPr>
        <p:spPr>
          <a:xfrm>
            <a:off x="9518866" y="2285842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E076BA40-52B6-4146-8A5D-1A2845FDCB0E}"/>
              </a:ext>
            </a:extLst>
          </p:cNvPr>
          <p:cNvCxnSpPr>
            <a:cxnSpLocks/>
            <a:stCxn id="182" idx="6"/>
            <a:endCxn id="187" idx="0"/>
          </p:cNvCxnSpPr>
          <p:nvPr/>
        </p:nvCxnSpPr>
        <p:spPr>
          <a:xfrm>
            <a:off x="9759498" y="2412080"/>
            <a:ext cx="1497785" cy="985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Explosion 2 186">
            <a:extLst>
              <a:ext uri="{FF2B5EF4-FFF2-40B4-BE49-F238E27FC236}">
                <a16:creationId xmlns:a16="http://schemas.microsoft.com/office/drawing/2014/main" id="{D45DD872-AC0C-5648-8940-172D17928E86}"/>
              </a:ext>
            </a:extLst>
          </p:cNvPr>
          <p:cNvSpPr/>
          <p:nvPr/>
        </p:nvSpPr>
        <p:spPr>
          <a:xfrm>
            <a:off x="10492229" y="3291913"/>
            <a:ext cx="1699771" cy="120777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Error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FBA8E1D-3419-624A-A762-521269930DDB}"/>
              </a:ext>
            </a:extLst>
          </p:cNvPr>
          <p:cNvSpPr txBox="1"/>
          <p:nvPr/>
        </p:nvSpPr>
        <p:spPr>
          <a:xfrm>
            <a:off x="8005277" y="2295177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 = 1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6F85DDE0-2D86-D548-9C8A-B0E84594E247}"/>
              </a:ext>
            </a:extLst>
          </p:cNvPr>
          <p:cNvSpPr txBox="1"/>
          <p:nvPr/>
        </p:nvSpPr>
        <p:spPr>
          <a:xfrm>
            <a:off x="10316630" y="2450116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 != 1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0DF46E5C-6A92-3C41-9CC2-0D1D4189FFB9}"/>
              </a:ext>
            </a:extLst>
          </p:cNvPr>
          <p:cNvSpPr txBox="1"/>
          <p:nvPr/>
        </p:nvSpPr>
        <p:spPr>
          <a:xfrm>
            <a:off x="5767350" y="2890580"/>
            <a:ext cx="1043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</a:t>
            </a:r>
            <a:r>
              <a:rPr lang="en-US" sz="1600" dirty="0"/>
              <a:t>[0] = ‘B’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0E58B03A-10D7-3147-B653-B3B48B7BE116}"/>
              </a:ext>
            </a:extLst>
          </p:cNvPr>
          <p:cNvSpPr txBox="1"/>
          <p:nvPr/>
        </p:nvSpPr>
        <p:spPr>
          <a:xfrm>
            <a:off x="7395495" y="2886890"/>
            <a:ext cx="1110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</a:t>
            </a:r>
            <a:r>
              <a:rPr lang="en-US" sz="1600" dirty="0"/>
              <a:t>[0] != ‘B’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23D1C13-7908-1742-BEE7-8425BF4BE71A}"/>
              </a:ext>
            </a:extLst>
          </p:cNvPr>
          <p:cNvSpPr txBox="1"/>
          <p:nvPr/>
        </p:nvSpPr>
        <p:spPr>
          <a:xfrm>
            <a:off x="4665156" y="3646429"/>
            <a:ext cx="1043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</a:t>
            </a:r>
            <a:r>
              <a:rPr lang="en-US" sz="1600" dirty="0"/>
              <a:t>[1] = ‘B’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0512B097-0C45-194B-932D-F4B51D0B9B9F}"/>
              </a:ext>
            </a:extLst>
          </p:cNvPr>
          <p:cNvSpPr txBox="1"/>
          <p:nvPr/>
        </p:nvSpPr>
        <p:spPr>
          <a:xfrm>
            <a:off x="5886914" y="3652070"/>
            <a:ext cx="1110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</a:t>
            </a:r>
            <a:r>
              <a:rPr lang="en-US" sz="1600" dirty="0"/>
              <a:t>[1] != ‘B’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A0A7D645-A032-CE4B-9049-239E1126E973}"/>
              </a:ext>
            </a:extLst>
          </p:cNvPr>
          <p:cNvSpPr txBox="1"/>
          <p:nvPr/>
        </p:nvSpPr>
        <p:spPr>
          <a:xfrm>
            <a:off x="7241365" y="3624092"/>
            <a:ext cx="1043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</a:t>
            </a:r>
            <a:r>
              <a:rPr lang="en-US" sz="1600" dirty="0"/>
              <a:t>[1] = ‘B’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EAFF11DD-1972-2843-A5B5-BEE53243D2EC}"/>
              </a:ext>
            </a:extLst>
          </p:cNvPr>
          <p:cNvSpPr txBox="1"/>
          <p:nvPr/>
        </p:nvSpPr>
        <p:spPr>
          <a:xfrm>
            <a:off x="8563393" y="3619724"/>
            <a:ext cx="1110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</a:t>
            </a:r>
            <a:r>
              <a:rPr lang="en-US" sz="1600" dirty="0"/>
              <a:t>[1] != ‘B’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A29D7113-3D19-8D4B-9229-CB47039FBD58}"/>
              </a:ext>
            </a:extLst>
          </p:cNvPr>
          <p:cNvSpPr txBox="1"/>
          <p:nvPr/>
        </p:nvSpPr>
        <p:spPr>
          <a:xfrm>
            <a:off x="4190932" y="4191817"/>
            <a:ext cx="1043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</a:t>
            </a:r>
            <a:r>
              <a:rPr lang="en-US" sz="1600" dirty="0"/>
              <a:t>[2] = ‘B’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57F28B3-A9B7-3644-B668-F0CA143BA128}"/>
              </a:ext>
            </a:extLst>
          </p:cNvPr>
          <p:cNvSpPr txBox="1"/>
          <p:nvPr/>
        </p:nvSpPr>
        <p:spPr>
          <a:xfrm>
            <a:off x="9180425" y="4202942"/>
            <a:ext cx="1110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</a:t>
            </a:r>
            <a:r>
              <a:rPr lang="en-US" sz="1600" dirty="0"/>
              <a:t>[2] != ‘B’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128B6D3A-1467-D945-A615-8C398B6CFECE}"/>
              </a:ext>
            </a:extLst>
          </p:cNvPr>
          <p:cNvSpPr txBox="1"/>
          <p:nvPr/>
        </p:nvSpPr>
        <p:spPr>
          <a:xfrm>
            <a:off x="3889835" y="4831941"/>
            <a:ext cx="1043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</a:t>
            </a:r>
            <a:r>
              <a:rPr lang="en-US" sz="1600" dirty="0"/>
              <a:t>[3] = ‘B’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F571F250-51D7-AE4E-AEED-04E78251005B}"/>
              </a:ext>
            </a:extLst>
          </p:cNvPr>
          <p:cNvSpPr txBox="1"/>
          <p:nvPr/>
        </p:nvSpPr>
        <p:spPr>
          <a:xfrm>
            <a:off x="9518866" y="4987396"/>
            <a:ext cx="1110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</a:t>
            </a:r>
            <a:r>
              <a:rPr lang="en-US" sz="1600" dirty="0"/>
              <a:t>[3] != ‘B’</a:t>
            </a:r>
          </a:p>
        </p:txBody>
      </p:sp>
      <p:sp>
        <p:nvSpPr>
          <p:cNvPr id="205" name="Right Bracket 204">
            <a:extLst>
              <a:ext uri="{FF2B5EF4-FFF2-40B4-BE49-F238E27FC236}">
                <a16:creationId xmlns:a16="http://schemas.microsoft.com/office/drawing/2014/main" id="{B0F952D9-93B2-B14B-BDBC-6248A3FF018C}"/>
              </a:ext>
            </a:extLst>
          </p:cNvPr>
          <p:cNvSpPr/>
          <p:nvPr/>
        </p:nvSpPr>
        <p:spPr>
          <a:xfrm rot="5400000">
            <a:off x="6968253" y="3751053"/>
            <a:ext cx="322566" cy="5255552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12F54DD1-CAE8-324C-AD89-348ADFF7ACB9}"/>
                  </a:ext>
                </a:extLst>
              </p:cNvPr>
              <p:cNvSpPr txBox="1"/>
              <p:nvPr/>
            </p:nvSpPr>
            <p:spPr>
              <a:xfrm>
                <a:off x="6218738" y="6406445"/>
                <a:ext cx="1920526" cy="3745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sup>
                      </m:sSup>
                      <m:r>
                        <a:rPr lang="ko-KR" altLang="en-US" b="0" i="0" smtClean="0">
                          <a:latin typeface="Cambria Math" panose="02040503050406030204" pitchFamily="18" charset="0"/>
                        </a:rPr>
                        <m:t>개</m:t>
                      </m:r>
                      <m:r>
                        <a:rPr lang="ko-KR" alt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ko-KR" altLang="en-US" b="0" i="0" smtClean="0">
                          <a:latin typeface="Cambria Math" panose="02040503050406030204" pitchFamily="18" charset="0"/>
                        </a:rPr>
                        <m:t>수행경로</m:t>
                      </m:r>
                      <m:r>
                        <a:rPr lang="ko-KR" altLang="en-US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12F54DD1-CAE8-324C-AD89-348ADFF7A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738" y="6406445"/>
                <a:ext cx="1920526" cy="374526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520E4007-57D6-C24D-9694-2824EF5A265B}"/>
              </a:ext>
            </a:extLst>
          </p:cNvPr>
          <p:cNvCxnSpPr>
            <a:cxnSpLocks/>
          </p:cNvCxnSpPr>
          <p:nvPr/>
        </p:nvCxnSpPr>
        <p:spPr>
          <a:xfrm flipV="1">
            <a:off x="7250214" y="2373133"/>
            <a:ext cx="2171482" cy="500901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94C02A8D-5DC9-5142-B596-92CEC061513A}"/>
              </a:ext>
            </a:extLst>
          </p:cNvPr>
          <p:cNvCxnSpPr>
            <a:cxnSpLocks/>
          </p:cNvCxnSpPr>
          <p:nvPr/>
        </p:nvCxnSpPr>
        <p:spPr>
          <a:xfrm>
            <a:off x="7304226" y="3126509"/>
            <a:ext cx="915435" cy="302953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C39A61D-D3C6-2749-9F39-96F31BEB653C}"/>
              </a:ext>
            </a:extLst>
          </p:cNvPr>
          <p:cNvCxnSpPr>
            <a:cxnSpLocks/>
          </p:cNvCxnSpPr>
          <p:nvPr/>
        </p:nvCxnSpPr>
        <p:spPr>
          <a:xfrm>
            <a:off x="8505992" y="3644963"/>
            <a:ext cx="453408" cy="384013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EC34487E-EEDF-D343-9E9C-3155C081FA2B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9162396" y="4225145"/>
            <a:ext cx="234456" cy="389718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E4441C6E-FC42-0D4F-A705-76F0CEA404FD}"/>
              </a:ext>
            </a:extLst>
          </p:cNvPr>
          <p:cNvCxnSpPr>
            <a:cxnSpLocks/>
          </p:cNvCxnSpPr>
          <p:nvPr/>
        </p:nvCxnSpPr>
        <p:spPr>
          <a:xfrm>
            <a:off x="9515957" y="4777361"/>
            <a:ext cx="208301" cy="494937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id="{1907E97F-8746-4F4F-BBCA-6A0F6971A77E}"/>
              </a:ext>
            </a:extLst>
          </p:cNvPr>
          <p:cNvSpPr txBox="1"/>
          <p:nvPr/>
        </p:nvSpPr>
        <p:spPr>
          <a:xfrm>
            <a:off x="6558540" y="1577943"/>
            <a:ext cx="5647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DFS </a:t>
            </a:r>
            <a:r>
              <a:rPr lang="ko-KR" altLang="en-US" dirty="0"/>
              <a:t>탐색 전략으로 </a:t>
            </a:r>
            <a:r>
              <a:rPr lang="en-US" altLang="ko-KR" dirty="0"/>
              <a:t>z=1 </a:t>
            </a:r>
            <a:r>
              <a:rPr lang="ko-KR" altLang="en-US" dirty="0"/>
              <a:t>분기 밑에 있는 </a:t>
            </a:r>
            <a:r>
              <a:rPr lang="en-US" altLang="ko-KR" dirty="0"/>
              <a:t>subtree</a:t>
            </a:r>
            <a:r>
              <a:rPr lang="ko-KR" altLang="en-US" dirty="0"/>
              <a:t>의 모든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수행 경로를 커버하기 전까지 </a:t>
            </a:r>
            <a:r>
              <a:rPr lang="en-US" altLang="ko-KR" dirty="0"/>
              <a:t>Error</a:t>
            </a:r>
            <a:r>
              <a:rPr lang="ko-KR" altLang="en-US" dirty="0" err="1"/>
              <a:t>를</a:t>
            </a:r>
            <a:r>
              <a:rPr lang="ko-KR" altLang="en-US" dirty="0"/>
              <a:t> 검출하지 못한다</a:t>
            </a:r>
            <a:r>
              <a:rPr lang="en-US" altLang="ko-KR" dirty="0"/>
              <a:t>.</a:t>
            </a:r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89E51CE-1BC3-2540-984D-214107D4D970}"/>
              </a:ext>
            </a:extLst>
          </p:cNvPr>
          <p:cNvCxnSpPr>
            <a:cxnSpLocks/>
            <a:endCxn id="99" idx="0"/>
          </p:cNvCxnSpPr>
          <p:nvPr/>
        </p:nvCxnSpPr>
        <p:spPr>
          <a:xfrm flipH="1">
            <a:off x="4449160" y="5476500"/>
            <a:ext cx="165310" cy="424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EF2428B-DB46-4D46-8871-2860F713C223}"/>
              </a:ext>
            </a:extLst>
          </p:cNvPr>
          <p:cNvCxnSpPr>
            <a:cxnSpLocks/>
            <a:endCxn id="100" idx="0"/>
          </p:cNvCxnSpPr>
          <p:nvPr/>
        </p:nvCxnSpPr>
        <p:spPr>
          <a:xfrm>
            <a:off x="9799128" y="5559359"/>
            <a:ext cx="120316" cy="40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42F6CA9C-D332-354F-880B-08CEB68C78C2}"/>
              </a:ext>
            </a:extLst>
          </p:cNvPr>
          <p:cNvSpPr/>
          <p:nvPr/>
        </p:nvSpPr>
        <p:spPr>
          <a:xfrm>
            <a:off x="4328844" y="5901297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C4B3074-BD6E-D94A-827F-6FA1E1306EF3}"/>
              </a:ext>
            </a:extLst>
          </p:cNvPr>
          <p:cNvSpPr/>
          <p:nvPr/>
        </p:nvSpPr>
        <p:spPr>
          <a:xfrm>
            <a:off x="9799128" y="5968947"/>
            <a:ext cx="240632" cy="2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5A5F21F-042F-A540-A5E2-E25545C64897}"/>
              </a:ext>
            </a:extLst>
          </p:cNvPr>
          <p:cNvSpPr txBox="1"/>
          <p:nvPr/>
        </p:nvSpPr>
        <p:spPr>
          <a:xfrm>
            <a:off x="3530092" y="5475401"/>
            <a:ext cx="1147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</a:t>
            </a:r>
            <a:r>
              <a:rPr lang="en-US" sz="1600" dirty="0"/>
              <a:t>[</a:t>
            </a:r>
            <a:r>
              <a:rPr lang="en-US" altLang="ko-KR" sz="1600" dirty="0"/>
              <a:t>99</a:t>
            </a:r>
            <a:r>
              <a:rPr lang="en-US" sz="1600" dirty="0"/>
              <a:t>] = ‘B’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F504B2D-29A5-6848-9649-706BD0F44C84}"/>
              </a:ext>
            </a:extLst>
          </p:cNvPr>
          <p:cNvSpPr txBox="1"/>
          <p:nvPr/>
        </p:nvSpPr>
        <p:spPr>
          <a:xfrm>
            <a:off x="9799128" y="5588318"/>
            <a:ext cx="1214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str</a:t>
            </a:r>
            <a:r>
              <a:rPr lang="en-US" sz="1600" dirty="0"/>
              <a:t>[</a:t>
            </a:r>
            <a:r>
              <a:rPr lang="en-US" altLang="ko-KR" sz="1600" dirty="0"/>
              <a:t>99</a:t>
            </a:r>
            <a:r>
              <a:rPr lang="en-US" sz="1600" dirty="0"/>
              <a:t>] </a:t>
            </a:r>
            <a:r>
              <a:rPr lang="en-US" altLang="ko-KR" sz="1600" dirty="0"/>
              <a:t>!</a:t>
            </a:r>
            <a:r>
              <a:rPr lang="en-US" sz="1600" dirty="0"/>
              <a:t>= ‘B’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0F0B9AA-179F-AA4D-B7B9-14D32B84F063}"/>
              </a:ext>
            </a:extLst>
          </p:cNvPr>
          <p:cNvCxnSpPr>
            <a:cxnSpLocks/>
          </p:cNvCxnSpPr>
          <p:nvPr/>
        </p:nvCxnSpPr>
        <p:spPr>
          <a:xfrm>
            <a:off x="9729744" y="5500280"/>
            <a:ext cx="150332" cy="56707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4F73C52D-1198-6F41-9E28-EC302A94674A}"/>
              </a:ext>
            </a:extLst>
          </p:cNvPr>
          <p:cNvSpPr txBox="1"/>
          <p:nvPr/>
        </p:nvSpPr>
        <p:spPr>
          <a:xfrm>
            <a:off x="9272453" y="5652190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48480E1-0891-4C42-9366-114745FCAAA7}"/>
              </a:ext>
            </a:extLst>
          </p:cNvPr>
          <p:cNvSpPr txBox="1"/>
          <p:nvPr/>
        </p:nvSpPr>
        <p:spPr>
          <a:xfrm>
            <a:off x="4634868" y="5683226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9516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77403" y="343123"/>
            <a:ext cx="8939729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  <a:ea typeface="+mj-ea"/>
                <a:cs typeface="+mj-cs"/>
              </a:rPr>
              <a:t>논제 </a:t>
            </a:r>
            <a:r>
              <a:rPr kumimoji="1" lang="en-US" altLang="ko-KR" sz="3200" b="1" kern="0" dirty="0">
                <a:latin typeface="+mj-ea"/>
                <a:ea typeface="+mj-ea"/>
                <a:cs typeface="+mj-cs"/>
              </a:rPr>
              <a:t>(Thesis Statement)</a:t>
            </a:r>
            <a:endParaRPr kumimoji="1" lang="ko-KR" altLang="en-US" sz="3200" b="1" kern="0" dirty="0">
              <a:latin typeface="+mj-ea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8362" y="1706335"/>
            <a:ext cx="9103035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ko-KR" sz="2800" dirty="0">
              <a:latin typeface="+mn-ea"/>
            </a:endParaRPr>
          </a:p>
          <a:p>
            <a:pPr algn="ctr"/>
            <a:r>
              <a:rPr lang="ko-KR" altLang="en-US" sz="2800" b="1" dirty="0">
                <a:latin typeface="+mn-ea"/>
              </a:rPr>
              <a:t>함수 간 </a:t>
            </a:r>
            <a:r>
              <a:rPr lang="ko-KR" altLang="en-US" sz="2800" b="1" dirty="0">
                <a:solidFill>
                  <a:srgbClr val="00B050"/>
                </a:solidFill>
                <a:latin typeface="+mn-ea"/>
              </a:rPr>
              <a:t>데이터 의존도</a:t>
            </a:r>
            <a:r>
              <a:rPr lang="ko-KR" altLang="en-US" sz="2800" b="1" dirty="0">
                <a:latin typeface="+mn-ea"/>
              </a:rPr>
              <a:t>를 </a:t>
            </a:r>
            <a:r>
              <a:rPr lang="ko-KR" altLang="en-US" sz="2800" b="1" dirty="0">
                <a:solidFill>
                  <a:schemeClr val="tx1"/>
                </a:solidFill>
                <a:latin typeface="+mn-ea"/>
              </a:rPr>
              <a:t>활용한 </a:t>
            </a:r>
            <a:r>
              <a:rPr lang="en-US" altLang="ko-KR" sz="2800" b="1" dirty="0" err="1">
                <a:solidFill>
                  <a:schemeClr val="tx1"/>
                </a:solidFill>
                <a:latin typeface="+mn-ea"/>
              </a:rPr>
              <a:t>concolic</a:t>
            </a:r>
            <a:r>
              <a:rPr lang="en-US" altLang="ko-KR" sz="28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800" b="1" dirty="0">
                <a:solidFill>
                  <a:schemeClr val="tx1"/>
                </a:solidFill>
                <a:latin typeface="+mn-ea"/>
              </a:rPr>
              <a:t>탐색 전략은 효과적으로 더 </a:t>
            </a:r>
            <a:r>
              <a:rPr lang="ko-KR" altLang="en-US" sz="2800" b="1" dirty="0">
                <a:solidFill>
                  <a:srgbClr val="00B050"/>
                </a:solidFill>
                <a:latin typeface="+mn-ea"/>
              </a:rPr>
              <a:t>높은 분기 커버리지</a:t>
            </a:r>
            <a:r>
              <a:rPr lang="ko-KR" altLang="en-US" sz="2800" b="1" dirty="0">
                <a:solidFill>
                  <a:schemeClr val="tx1"/>
                </a:solidFill>
                <a:latin typeface="+mn-ea"/>
              </a:rPr>
              <a:t>를 달성할 수 있다</a:t>
            </a:r>
            <a:r>
              <a:rPr lang="en-US" altLang="ko-KR" sz="2800" b="1" dirty="0">
                <a:solidFill>
                  <a:schemeClr val="tx1"/>
                </a:solidFill>
                <a:latin typeface="+mn-ea"/>
              </a:rPr>
              <a:t>.</a:t>
            </a:r>
          </a:p>
          <a:p>
            <a:pPr algn="ctr"/>
            <a:endParaRPr lang="ko-KR" altLang="en-US" sz="28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0EC8EF-1EB5-3341-95C8-08CEAB625AC4}"/>
              </a:ext>
            </a:extLst>
          </p:cNvPr>
          <p:cNvSpPr txBox="1"/>
          <p:nvPr/>
        </p:nvSpPr>
        <p:spPr>
          <a:xfrm>
            <a:off x="1698283" y="3588766"/>
            <a:ext cx="8923191" cy="234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두 함수 </a:t>
            </a:r>
            <a:r>
              <a:rPr lang="en-US" altLang="ko-KR" sz="20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f</a:t>
            </a:r>
            <a:r>
              <a:rPr lang="ko-KR" altLang="en-US" sz="20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와 </a:t>
            </a:r>
            <a:r>
              <a:rPr lang="en-US" altLang="ko-KR" sz="20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g</a:t>
            </a:r>
            <a:r>
              <a:rPr lang="ko-KR" altLang="en-US" sz="20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 간 데이터 의존도</a:t>
            </a:r>
            <a:endParaRPr lang="en-US" altLang="ko-KR" sz="2000" b="1" dirty="0">
              <a:solidFill>
                <a:srgbClr val="00B05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“f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에 대한 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g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ko-KR" altLang="en-US" sz="2000" b="1" dirty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데이터 의존도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가 높다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2000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= “f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에서 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g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로의 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def-use chain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이 많다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”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=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“g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에서 사용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(use)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한 변수 값들이 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f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에서 많이 정의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(def)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되었다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”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= “f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가 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g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의 실행에 끼치는 영향력이 크다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88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77403" y="343123"/>
            <a:ext cx="8939729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  <a:ea typeface="+mj-ea"/>
                <a:cs typeface="+mj-cs"/>
              </a:rPr>
              <a:t>새로운 </a:t>
            </a:r>
            <a:r>
              <a:rPr kumimoji="1" lang="en-US" altLang="ko-KR" sz="3200" b="1" kern="0" dirty="0" err="1">
                <a:latin typeface="+mj-ea"/>
                <a:ea typeface="+mj-ea"/>
                <a:cs typeface="+mj-cs"/>
              </a:rPr>
              <a:t>concolic</a:t>
            </a:r>
            <a:r>
              <a:rPr kumimoji="1" lang="en-US" altLang="ko-KR" sz="3200" b="1" kern="0" dirty="0">
                <a:latin typeface="+mj-ea"/>
                <a:ea typeface="+mj-ea"/>
                <a:cs typeface="+mj-cs"/>
              </a:rPr>
              <a:t> </a:t>
            </a:r>
            <a:r>
              <a:rPr kumimoji="1" lang="ko-KR" altLang="en-US" sz="3200" b="1" kern="0" dirty="0">
                <a:latin typeface="+mj-ea"/>
                <a:ea typeface="+mj-ea"/>
                <a:cs typeface="+mj-cs"/>
              </a:rPr>
              <a:t>탐색 전략 </a:t>
            </a:r>
            <a:r>
              <a:rPr kumimoji="1" lang="en-US" altLang="ko-KR" sz="3200" b="1" kern="0" dirty="0">
                <a:latin typeface="+mj-ea"/>
                <a:ea typeface="+mj-ea"/>
                <a:cs typeface="+mj-cs"/>
              </a:rPr>
              <a:t>TAINT</a:t>
            </a:r>
            <a:r>
              <a:rPr kumimoji="1" lang="ko-KR" altLang="en-US" sz="3200" b="1" kern="0" dirty="0">
                <a:latin typeface="+mj-ea"/>
                <a:ea typeface="+mj-ea"/>
                <a:cs typeface="+mj-cs"/>
              </a:rPr>
              <a:t> </a:t>
            </a:r>
            <a:r>
              <a:rPr kumimoji="1" lang="en-US" altLang="ko-KR" sz="3200" b="1" kern="0" dirty="0">
                <a:latin typeface="+mj-ea"/>
                <a:ea typeface="+mj-ea"/>
                <a:cs typeface="+mj-cs"/>
              </a:rPr>
              <a:t>- </a:t>
            </a:r>
            <a:r>
              <a:rPr kumimoji="1" lang="ko-KR" altLang="en-US" sz="3200" b="1" kern="0" dirty="0">
                <a:latin typeface="+mj-ea"/>
                <a:ea typeface="+mj-ea"/>
                <a:cs typeface="+mj-cs"/>
              </a:rPr>
              <a:t>예시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EC8EF-1EB5-3341-95C8-08CEAB625AC4}"/>
              </a:ext>
            </a:extLst>
          </p:cNvPr>
          <p:cNvSpPr txBox="1"/>
          <p:nvPr/>
        </p:nvSpPr>
        <p:spPr>
          <a:xfrm>
            <a:off x="833302" y="879551"/>
            <a:ext cx="11248969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latin typeface="맑은 고딕" pitchFamily="50" charset="-127"/>
              </a:rPr>
              <a:t>함수 </a:t>
            </a:r>
            <a:r>
              <a:rPr lang="en-US" altLang="ko-KR" sz="2000" b="1" dirty="0">
                <a:latin typeface="맑은 고딕" pitchFamily="50" charset="-127"/>
              </a:rPr>
              <a:t>g</a:t>
            </a:r>
            <a:r>
              <a:rPr lang="ko-KR" altLang="en-US" sz="2000" b="1" dirty="0">
                <a:latin typeface="맑은 고딕" pitchFamily="50" charset="-127"/>
              </a:rPr>
              <a:t>의 커버하지 못한 분기를 커버하고자 할 때</a:t>
            </a:r>
            <a:r>
              <a:rPr lang="en-US" altLang="ko-KR" sz="2000" b="1" dirty="0">
                <a:latin typeface="맑은 고딕" pitchFamily="50" charset="-127"/>
              </a:rPr>
              <a:t>, </a:t>
            </a:r>
            <a:r>
              <a:rPr lang="en-US" altLang="ko-KR" sz="2000" b="1" dirty="0">
                <a:solidFill>
                  <a:srgbClr val="00B050"/>
                </a:solidFill>
                <a:latin typeface="맑은 고딕" pitchFamily="50" charset="-127"/>
              </a:rPr>
              <a:t>g</a:t>
            </a:r>
            <a:r>
              <a:rPr lang="ko-KR" altLang="en-US" sz="2000" b="1" dirty="0">
                <a:solidFill>
                  <a:srgbClr val="00B050"/>
                </a:solidFill>
                <a:latin typeface="맑은 고딕" pitchFamily="50" charset="-127"/>
              </a:rPr>
              <a:t>에 영향력이 큰 </a:t>
            </a:r>
            <a:r>
              <a:rPr lang="en-US" altLang="ko-KR" sz="2000" b="1" dirty="0">
                <a:solidFill>
                  <a:srgbClr val="00B050"/>
                </a:solidFill>
                <a:latin typeface="맑은 고딕" pitchFamily="50" charset="-127"/>
              </a:rPr>
              <a:t>f</a:t>
            </a:r>
            <a:r>
              <a:rPr lang="ko-KR" altLang="en-US" sz="2000" b="1" dirty="0">
                <a:solidFill>
                  <a:srgbClr val="00B050"/>
                </a:solidFill>
                <a:latin typeface="맑은 고딕" pitchFamily="50" charset="-127"/>
              </a:rPr>
              <a:t>의 분기를 부정</a:t>
            </a:r>
            <a:r>
              <a:rPr lang="en-US" altLang="ko-KR" sz="2000" b="1" dirty="0">
                <a:solidFill>
                  <a:srgbClr val="00B050"/>
                </a:solidFill>
                <a:latin typeface="맑은 고딕" pitchFamily="50" charset="-127"/>
              </a:rPr>
              <a:t>(negate)</a:t>
            </a:r>
            <a:r>
              <a:rPr lang="ko-KR" altLang="en-US" sz="2000" b="1" dirty="0">
                <a:latin typeface="맑은 고딕" pitchFamily="50" charset="-127"/>
              </a:rPr>
              <a:t>해서 </a:t>
            </a:r>
            <a:r>
              <a:rPr lang="en-US" altLang="ko-KR" sz="2000" b="1" dirty="0">
                <a:latin typeface="맑은 고딕" pitchFamily="50" charset="-127"/>
              </a:rPr>
              <a:t/>
            </a:r>
            <a:br>
              <a:rPr lang="en-US" altLang="ko-KR" sz="2000" b="1" dirty="0">
                <a:latin typeface="맑은 고딕" pitchFamily="50" charset="-127"/>
              </a:rPr>
            </a:br>
            <a:r>
              <a:rPr lang="en-US" altLang="ko-KR" sz="2000" b="1" dirty="0">
                <a:latin typeface="맑은 고딕" pitchFamily="50" charset="-127"/>
              </a:rPr>
              <a:t>g</a:t>
            </a:r>
            <a:r>
              <a:rPr lang="ko-KR" altLang="en-US" sz="2000" b="1" dirty="0">
                <a:latin typeface="맑은 고딕" pitchFamily="50" charset="-127"/>
              </a:rPr>
              <a:t>의 커버하지 못한 분기를 커버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4679630" y="2512060"/>
                <a:ext cx="7512370" cy="948876"/>
              </a:xfrm>
            </p:spPr>
            <p:txBody>
              <a:bodyPr>
                <a:normAutofit/>
              </a:bodyPr>
              <a:lstStyle/>
              <a:p>
                <a:r>
                  <a:rPr lang="ko-KR" altLang="en-US" sz="1600" dirty="0"/>
                  <a:t>초기 </a:t>
                </a:r>
                <a:r>
                  <a:rPr lang="en-US" altLang="ko-KR" sz="1600" dirty="0"/>
                  <a:t>TC1: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=0,</m:t>
                        </m:r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str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 b="0" i="0" smtClean="0">
                                <a:latin typeface="Cambria Math" panose="02040503050406030204" pitchFamily="18" charset="0"/>
                              </a:rPr>
                              <m:t>\0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str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\</m:t>
                        </m:r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, …,</m:t>
                        </m:r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str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98</m:t>
                            </m:r>
                          </m:e>
                        </m:d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\</m:t>
                        </m:r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str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99</m:t>
                            </m:r>
                          </m:e>
                        </m:d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\</m:t>
                        </m:r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altLang="ko-KR" sz="1600" dirty="0"/>
              </a:p>
              <a:p>
                <a:pPr lvl="1"/>
                <a:r>
                  <a:rPr lang="ko-KR" altLang="en-US" sz="1400" dirty="0"/>
                  <a:t>현재 </a:t>
                </a:r>
                <a:r>
                  <a:rPr lang="en-US" altLang="ko-KR" sz="1400" dirty="0"/>
                  <a:t>SPF(</a:t>
                </a:r>
                <a:r>
                  <a:rPr lang="ko-KR" altLang="en-US" sz="1400" dirty="0" err="1"/>
                  <a:t>심볼릭</a:t>
                </a:r>
                <a:r>
                  <a:rPr lang="ko-KR" altLang="en-US" sz="1400" dirty="0"/>
                  <a:t> 경로 수식</a:t>
                </a:r>
                <a:r>
                  <a:rPr lang="en-US" altLang="ko-KR" sz="1400" dirty="0"/>
                  <a:t>)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12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ko-KR" sz="1200">
                            <a:latin typeface="Cambria Math" panose="02040503050406030204" pitchFamily="18" charset="0"/>
                          </a:rPr>
                          <m:t>≥0</m:t>
                        </m:r>
                      </m:e>
                    </m:d>
                    <m:r>
                      <a:rPr lang="en-US" altLang="ko-KR" sz="120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altLang="ko-K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1200">
                            <a:latin typeface="Cambria Math" panose="02040503050406030204" pitchFamily="18" charset="0"/>
                          </a:rPr>
                          <m:t>str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20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altLang="ko-KR" sz="1200" b="0" i="0" smtClean="0">
                            <a:latin typeface="Cambria Math" panose="02040503050406030204" pitchFamily="18" charset="0"/>
                          </a:rPr>
                          <m:t>!=′</m:t>
                        </m:r>
                        <m:sSup>
                          <m:sSupPr>
                            <m:ctrlPr>
                              <a:rPr lang="en-US" altLang="ko-KR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altLang="ko-KR" sz="1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ko-KR" sz="120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altLang="ko-K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1200">
                            <a:latin typeface="Cambria Math" panose="02040503050406030204" pitchFamily="18" charset="0"/>
                          </a:rPr>
                          <m:t>str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2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altLang="ko-KR" sz="1200">
                            <a:latin typeface="Cambria Math" panose="02040503050406030204" pitchFamily="18" charset="0"/>
                          </a:rPr>
                          <m:t>!</m:t>
                        </m:r>
                        <m:sSup>
                          <m:sSupPr>
                            <m:ctrlPr>
                              <a:rPr lang="en-US" altLang="ko-KR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20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sup>
                            <m:r>
                              <a:rPr lang="en-US" altLang="ko-KR" sz="1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ko-KR" sz="12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altLang="ko-KR" sz="120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altLang="ko-KR" sz="12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ko-KR" sz="1200">
                        <a:latin typeface="Cambria Math" panose="02040503050406030204" pitchFamily="18" charset="0"/>
                      </a:rPr>
                      <m:t>…∧</m:t>
                    </m:r>
                    <m:d>
                      <m:dPr>
                        <m:ctrlPr>
                          <a:rPr lang="en-US" altLang="ko-K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1200">
                            <a:latin typeface="Cambria Math" panose="02040503050406030204" pitchFamily="18" charset="0"/>
                          </a:rPr>
                          <m:t>str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200">
                                <a:latin typeface="Cambria Math" panose="02040503050406030204" pitchFamily="18" charset="0"/>
                              </a:rPr>
                              <m:t>98</m:t>
                            </m:r>
                          </m:e>
                        </m:d>
                        <m:r>
                          <a:rPr lang="en-US" altLang="ko-KR" sz="1200">
                            <a:latin typeface="Cambria Math" panose="02040503050406030204" pitchFamily="18" charset="0"/>
                          </a:rPr>
                          <m:t>!</m:t>
                        </m:r>
                        <m:sSup>
                          <m:sSupPr>
                            <m:ctrlPr>
                              <a:rPr lang="en-US" altLang="ko-KR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20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sup>
                            <m:r>
                              <a:rPr lang="en-US" altLang="ko-KR" sz="1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altLang="ko-KR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altLang="ko-KR" sz="1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ko-KR" sz="12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ko-KR" sz="12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ko-KR" sz="1200">
                        <a:latin typeface="Cambria Math" panose="02040503050406030204" pitchFamily="18" charset="0"/>
                      </a:rPr>
                      <m:t>str</m:t>
                    </m:r>
                    <m:d>
                      <m:dPr>
                        <m:begChr m:val="["/>
                        <m:endChr m:val="]"/>
                        <m:ctrlPr>
                          <a:rPr lang="en-US" altLang="ko-K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200">
                            <a:latin typeface="Cambria Math" panose="02040503050406030204" pitchFamily="18" charset="0"/>
                          </a:rPr>
                          <m:t>99</m:t>
                        </m:r>
                      </m:e>
                    </m:d>
                    <m:r>
                      <a:rPr lang="en-US" altLang="ko-KR" sz="1200">
                        <a:latin typeface="Cambria Math" panose="02040503050406030204" pitchFamily="18" charset="0"/>
                      </a:rPr>
                      <m:t>!</m:t>
                    </m:r>
                    <m:sSup>
                      <m:sSupPr>
                        <m:ctrlPr>
                          <a:rPr lang="en-US" altLang="ko-KR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20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  <m:sup>
                        <m:r>
                          <a:rPr lang="en-US" altLang="ko-KR" sz="1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altLang="ko-KR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2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altLang="ko-KR" sz="1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sz="12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ko-KR" sz="1200" dirty="0"/>
              </a:p>
              <a:p>
                <a:pPr lvl="2"/>
                <a:endParaRPr lang="en-US" altLang="ko-KR" sz="1200" dirty="0"/>
              </a:p>
              <a:p>
                <a:pPr lvl="1"/>
                <a:endParaRPr lang="en-US" altLang="ko-KR" sz="1400" dirty="0"/>
              </a:p>
              <a:p>
                <a:pPr marL="457200" lvl="1" indent="0">
                  <a:buNone/>
                </a:pPr>
                <a:endParaRPr lang="en-US" altLang="ko-KR" sz="1700" dirty="0"/>
              </a:p>
              <a:p>
                <a:pPr marL="457200" lvl="1" indent="0">
                  <a:buNone/>
                </a:pPr>
                <a:endParaRPr lang="en-US" altLang="ko-KR" sz="1400" dirty="0"/>
              </a:p>
            </p:txBody>
          </p:sp>
        </mc:Choice>
        <mc:Fallback xmlns="">
          <p:sp>
            <p:nvSpPr>
              <p:cNvPr id="19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9630" y="2512060"/>
                <a:ext cx="7512370" cy="948876"/>
              </a:xfrm>
              <a:blipFill>
                <a:blip r:embed="rId3"/>
                <a:stretch>
                  <a:fillRect l="-169" t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33">
            <a:extLst>
              <a:ext uri="{FF2B5EF4-FFF2-40B4-BE49-F238E27FC236}">
                <a16:creationId xmlns:a16="http://schemas.microsoft.com/office/drawing/2014/main" id="{AB6B07B6-C0BF-9744-BF4B-CBD29556D924}"/>
              </a:ext>
            </a:extLst>
          </p:cNvPr>
          <p:cNvSpPr/>
          <p:nvPr/>
        </p:nvSpPr>
        <p:spPr>
          <a:xfrm>
            <a:off x="5858753" y="3046939"/>
            <a:ext cx="574414" cy="24362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9AD6F4-A352-6E42-8F47-93AE13C8707A}"/>
              </a:ext>
            </a:extLst>
          </p:cNvPr>
          <p:cNvSpPr txBox="1"/>
          <p:nvPr/>
        </p:nvSpPr>
        <p:spPr>
          <a:xfrm>
            <a:off x="5537460" y="3307049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B050"/>
                </a:solidFill>
              </a:rPr>
              <a:t>f</a:t>
            </a:r>
            <a:r>
              <a:rPr lang="ko-KR" altLang="en-US" sz="1400" dirty="0">
                <a:solidFill>
                  <a:srgbClr val="00B050"/>
                </a:solidFill>
              </a:rPr>
              <a:t>의 분기 조건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30" name="Rectangle 41">
            <a:extLst>
              <a:ext uri="{FF2B5EF4-FFF2-40B4-BE49-F238E27FC236}">
                <a16:creationId xmlns:a16="http://schemas.microsoft.com/office/drawing/2014/main" id="{50736D9E-FD02-E641-A07D-F9081A2EDC17}"/>
              </a:ext>
            </a:extLst>
          </p:cNvPr>
          <p:cNvSpPr/>
          <p:nvPr/>
        </p:nvSpPr>
        <p:spPr>
          <a:xfrm>
            <a:off x="6537022" y="3032160"/>
            <a:ext cx="4655233" cy="25840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9AD6F4-A352-6E42-8F47-93AE13C8707A}"/>
              </a:ext>
            </a:extLst>
          </p:cNvPr>
          <p:cNvSpPr txBox="1"/>
          <p:nvPr/>
        </p:nvSpPr>
        <p:spPr>
          <a:xfrm>
            <a:off x="8037557" y="3307048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7030A0"/>
                </a:solidFill>
              </a:rPr>
              <a:t>g</a:t>
            </a:r>
            <a:r>
              <a:rPr lang="ko-KR" altLang="en-US" sz="1400" dirty="0">
                <a:solidFill>
                  <a:srgbClr val="7030A0"/>
                </a:solidFill>
              </a:rPr>
              <a:t>의 분기 조건들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40" name="날짜 개체 틀 3"/>
          <p:cNvSpPr>
            <a:spLocks noGrp="1"/>
          </p:cNvSpPr>
          <p:nvPr>
            <p:ph type="dt" sz="half" idx="10"/>
          </p:nvPr>
        </p:nvSpPr>
        <p:spPr>
          <a:xfrm>
            <a:off x="777033" y="5490785"/>
            <a:ext cx="2743200" cy="365125"/>
          </a:xfrm>
        </p:spPr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652313" y="2316480"/>
            <a:ext cx="3598402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r>
              <a:rPr lang="en-US" altLang="ko-KR" sz="1400" dirty="0">
                <a:latin typeface="Consolas" panose="020B0609020204030204" pitchFamily="49" charset="0"/>
              </a:rPr>
              <a:t>  void 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f(</a:t>
            </a:r>
            <a:r>
              <a:rPr lang="en-US" altLang="ko-KR" sz="1400" dirty="0" err="1">
                <a:solidFill>
                  <a:schemeClr val="tx1"/>
                </a:solidFill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x, char *</a:t>
            </a:r>
            <a:r>
              <a:rPr lang="en-US" altLang="ko-KR" sz="1400" dirty="0" err="1">
                <a:solidFill>
                  <a:schemeClr val="tx1"/>
                </a:solidFill>
                <a:latin typeface="Consolas" panose="020B0609020204030204" pitchFamily="49" charset="0"/>
              </a:rPr>
              <a:t>str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) </a:t>
            </a:r>
            <a:r>
              <a:rPr lang="en-US" altLang="ko-KR" sz="1400" dirty="0">
                <a:latin typeface="Consolas" panose="020B0609020204030204" pitchFamily="49" charset="0"/>
              </a:rPr>
              <a:t>{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2</a:t>
            </a:r>
            <a:r>
              <a:rPr lang="en-US" altLang="ko-KR" sz="1400" dirty="0">
                <a:latin typeface="Consolas" panose="020B0609020204030204" pitchFamily="49" charset="0"/>
              </a:rPr>
              <a:t>    </a:t>
            </a:r>
            <a:r>
              <a:rPr lang="en-US" altLang="ko-KR" sz="1400" dirty="0" err="1"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latin typeface="Consolas" panose="020B0609020204030204" pitchFamily="49" charset="0"/>
              </a:rPr>
              <a:t> y;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3</a:t>
            </a:r>
            <a:r>
              <a:rPr lang="en-US" altLang="ko-KR" sz="1400" dirty="0">
                <a:latin typeface="Consolas" panose="020B0609020204030204" pitchFamily="49" charset="0"/>
              </a:rPr>
              <a:t>    if (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x &gt;= 0</a:t>
            </a:r>
            <a:r>
              <a:rPr lang="en-US" altLang="ko-KR" sz="1400" dirty="0">
                <a:latin typeface="Consolas" panose="020B0609020204030204" pitchFamily="49" charset="0"/>
              </a:rPr>
              <a:t>) 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4</a:t>
            </a:r>
            <a:r>
              <a:rPr lang="en-US" altLang="ko-KR" sz="1400" dirty="0">
                <a:latin typeface="Consolas" panose="020B0609020204030204" pitchFamily="49" charset="0"/>
              </a:rPr>
              <a:t>      </a:t>
            </a:r>
            <a:r>
              <a:rPr lang="en-US" altLang="ko-KR" sz="1400" b="1" dirty="0">
                <a:solidFill>
                  <a:srgbClr val="0070C0"/>
                </a:solidFill>
                <a:latin typeface="Consolas" panose="020B0609020204030204" pitchFamily="49" charset="0"/>
              </a:rPr>
              <a:t>y</a:t>
            </a:r>
            <a:r>
              <a:rPr lang="en-US" altLang="ko-KR" sz="1400" dirty="0">
                <a:latin typeface="Consolas" panose="020B0609020204030204" pitchFamily="49" charset="0"/>
              </a:rPr>
              <a:t> = 1;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5</a:t>
            </a:r>
            <a:r>
              <a:rPr lang="en-US" altLang="ko-KR" sz="1400" dirty="0">
                <a:latin typeface="Consolas" panose="020B0609020204030204" pitchFamily="49" charset="0"/>
              </a:rPr>
              <a:t>    else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6</a:t>
            </a:r>
            <a:r>
              <a:rPr lang="en-US" altLang="ko-KR" sz="1400" dirty="0">
                <a:latin typeface="Consolas" panose="020B0609020204030204" pitchFamily="49" charset="0"/>
              </a:rPr>
              <a:t>      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y = 0;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7</a:t>
            </a:r>
            <a:r>
              <a:rPr lang="en-US" altLang="ko-KR" sz="1400" dirty="0">
                <a:latin typeface="Consolas" panose="020B0609020204030204" pitchFamily="49" charset="0"/>
              </a:rPr>
              <a:t>    g(</a:t>
            </a:r>
            <a:r>
              <a:rPr lang="en-US" altLang="ko-KR" sz="1400" b="1" dirty="0">
                <a:solidFill>
                  <a:srgbClr val="0070C0"/>
                </a:solidFill>
                <a:latin typeface="Consolas" panose="020B0609020204030204" pitchFamily="49" charset="0"/>
              </a:rPr>
              <a:t>y</a:t>
            </a:r>
            <a:r>
              <a:rPr lang="en-US" altLang="ko-KR" sz="1400" dirty="0">
                <a:latin typeface="Consolas" panose="020B0609020204030204" pitchFamily="49" charset="0"/>
              </a:rPr>
              <a:t>, </a:t>
            </a:r>
            <a:r>
              <a:rPr lang="en-US" altLang="ko-KR" sz="1400" dirty="0" err="1">
                <a:latin typeface="Consolas" panose="020B0609020204030204" pitchFamily="49" charset="0"/>
              </a:rPr>
              <a:t>str</a:t>
            </a:r>
            <a:r>
              <a:rPr lang="en-US" altLang="ko-KR" sz="1400" dirty="0">
                <a:latin typeface="Consolas" panose="020B0609020204030204" pitchFamily="49" charset="0"/>
              </a:rPr>
              <a:t>); }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8</a:t>
            </a:r>
            <a:r>
              <a:rPr lang="en-US" altLang="ko-KR" sz="1400" dirty="0">
                <a:latin typeface="Consolas" panose="020B0609020204030204" pitchFamily="49" charset="0"/>
              </a:rPr>
              <a:t>  void g(</a:t>
            </a:r>
            <a:r>
              <a:rPr lang="en-US" altLang="ko-KR" sz="1400" dirty="0" err="1"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latin typeface="Consolas" panose="020B0609020204030204" pitchFamily="49" charset="0"/>
              </a:rPr>
              <a:t> </a:t>
            </a:r>
            <a:r>
              <a:rPr lang="en-US" altLang="ko-KR" sz="1400" b="1" dirty="0">
                <a:solidFill>
                  <a:srgbClr val="0070C0"/>
                </a:solidFill>
                <a:latin typeface="Consolas" panose="020B0609020204030204" pitchFamily="49" charset="0"/>
              </a:rPr>
              <a:t>z</a:t>
            </a:r>
            <a:r>
              <a:rPr lang="en-US" altLang="ko-KR" sz="1400" dirty="0">
                <a:latin typeface="Consolas" panose="020B0609020204030204" pitchFamily="49" charset="0"/>
              </a:rPr>
              <a:t>, char *</a:t>
            </a:r>
            <a:r>
              <a:rPr lang="en-US" altLang="ko-KR" sz="1400" dirty="0" err="1">
                <a:latin typeface="Consolas" panose="020B0609020204030204" pitchFamily="49" charset="0"/>
              </a:rPr>
              <a:t>str</a:t>
            </a:r>
            <a:r>
              <a:rPr lang="en-US" altLang="ko-KR" sz="1400" dirty="0">
                <a:latin typeface="Consolas" panose="020B0609020204030204" pitchFamily="49" charset="0"/>
              </a:rPr>
              <a:t>) {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9</a:t>
            </a:r>
            <a:r>
              <a:rPr lang="en-US" altLang="ko-KR" sz="1400" dirty="0">
                <a:latin typeface="Consolas" panose="020B0609020204030204" pitchFamily="49" charset="0"/>
              </a:rPr>
              <a:t>   </a:t>
            </a:r>
            <a:r>
              <a:rPr lang="en-US" altLang="ko-KR" sz="1400" dirty="0" err="1"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latin typeface="Consolas" panose="020B0609020204030204" pitchFamily="49" charset="0"/>
              </a:rPr>
              <a:t> </a:t>
            </a:r>
            <a:r>
              <a:rPr lang="en-US" altLang="ko-KR" sz="1400" dirty="0" err="1"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10</a:t>
            </a:r>
            <a:r>
              <a:rPr lang="en-US" altLang="ko-KR" sz="1400" dirty="0">
                <a:latin typeface="Consolas" panose="020B0609020204030204" pitchFamily="49" charset="0"/>
              </a:rPr>
              <a:t>   if (</a:t>
            </a:r>
            <a:r>
              <a:rPr lang="en-US" altLang="ko-KR" sz="1400" b="1" dirty="0">
                <a:solidFill>
                  <a:srgbClr val="0070C0"/>
                </a:solidFill>
                <a:latin typeface="Consolas" panose="020B0609020204030204" pitchFamily="49" charset="0"/>
              </a:rPr>
              <a:t>z</a:t>
            </a:r>
            <a:r>
              <a:rPr lang="en-US" altLang="ko-KR" sz="1400" dirty="0">
                <a:latin typeface="Consolas" panose="020B0609020204030204" pitchFamily="49" charset="0"/>
              </a:rPr>
              <a:t> == 1) {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11</a:t>
            </a:r>
            <a:r>
              <a:rPr lang="en-US" altLang="ko-KR" sz="1400" dirty="0">
                <a:latin typeface="Consolas" panose="020B0609020204030204" pitchFamily="49" charset="0"/>
              </a:rPr>
              <a:t>     for (</a:t>
            </a:r>
            <a:r>
              <a:rPr lang="en-US" altLang="ko-KR" sz="1400" dirty="0" err="1"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 = 0; </a:t>
            </a:r>
            <a:r>
              <a:rPr lang="en-US" altLang="ko-KR" sz="1400" dirty="0" err="1"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 &lt; 100; </a:t>
            </a:r>
            <a:r>
              <a:rPr lang="en-US" altLang="ko-KR" sz="1400" dirty="0" err="1"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latin typeface="Consolas" panose="020B0609020204030204" pitchFamily="49" charset="0"/>
              </a:rPr>
              <a:t>++) {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12</a:t>
            </a:r>
            <a:r>
              <a:rPr lang="en-US" altLang="ko-KR" sz="1400" dirty="0">
                <a:latin typeface="Consolas" panose="020B0609020204030204" pitchFamily="49" charset="0"/>
              </a:rPr>
              <a:t>       if 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altLang="ko-KR" sz="1400" dirty="0" err="1">
                <a:solidFill>
                  <a:schemeClr val="tx1"/>
                </a:solidFill>
                <a:latin typeface="Consolas" panose="020B0609020204030204" pitchFamily="49" charset="0"/>
              </a:rPr>
              <a:t>str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[</a:t>
            </a:r>
            <a:r>
              <a:rPr lang="en-US" altLang="ko-KR" sz="14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] == ‘B’)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13</a:t>
            </a:r>
            <a:r>
              <a:rPr lang="en-US" altLang="ko-KR" sz="1400" dirty="0">
                <a:latin typeface="Consolas" panose="020B0609020204030204" pitchFamily="49" charset="0"/>
              </a:rPr>
              <a:t>         </a:t>
            </a:r>
            <a:r>
              <a:rPr lang="en-US" altLang="ko-KR" sz="1400" dirty="0" err="1">
                <a:latin typeface="Consolas" panose="020B0609020204030204" pitchFamily="49" charset="0"/>
              </a:rPr>
              <a:t>printf</a:t>
            </a:r>
            <a:r>
              <a:rPr lang="en-US" altLang="ko-KR" sz="1400" dirty="0">
                <a:latin typeface="Consolas" panose="020B0609020204030204" pitchFamily="49" charset="0"/>
              </a:rPr>
              <a:t>(“if\n”);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14</a:t>
            </a:r>
            <a:r>
              <a:rPr lang="en-US" altLang="ko-KR" sz="1400" dirty="0">
                <a:latin typeface="Consolas" panose="020B0609020204030204" pitchFamily="49" charset="0"/>
              </a:rPr>
              <a:t>       else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15</a:t>
            </a:r>
            <a:r>
              <a:rPr lang="en-US" altLang="ko-KR" sz="1400" dirty="0">
                <a:latin typeface="Consolas" panose="020B0609020204030204" pitchFamily="49" charset="0"/>
              </a:rPr>
              <a:t>         </a:t>
            </a:r>
            <a:r>
              <a:rPr lang="en-US" altLang="ko-KR" sz="1400" dirty="0" err="1">
                <a:latin typeface="Consolas" panose="020B0609020204030204" pitchFamily="49" charset="0"/>
              </a:rPr>
              <a:t>printf</a:t>
            </a:r>
            <a:r>
              <a:rPr lang="en-US" altLang="ko-KR" sz="1400" dirty="0">
                <a:latin typeface="Consolas" panose="020B0609020204030204" pitchFamily="49" charset="0"/>
              </a:rPr>
              <a:t>(“else\n”); } }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16</a:t>
            </a:r>
            <a:r>
              <a:rPr lang="en-US" altLang="ko-KR" sz="1400" dirty="0">
                <a:latin typeface="Consolas" panose="020B0609020204030204" pitchFamily="49" charset="0"/>
              </a:rPr>
              <a:t>   else </a:t>
            </a:r>
            <a:r>
              <a:rPr lang="en-US" altLang="ko-KR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Error();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altLang="ko-KR" sz="1400" dirty="0">
                <a:latin typeface="Consolas" panose="020B0609020204030204" pitchFamily="49" charset="0"/>
              </a:rPr>
              <a:t>}    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1330311" y="3000757"/>
            <a:ext cx="735496" cy="2286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1562224" y="4291905"/>
            <a:ext cx="735496" cy="2286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4" name="직선 화살표 연결선 43"/>
          <p:cNvCxnSpPr>
            <a:cxnSpLocks/>
            <a:stCxn id="42" idx="2"/>
          </p:cNvCxnSpPr>
          <p:nvPr/>
        </p:nvCxnSpPr>
        <p:spPr>
          <a:xfrm flipH="1">
            <a:off x="1469459" y="3229357"/>
            <a:ext cx="228600" cy="48701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>
            <a:off x="1562224" y="3825705"/>
            <a:ext cx="573157" cy="10933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>
            <a:endCxn id="43" idx="0"/>
          </p:cNvCxnSpPr>
          <p:nvPr/>
        </p:nvCxnSpPr>
        <p:spPr>
          <a:xfrm flipH="1">
            <a:off x="1929972" y="4054305"/>
            <a:ext cx="205409" cy="2376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64039" y="2999271"/>
            <a:ext cx="3141174" cy="461665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tx1"/>
                </a:solidFill>
              </a:rPr>
              <a:t>함수 </a:t>
            </a:r>
            <a:r>
              <a:rPr lang="en-US" altLang="ko-KR" sz="1200" dirty="0">
                <a:solidFill>
                  <a:schemeClr val="tx1"/>
                </a:solidFill>
              </a:rPr>
              <a:t>f</a:t>
            </a:r>
            <a:r>
              <a:rPr lang="ko-KR" altLang="en-US" sz="1200" dirty="0">
                <a:solidFill>
                  <a:schemeClr val="tx1"/>
                </a:solidFill>
              </a:rPr>
              <a:t>에서 정의한 변수 값이 함수 </a:t>
            </a:r>
            <a:r>
              <a:rPr lang="en-US" altLang="ko-KR" sz="1200" dirty="0">
                <a:solidFill>
                  <a:schemeClr val="tx1"/>
                </a:solidFill>
              </a:rPr>
              <a:t>g</a:t>
            </a:r>
            <a:r>
              <a:rPr lang="ko-KR" altLang="en-US" sz="1200" dirty="0">
                <a:solidFill>
                  <a:schemeClr val="tx1"/>
                </a:solidFill>
              </a:rPr>
              <a:t>에서 사용되었으므로</a:t>
            </a:r>
            <a:r>
              <a:rPr lang="en-US" altLang="ko-KR" sz="1200" dirty="0">
                <a:solidFill>
                  <a:schemeClr val="tx1"/>
                </a:solidFill>
              </a:rPr>
              <a:t>,</a:t>
            </a:r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en-US" altLang="ko-KR" sz="1200" dirty="0">
                <a:solidFill>
                  <a:schemeClr val="tx1"/>
                </a:solidFill>
              </a:rPr>
              <a:t>f</a:t>
            </a:r>
            <a:r>
              <a:rPr lang="ko-KR" altLang="en-US" sz="1200" dirty="0">
                <a:solidFill>
                  <a:schemeClr val="tx1"/>
                </a:solidFill>
              </a:rPr>
              <a:t>는 </a:t>
            </a:r>
            <a:r>
              <a:rPr lang="en-US" altLang="ko-KR" sz="1200" dirty="0">
                <a:solidFill>
                  <a:schemeClr val="tx1"/>
                </a:solidFill>
              </a:rPr>
              <a:t>g</a:t>
            </a:r>
            <a:r>
              <a:rPr lang="ko-KR" altLang="en-US" sz="1200" dirty="0">
                <a:solidFill>
                  <a:schemeClr val="tx1"/>
                </a:solidFill>
              </a:rPr>
              <a:t>에 큰 영향력을 끼친다</a:t>
            </a:r>
            <a:endParaRPr lang="ko-KR" altLang="en-US" sz="12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내용 개체 틀 2">
                <a:extLst>
                  <a:ext uri="{FF2B5EF4-FFF2-40B4-BE49-F238E27FC236}">
                    <a16:creationId xmlns:a16="http://schemas.microsoft.com/office/drawing/2014/main" id="{CFF12C0C-86E2-F943-89BC-363FCA8901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4731" y="3532732"/>
                <a:ext cx="7273429" cy="15859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endParaRPr lang="en-US" altLang="ko-KR" sz="1400" dirty="0"/>
              </a:p>
              <a:p>
                <a:pPr lvl="1"/>
                <a:r>
                  <a:rPr lang="ko-KR" altLang="en-US" sz="1400" dirty="0"/>
                  <a:t>다음 </a:t>
                </a:r>
                <a:r>
                  <a:rPr lang="en-US" altLang="ko-KR" sz="1400" dirty="0"/>
                  <a:t>SPF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12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ko-KR" sz="1200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ko-KR" sz="12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altLang="ko-KR" sz="1200" dirty="0"/>
              </a:p>
              <a:p>
                <a:endParaRPr lang="en-US" altLang="ko-KR" sz="1600" dirty="0"/>
              </a:p>
              <a:p>
                <a:r>
                  <a:rPr lang="ko-KR" altLang="en-US" sz="1600" dirty="0"/>
                  <a:t>다음 </a:t>
                </a:r>
                <a:r>
                  <a:rPr lang="en-US" altLang="ko-KR" sz="1600" dirty="0"/>
                  <a:t>TC2: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ko-KR" sz="1600" b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sz="1600" b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1600" b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str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 b="0" i="0" smtClean="0">
                                <a:latin typeface="Cambria Math" panose="02040503050406030204" pitchFamily="18" charset="0"/>
                              </a:rPr>
                              <m:t>\0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str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\</m:t>
                        </m:r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, …,</m:t>
                        </m:r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str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98</m:t>
                            </m:r>
                          </m:e>
                        </m:d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\</m:t>
                        </m:r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str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99</m:t>
                            </m:r>
                          </m:e>
                        </m:d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1600">
                            <a:latin typeface="Cambria Math" panose="02040503050406030204" pitchFamily="18" charset="0"/>
                          </a:rPr>
                          <m:t>\</m:t>
                        </m:r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altLang="ko-KR" sz="1700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altLang="ko-KR" sz="1400" dirty="0"/>
              </a:p>
            </p:txBody>
          </p:sp>
        </mc:Choice>
        <mc:Fallback xmlns="">
          <p:sp>
            <p:nvSpPr>
              <p:cNvPr id="18" name="내용 개체 틀 2">
                <a:extLst>
                  <a:ext uri="{FF2B5EF4-FFF2-40B4-BE49-F238E27FC236}">
                    <a16:creationId xmlns:a16="http://schemas.microsoft.com/office/drawing/2014/main" id="{CFF12C0C-86E2-F943-89BC-363FCA890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731" y="3532732"/>
                <a:ext cx="7273429" cy="1585959"/>
              </a:xfrm>
              <a:prstGeom prst="rect">
                <a:avLst/>
              </a:prstGeom>
              <a:blipFill>
                <a:blip r:embed="rId4"/>
                <a:stretch>
                  <a:fillRect l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33">
            <a:extLst>
              <a:ext uri="{FF2B5EF4-FFF2-40B4-BE49-F238E27FC236}">
                <a16:creationId xmlns:a16="http://schemas.microsoft.com/office/drawing/2014/main" id="{CC2ADB69-AD2E-9149-90F1-7FAABC4139E9}"/>
              </a:ext>
            </a:extLst>
          </p:cNvPr>
          <p:cNvSpPr/>
          <p:nvPr/>
        </p:nvSpPr>
        <p:spPr>
          <a:xfrm>
            <a:off x="5858753" y="4034660"/>
            <a:ext cx="574414" cy="24362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cxnSp>
        <p:nvCxnSpPr>
          <p:cNvPr id="21" name="직선 화살표 연결선 38">
            <a:extLst>
              <a:ext uri="{FF2B5EF4-FFF2-40B4-BE49-F238E27FC236}">
                <a16:creationId xmlns:a16="http://schemas.microsoft.com/office/drawing/2014/main" id="{04E893A7-95E3-2241-83BA-F37C0025461A}"/>
              </a:ext>
            </a:extLst>
          </p:cNvPr>
          <p:cNvCxnSpPr>
            <a:endCxn id="20" idx="0"/>
          </p:cNvCxnSpPr>
          <p:nvPr/>
        </p:nvCxnSpPr>
        <p:spPr>
          <a:xfrm>
            <a:off x="6145960" y="3307049"/>
            <a:ext cx="0" cy="72761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4D2BA05-C427-1C4A-B47C-4978668A9640}"/>
              </a:ext>
            </a:extLst>
          </p:cNvPr>
          <p:cNvSpPr txBox="1"/>
          <p:nvPr/>
        </p:nvSpPr>
        <p:spPr>
          <a:xfrm>
            <a:off x="6138697" y="3602473"/>
            <a:ext cx="684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B050"/>
                </a:solidFill>
              </a:rPr>
              <a:t>negate</a:t>
            </a:r>
            <a:endParaRPr lang="ko-KR" altLang="en-US" sz="1400" dirty="0">
              <a:solidFill>
                <a:srgbClr val="00B050"/>
              </a:solidFill>
            </a:endParaRPr>
          </a:p>
        </p:txBody>
      </p:sp>
      <p:sp>
        <p:nvSpPr>
          <p:cNvPr id="23" name="Explosion 2 22">
            <a:extLst>
              <a:ext uri="{FF2B5EF4-FFF2-40B4-BE49-F238E27FC236}">
                <a16:creationId xmlns:a16="http://schemas.microsoft.com/office/drawing/2014/main" id="{B7D199E1-29A3-2C4A-A4F3-C6B08FF76355}"/>
              </a:ext>
            </a:extLst>
          </p:cNvPr>
          <p:cNvSpPr/>
          <p:nvPr/>
        </p:nvSpPr>
        <p:spPr>
          <a:xfrm>
            <a:off x="7507470" y="4964802"/>
            <a:ext cx="1699771" cy="120777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Error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3F1244B-9FB5-8140-A8D2-48AB745E7835}"/>
              </a:ext>
            </a:extLst>
          </p:cNvPr>
          <p:cNvCxnSpPr/>
          <p:nvPr/>
        </p:nvCxnSpPr>
        <p:spPr>
          <a:xfrm flipH="1" flipV="1">
            <a:off x="3462528" y="2316480"/>
            <a:ext cx="1499616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84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8" grpId="0" animBg="1"/>
      <p:bldP spid="18" grpId="0"/>
      <p:bldP spid="20" grpId="0" animBg="1"/>
      <p:bldP spid="22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2019-12-16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77403" y="343123"/>
            <a:ext cx="8939729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  <a:ea typeface="+mj-ea"/>
                <a:cs typeface="+mj-cs"/>
              </a:rPr>
              <a:t>기여 </a:t>
            </a:r>
            <a:r>
              <a:rPr kumimoji="1" lang="en-US" altLang="ko-KR" sz="3200" b="1" kern="0" dirty="0">
                <a:latin typeface="+mj-ea"/>
                <a:ea typeface="+mj-ea"/>
                <a:cs typeface="+mj-cs"/>
              </a:rPr>
              <a:t>(Contributions)</a:t>
            </a:r>
            <a:endParaRPr kumimoji="1" lang="ko-KR" altLang="en-US" sz="3200" b="1" kern="0" dirty="0">
              <a:latin typeface="+mj-ea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5992" y="1278037"/>
            <a:ext cx="109401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latin typeface="+mn-ea"/>
              </a:rPr>
              <a:t>함수 간 데이터 의존도를 측정하기 위해 </a:t>
            </a:r>
            <a:r>
              <a:rPr lang="ko-KR" altLang="en-US" sz="2400" b="1" dirty="0">
                <a:solidFill>
                  <a:srgbClr val="00B050"/>
                </a:solidFill>
                <a:latin typeface="+mn-ea"/>
              </a:rPr>
              <a:t>동적 </a:t>
            </a:r>
            <a:r>
              <a:rPr lang="ko-KR" altLang="en-US" sz="2400" b="1" dirty="0" err="1">
                <a:solidFill>
                  <a:srgbClr val="00B050"/>
                </a:solidFill>
                <a:latin typeface="+mn-ea"/>
              </a:rPr>
              <a:t>테인트</a:t>
            </a:r>
            <a:r>
              <a:rPr lang="ko-KR" altLang="en-US" sz="2400" b="1" dirty="0">
                <a:solidFill>
                  <a:srgbClr val="00B050"/>
                </a:solidFill>
                <a:latin typeface="+mn-ea"/>
              </a:rPr>
              <a:t> 분석 도구</a:t>
            </a:r>
            <a:r>
              <a:rPr lang="ko-KR" altLang="en-US" sz="2400" dirty="0">
                <a:latin typeface="+mn-ea"/>
              </a:rPr>
              <a:t>를 구현하고 활용함</a:t>
            </a:r>
            <a:endParaRPr lang="en-US" altLang="ko-KR" sz="2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srgbClr val="00B050"/>
                </a:solidFill>
                <a:latin typeface="+mn-ea"/>
              </a:rPr>
              <a:t>3</a:t>
            </a:r>
            <a:r>
              <a:rPr lang="ko-KR" altLang="en-US" sz="2400" b="1" dirty="0">
                <a:solidFill>
                  <a:srgbClr val="00B050"/>
                </a:solidFill>
                <a:latin typeface="+mn-ea"/>
              </a:rPr>
              <a:t>개의 </a:t>
            </a:r>
            <a:r>
              <a:rPr lang="en-US" altLang="ko-KR" sz="2400" b="1" dirty="0">
                <a:solidFill>
                  <a:srgbClr val="00B050"/>
                </a:solidFill>
                <a:latin typeface="+mn-ea"/>
              </a:rPr>
              <a:t>design choice</a:t>
            </a:r>
            <a:r>
              <a:rPr lang="ko-KR" altLang="en-US" sz="2400" dirty="0">
                <a:latin typeface="+mn-ea"/>
              </a:rPr>
              <a:t>를 바탕으로 </a:t>
            </a:r>
            <a:r>
              <a:rPr lang="ko-KR" altLang="en-US" sz="2400" b="1" dirty="0">
                <a:solidFill>
                  <a:srgbClr val="00B050"/>
                </a:solidFill>
                <a:latin typeface="+mn-ea"/>
              </a:rPr>
              <a:t>함수 간 데이터 의존도</a:t>
            </a:r>
            <a:r>
              <a:rPr lang="ko-KR" altLang="en-US" sz="2400" dirty="0">
                <a:latin typeface="+mn-ea"/>
              </a:rPr>
              <a:t>를 정의하고</a:t>
            </a:r>
            <a:r>
              <a:rPr lang="en-US" altLang="ko-KR" sz="2400" dirty="0">
                <a:latin typeface="+mn-ea"/>
              </a:rPr>
              <a:t>, </a:t>
            </a:r>
            <a:br>
              <a:rPr lang="en-US" altLang="ko-KR" sz="2400" dirty="0">
                <a:latin typeface="+mn-ea"/>
              </a:rPr>
            </a:br>
            <a:r>
              <a:rPr lang="ko-KR" altLang="en-US" sz="2400" dirty="0">
                <a:latin typeface="+mn-ea"/>
              </a:rPr>
              <a:t>이를 활용해 </a:t>
            </a:r>
            <a:r>
              <a:rPr lang="ko-KR" altLang="en-US" sz="2400" b="1" dirty="0">
                <a:solidFill>
                  <a:srgbClr val="00B050"/>
                </a:solidFill>
                <a:latin typeface="+mn-ea"/>
              </a:rPr>
              <a:t>새로운 </a:t>
            </a:r>
            <a:r>
              <a:rPr lang="en-US" altLang="ko-KR" sz="2400" b="1" dirty="0" err="1">
                <a:solidFill>
                  <a:srgbClr val="00B050"/>
                </a:solidFill>
                <a:latin typeface="+mn-ea"/>
              </a:rPr>
              <a:t>concolic</a:t>
            </a:r>
            <a:r>
              <a:rPr lang="en-US" altLang="ko-KR" sz="2400" b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ko-KR" altLang="en-US" sz="2400" b="1" dirty="0">
                <a:solidFill>
                  <a:srgbClr val="00B050"/>
                </a:solidFill>
                <a:latin typeface="+mn-ea"/>
              </a:rPr>
              <a:t>탐색 전략 </a:t>
            </a:r>
            <a:r>
              <a:rPr lang="en-US" altLang="ko-KR" sz="2400" b="1" dirty="0" smtClean="0">
                <a:solidFill>
                  <a:srgbClr val="00B050"/>
                </a:solidFill>
                <a:latin typeface="+mn-ea"/>
              </a:rPr>
              <a:t>Taint</a:t>
            </a:r>
            <a:r>
              <a:rPr lang="ko-KR" altLang="en-US" sz="2400" dirty="0" smtClean="0">
                <a:latin typeface="+mn-ea"/>
              </a:rPr>
              <a:t>를 </a:t>
            </a:r>
            <a:r>
              <a:rPr lang="ko-KR" altLang="en-US" sz="2400" dirty="0">
                <a:latin typeface="+mn-ea"/>
              </a:rPr>
              <a:t>설계함 </a:t>
            </a:r>
            <a:endParaRPr lang="en-US" altLang="ko-KR" sz="2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+mn-ea"/>
              </a:rPr>
              <a:t>Taint </a:t>
            </a:r>
            <a:r>
              <a:rPr lang="ko-KR" altLang="en-US" sz="2400" dirty="0">
                <a:latin typeface="+mn-ea"/>
              </a:rPr>
              <a:t>탐색 전략을 </a:t>
            </a:r>
            <a:r>
              <a:rPr lang="en-US" altLang="ko-KR" sz="2400" dirty="0">
                <a:latin typeface="+mn-ea"/>
              </a:rPr>
              <a:t>real-world C </a:t>
            </a:r>
            <a:r>
              <a:rPr lang="ko-KR" altLang="en-US" sz="2400" dirty="0">
                <a:latin typeface="+mn-ea"/>
              </a:rPr>
              <a:t>프로그램에 적용해서 기존 탐색 전략들보다 </a:t>
            </a:r>
            <a:r>
              <a:rPr lang="ko-KR" altLang="en-US" sz="2400" b="1" dirty="0">
                <a:solidFill>
                  <a:srgbClr val="00B050"/>
                </a:solidFill>
                <a:latin typeface="+mn-ea"/>
              </a:rPr>
              <a:t>최소 </a:t>
            </a:r>
            <a:r>
              <a:rPr lang="en-US" altLang="ko-KR" sz="2400" b="1" dirty="0">
                <a:solidFill>
                  <a:srgbClr val="00B050"/>
                </a:solidFill>
                <a:latin typeface="+mn-ea"/>
              </a:rPr>
              <a:t>1.2%p, </a:t>
            </a:r>
            <a:r>
              <a:rPr lang="ko-KR" altLang="en-US" sz="2400" b="1" dirty="0">
                <a:solidFill>
                  <a:srgbClr val="00B050"/>
                </a:solidFill>
                <a:latin typeface="+mn-ea"/>
              </a:rPr>
              <a:t>최대 </a:t>
            </a:r>
            <a:r>
              <a:rPr lang="en-US" altLang="ko-KR" sz="2400" b="1" dirty="0">
                <a:solidFill>
                  <a:srgbClr val="00B050"/>
                </a:solidFill>
                <a:latin typeface="+mn-ea"/>
              </a:rPr>
              <a:t>7.1%p </a:t>
            </a:r>
            <a:r>
              <a:rPr lang="ko-KR" altLang="en-US" sz="2400" b="1" dirty="0">
                <a:solidFill>
                  <a:srgbClr val="00B050"/>
                </a:solidFill>
                <a:latin typeface="+mn-ea"/>
              </a:rPr>
              <a:t>더 높은 분기 커버리지</a:t>
            </a:r>
            <a:r>
              <a:rPr lang="ko-KR" altLang="en-US" sz="2400" dirty="0">
                <a:latin typeface="+mn-ea"/>
              </a:rPr>
              <a:t> 달성함</a:t>
            </a:r>
            <a:endParaRPr lang="ko-KR" altLang="en-US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381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동적 </a:t>
            </a:r>
            <a:r>
              <a:rPr kumimoji="1" lang="ko-KR" altLang="en-US" sz="3200" b="1" kern="0" dirty="0" err="1">
                <a:latin typeface="+mj-ea"/>
              </a:rPr>
              <a:t>테인트</a:t>
            </a:r>
            <a:r>
              <a:rPr kumimoji="1" lang="ko-KR" altLang="en-US" sz="3200" b="1" kern="0" dirty="0">
                <a:latin typeface="+mj-ea"/>
              </a:rPr>
              <a:t> 분석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EC8EF-1EB5-3341-95C8-08CEAB625AC4}"/>
              </a:ext>
            </a:extLst>
          </p:cNvPr>
          <p:cNvSpPr txBox="1"/>
          <p:nvPr/>
        </p:nvSpPr>
        <p:spPr>
          <a:xfrm>
            <a:off x="595991" y="903754"/>
            <a:ext cx="11201402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타겟 프로그램을 실행해서 관찰하고자 하는 변수의 데이터 흐름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2000" b="1" dirty="0" err="1">
                <a:latin typeface="맑은 고딕" pitchFamily="50" charset="-127"/>
                <a:ea typeface="맑은 고딕" pitchFamily="50" charset="-127"/>
              </a:rPr>
              <a:t>def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-use chain)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을 추출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분석</a:t>
            </a:r>
            <a:endParaRPr lang="en-US" altLang="ko-KR" sz="2000" b="1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포인터 연산처럼 복잡한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def-use 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관계도 추출할 수 있다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4976" y="2864897"/>
            <a:ext cx="2974027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1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 void f() {</a:t>
            </a:r>
          </a:p>
          <a:p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altLang="ko-KR" sz="1400" dirty="0" err="1">
                <a:solidFill>
                  <a:schemeClr val="tx1"/>
                </a:solidFill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altLang="ko-KR" sz="14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altLang="ko-KR" sz="1400" dirty="0" err="1">
                <a:solidFill>
                  <a:schemeClr val="tx1"/>
                </a:solidFill>
                <a:latin typeface="Consolas" panose="020B0609020204030204" pitchFamily="49" charset="0"/>
              </a:rPr>
              <a:t>get_input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3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altLang="ko-KR" sz="1400" dirty="0" err="1">
                <a:solidFill>
                  <a:schemeClr val="tx1"/>
                </a:solidFill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j, k, l, two;</a:t>
            </a:r>
          </a:p>
          <a:p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4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altLang="ko-KR" sz="1400" b="1" dirty="0">
                <a:solidFill>
                  <a:srgbClr val="0070C0"/>
                </a:solidFill>
                <a:latin typeface="Consolas" panose="020B0609020204030204" pitchFamily="49" charset="0"/>
              </a:rPr>
              <a:t>two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= 2;</a:t>
            </a:r>
          </a:p>
          <a:p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5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   if (</a:t>
            </a:r>
            <a:r>
              <a:rPr lang="en-US" altLang="ko-KR" sz="14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% 2 == 0) {</a:t>
            </a:r>
          </a:p>
          <a:p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6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altLang="ko-KR" sz="1400" b="1" dirty="0">
                <a:solidFill>
                  <a:srgbClr val="FF40FF"/>
                </a:solidFill>
                <a:latin typeface="Consolas" panose="020B0609020204030204" pitchFamily="49" charset="0"/>
              </a:rPr>
              <a:t>j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altLang="ko-KR" sz="14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+ </a:t>
            </a:r>
            <a:r>
              <a:rPr lang="en-US" altLang="ko-KR" sz="1400" b="1" dirty="0">
                <a:solidFill>
                  <a:srgbClr val="0070C0"/>
                </a:solidFill>
                <a:latin typeface="Consolas" panose="020B0609020204030204" pitchFamily="49" charset="0"/>
              </a:rPr>
              <a:t>two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7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altLang="ko-KR" sz="1400" b="1" dirty="0">
                <a:solidFill>
                  <a:srgbClr val="EF592F"/>
                </a:solidFill>
                <a:latin typeface="Consolas" panose="020B0609020204030204" pitchFamily="49" charset="0"/>
              </a:rPr>
              <a:t>l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=</a:t>
            </a:r>
            <a:r>
              <a:rPr lang="en-US" altLang="ko-KR" sz="1400" b="1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altLang="ko-KR" sz="1400" b="1" dirty="0">
                <a:solidFill>
                  <a:srgbClr val="FF40FF"/>
                </a:solidFill>
                <a:latin typeface="Consolas" panose="020B0609020204030204" pitchFamily="49" charset="0"/>
              </a:rPr>
              <a:t>j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8    } else {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9      k = two</a:t>
            </a:r>
            <a:r>
              <a:rPr lang="ko-KR" altLang="en-US" sz="1400" dirty="0">
                <a:solidFill>
                  <a:schemeClr val="tx1"/>
                </a:solidFill>
                <a:latin typeface="Consolas" panose="020B0609020204030204" pitchFamily="49" charset="0"/>
              </a:rPr>
              <a:t>*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two;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10     l = k;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11   }</a:t>
            </a:r>
          </a:p>
          <a:p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12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  g(&amp;</a:t>
            </a:r>
            <a:r>
              <a:rPr lang="en-US" altLang="ko-KR" sz="1400" b="1" dirty="0">
                <a:solidFill>
                  <a:srgbClr val="EF592F"/>
                </a:solidFill>
                <a:latin typeface="Consolas" panose="020B0609020204030204" pitchFamily="49" charset="0"/>
              </a:rPr>
              <a:t>l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13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}</a:t>
            </a:r>
          </a:p>
          <a:p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14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void g(</a:t>
            </a:r>
            <a:r>
              <a:rPr lang="en-US" altLang="ko-KR" sz="1400" dirty="0" err="1">
                <a:solidFill>
                  <a:schemeClr val="tx1"/>
                </a:solidFill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ko-KR" altLang="en-US" sz="1400" dirty="0">
                <a:solidFill>
                  <a:schemeClr val="tx1"/>
                </a:solidFill>
                <a:latin typeface="Consolas" panose="020B0609020204030204" pitchFamily="49" charset="0"/>
              </a:rPr>
              <a:t>* </a:t>
            </a:r>
            <a:r>
              <a:rPr lang="en-US" altLang="ko-KR" sz="1400" b="1" dirty="0" err="1">
                <a:solidFill>
                  <a:srgbClr val="794516"/>
                </a:solidFill>
                <a:latin typeface="Consolas" panose="020B0609020204030204" pitchFamily="49" charset="0"/>
              </a:rPr>
              <a:t>param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15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altLang="ko-KR" sz="1400" dirty="0" err="1">
                <a:solidFill>
                  <a:schemeClr val="tx1"/>
                </a:solidFill>
                <a:latin typeface="Consolas" panose="020B0609020204030204" pitchFamily="49" charset="0"/>
              </a:rPr>
              <a:t>int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x = </a:t>
            </a:r>
            <a:r>
              <a:rPr lang="ko-KR" altLang="en-US" sz="1400" dirty="0">
                <a:solidFill>
                  <a:srgbClr val="794516"/>
                </a:solidFill>
                <a:latin typeface="Consolas" panose="020B0609020204030204" pitchFamily="49" charset="0"/>
              </a:rPr>
              <a:t>*</a:t>
            </a:r>
            <a:r>
              <a:rPr lang="en-US" altLang="ko-KR" sz="1400" b="1" dirty="0" err="1">
                <a:solidFill>
                  <a:srgbClr val="794516"/>
                </a:solidFill>
                <a:latin typeface="Consolas" panose="020B0609020204030204" pitchFamily="49" charset="0"/>
              </a:rPr>
              <a:t>param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altLang="ko-KR" sz="1400" b="1" dirty="0">
                <a:solidFill>
                  <a:srgbClr val="00B050"/>
                </a:solidFill>
                <a:latin typeface="Consolas" panose="020B0609020204030204" pitchFamily="49" charset="0"/>
              </a:rPr>
              <a:t>16</a:t>
            </a:r>
            <a:r>
              <a:rPr lang="en-US" altLang="ko-KR" sz="1400" dirty="0">
                <a:solidFill>
                  <a:schemeClr val="tx1"/>
                </a:solidFill>
                <a:latin typeface="Consolas" panose="020B0609020204030204" pitchFamily="49" charset="0"/>
              </a:rPr>
              <a:t> }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43177" y="2349669"/>
            <a:ext cx="81631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dirty="0"/>
              <a:t>TC: </a:t>
            </a:r>
            <a:r>
              <a:rPr lang="en-US" altLang="ko-KR" dirty="0" err="1"/>
              <a:t>i</a:t>
            </a:r>
            <a:r>
              <a:rPr lang="en-US" altLang="ko-KR" dirty="0"/>
              <a:t>=2</a:t>
            </a:r>
            <a:endParaRPr lang="ko-KR" altLang="en-US" dirty="0"/>
          </a:p>
        </p:txBody>
      </p:sp>
      <p:cxnSp>
        <p:nvCxnSpPr>
          <p:cNvPr id="4" name="직선 화살표 연결선 3"/>
          <p:cNvCxnSpPr>
            <a:cxnSpLocks/>
            <a:stCxn id="2" idx="2"/>
          </p:cNvCxnSpPr>
          <p:nvPr/>
        </p:nvCxnSpPr>
        <p:spPr>
          <a:xfrm flipH="1">
            <a:off x="3345934" y="2719001"/>
            <a:ext cx="505400" cy="421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90880" y="3011206"/>
            <a:ext cx="760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동적 </a:t>
            </a:r>
            <a:r>
              <a:rPr lang="ko-KR" altLang="en-US" sz="2000" dirty="0" err="1"/>
              <a:t>테인트</a:t>
            </a:r>
            <a:r>
              <a:rPr lang="ko-KR" altLang="en-US" sz="2000" dirty="0"/>
              <a:t> 분석을 활용한 함수 간 </a:t>
            </a:r>
            <a:r>
              <a:rPr lang="en-US" altLang="ko-KR" sz="2000" dirty="0" err="1"/>
              <a:t>def</a:t>
            </a:r>
            <a:r>
              <a:rPr lang="en-US" altLang="ko-KR" sz="2000" dirty="0"/>
              <a:t>-use chain </a:t>
            </a:r>
            <a:r>
              <a:rPr lang="ko-KR" altLang="en-US" sz="2000" dirty="0"/>
              <a:t>추출 과정 </a:t>
            </a:r>
            <a:r>
              <a:rPr lang="en-US" altLang="ko-KR" sz="2000" dirty="0"/>
              <a:t>- </a:t>
            </a:r>
            <a:r>
              <a:rPr lang="ko-KR" altLang="en-US" sz="2000" dirty="0"/>
              <a:t>예시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861" y="3334603"/>
            <a:ext cx="68531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/>
              <a:t>함수 </a:t>
            </a:r>
            <a:r>
              <a:rPr lang="en-US" altLang="ko-KR" sz="1600" dirty="0"/>
              <a:t>f</a:t>
            </a:r>
            <a:r>
              <a:rPr lang="ko-KR" altLang="en-US" sz="1600" dirty="0"/>
              <a:t>에서 </a:t>
            </a:r>
            <a:r>
              <a:rPr lang="en-US" altLang="ko-KR" sz="1600" dirty="0"/>
              <a:t>Def </a:t>
            </a:r>
            <a:r>
              <a:rPr lang="ko-KR" altLang="en-US" sz="1600" dirty="0"/>
              <a:t>변수 </a:t>
            </a:r>
            <a:r>
              <a:rPr lang="en-US" altLang="ko-KR" sz="1600" dirty="0"/>
              <a:t>two (line 4)</a:t>
            </a:r>
            <a:r>
              <a:rPr lang="ko-KR" altLang="en-US" sz="1600" dirty="0"/>
              <a:t>를 </a:t>
            </a:r>
            <a:r>
              <a:rPr lang="ko-KR" altLang="en-US" sz="1600" dirty="0" err="1"/>
              <a:t>테인트</a:t>
            </a:r>
            <a:r>
              <a:rPr lang="ko-KR" altLang="en-US" sz="1600" dirty="0"/>
              <a:t> 소스</a:t>
            </a:r>
            <a:r>
              <a:rPr lang="en-US" altLang="ko-KR" sz="1600" dirty="0"/>
              <a:t>(source)</a:t>
            </a:r>
            <a:r>
              <a:rPr lang="ko-KR" altLang="en-US" sz="1600" dirty="0"/>
              <a:t>로 지정</a:t>
            </a:r>
            <a:endParaRPr lang="en-US" altLang="ko-KR" sz="1600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/>
              <a:t>함수 </a:t>
            </a:r>
            <a:r>
              <a:rPr lang="en-US" altLang="ko-KR" sz="1600" dirty="0"/>
              <a:t>g</a:t>
            </a:r>
            <a:r>
              <a:rPr lang="ko-KR" altLang="en-US" sz="1600" dirty="0"/>
              <a:t>에서 </a:t>
            </a:r>
            <a:r>
              <a:rPr lang="en-US" altLang="ko-KR" sz="1600" dirty="0"/>
              <a:t>Use </a:t>
            </a:r>
            <a:r>
              <a:rPr lang="ko-KR" altLang="en-US" sz="1600" dirty="0"/>
              <a:t>변수 *</a:t>
            </a:r>
            <a:r>
              <a:rPr lang="en-US" altLang="ko-KR" sz="1600" dirty="0" err="1"/>
              <a:t>param</a:t>
            </a:r>
            <a:r>
              <a:rPr lang="en-US" altLang="ko-KR" sz="1600" dirty="0"/>
              <a:t> (line 15)</a:t>
            </a:r>
            <a:r>
              <a:rPr lang="ko-KR" altLang="en-US" sz="1600" dirty="0"/>
              <a:t>를 </a:t>
            </a:r>
            <a:r>
              <a:rPr lang="ko-KR" altLang="en-US" sz="1600" dirty="0" err="1"/>
              <a:t>테인트</a:t>
            </a:r>
            <a:r>
              <a:rPr lang="ko-KR" altLang="en-US" sz="1600" dirty="0"/>
              <a:t> 싱크</a:t>
            </a:r>
            <a:r>
              <a:rPr lang="en-US" altLang="ko-KR" sz="1600" dirty="0"/>
              <a:t>(sink)</a:t>
            </a:r>
            <a:r>
              <a:rPr lang="ko-KR" altLang="en-US" sz="1600" dirty="0"/>
              <a:t>로 지정</a:t>
            </a:r>
            <a:endParaRPr lang="en-US" altLang="ko-KR" sz="1600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/>
              <a:t>프로그램을 실행해서 </a:t>
            </a:r>
            <a:r>
              <a:rPr lang="ko-KR" altLang="en-US" sz="1600" dirty="0" err="1"/>
              <a:t>테인트</a:t>
            </a:r>
            <a:r>
              <a:rPr lang="ko-KR" altLang="en-US" sz="1600" dirty="0"/>
              <a:t> 소스 값이 </a:t>
            </a:r>
            <a:r>
              <a:rPr lang="ko-KR" altLang="en-US" sz="1600" dirty="0" err="1"/>
              <a:t>테인트</a:t>
            </a:r>
            <a:r>
              <a:rPr lang="ko-KR" altLang="en-US" sz="1600" dirty="0"/>
              <a:t> 싱크에 도달하는지 확인</a:t>
            </a:r>
            <a:endParaRPr lang="en-US" altLang="ko-KR" sz="1600" dirty="0"/>
          </a:p>
          <a:p>
            <a:pPr marL="342900" indent="-342900">
              <a:buAutoNum type="arabicPeriod"/>
            </a:pP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5692203" y="5118663"/>
            <a:ext cx="1134836" cy="6814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two</a:t>
            </a:r>
          </a:p>
          <a:p>
            <a:pPr algn="ctr"/>
            <a:r>
              <a:rPr lang="ko-KR" altLang="en-US" dirty="0"/>
              <a:t>함수 </a:t>
            </a:r>
            <a:r>
              <a:rPr lang="en-US" altLang="ko-KR" dirty="0"/>
              <a:t>f</a:t>
            </a:r>
            <a:endParaRPr lang="ko-KR" altLang="en-US" dirty="0"/>
          </a:p>
        </p:txBody>
      </p:sp>
      <p:sp>
        <p:nvSpPr>
          <p:cNvPr id="3" name="왼쪽 화살표 2"/>
          <p:cNvSpPr/>
          <p:nvPr/>
        </p:nvSpPr>
        <p:spPr>
          <a:xfrm rot="15230713">
            <a:off x="1344005" y="3055906"/>
            <a:ext cx="949801" cy="210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053577" y="2495151"/>
            <a:ext cx="112242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400" dirty="0" err="1"/>
              <a:t>테인트</a:t>
            </a:r>
            <a:r>
              <a:rPr lang="ko-KR" altLang="en-US" sz="1400" dirty="0"/>
              <a:t> 소스</a:t>
            </a:r>
          </a:p>
        </p:txBody>
      </p:sp>
      <p:sp>
        <p:nvSpPr>
          <p:cNvPr id="25" name="왼쪽 화살표 24"/>
          <p:cNvSpPr/>
          <p:nvPr/>
        </p:nvSpPr>
        <p:spPr>
          <a:xfrm rot="8837402">
            <a:off x="2004849" y="6281989"/>
            <a:ext cx="845362" cy="210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053577" y="6550223"/>
            <a:ext cx="112242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400" dirty="0" err="1"/>
              <a:t>테인트</a:t>
            </a:r>
            <a:r>
              <a:rPr lang="ko-KR" altLang="en-US" sz="1400" dirty="0"/>
              <a:t> 싱크</a:t>
            </a:r>
          </a:p>
        </p:txBody>
      </p:sp>
      <p:sp>
        <p:nvSpPr>
          <p:cNvPr id="18" name="왼쪽 대괄호 17"/>
          <p:cNvSpPr/>
          <p:nvPr/>
        </p:nvSpPr>
        <p:spPr>
          <a:xfrm>
            <a:off x="1282465" y="2948823"/>
            <a:ext cx="179346" cy="1413743"/>
          </a:xfrm>
          <a:prstGeom prst="leftBracke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왼쪽 대괄호 29"/>
          <p:cNvSpPr/>
          <p:nvPr/>
        </p:nvSpPr>
        <p:spPr>
          <a:xfrm>
            <a:off x="1299079" y="5316013"/>
            <a:ext cx="162732" cy="975938"/>
          </a:xfrm>
          <a:prstGeom prst="leftBracke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직선 연결선 22"/>
          <p:cNvCxnSpPr>
            <a:cxnSpLocks/>
            <a:stCxn id="18" idx="1"/>
            <a:endCxn id="24" idx="0"/>
          </p:cNvCxnSpPr>
          <p:nvPr/>
        </p:nvCxnSpPr>
        <p:spPr>
          <a:xfrm flipH="1">
            <a:off x="787161" y="3655695"/>
            <a:ext cx="495304" cy="79639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>
            <a:cxnSpLocks/>
            <a:stCxn id="24" idx="2"/>
            <a:endCxn id="30" idx="1"/>
          </p:cNvCxnSpPr>
          <p:nvPr/>
        </p:nvCxnSpPr>
        <p:spPr>
          <a:xfrm>
            <a:off x="787161" y="4975312"/>
            <a:ext cx="511918" cy="82867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5949" y="4452092"/>
            <a:ext cx="1122423" cy="523220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400" dirty="0"/>
              <a:t>TC </a:t>
            </a:r>
            <a:r>
              <a:rPr lang="ko-KR" altLang="en-US" sz="1400" dirty="0"/>
              <a:t>실행 시</a:t>
            </a:r>
            <a:r>
              <a:rPr lang="en-US" altLang="ko-KR" sz="1400" dirty="0"/>
              <a:t>,</a:t>
            </a:r>
          </a:p>
          <a:p>
            <a:r>
              <a:rPr lang="ko-KR" altLang="en-US" sz="1400" dirty="0"/>
              <a:t>커버한 라인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03493" y="4750061"/>
            <a:ext cx="191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Def (</a:t>
            </a:r>
            <a:r>
              <a:rPr lang="ko-KR" altLang="en-US" dirty="0" err="1"/>
              <a:t>테인트</a:t>
            </a:r>
            <a:r>
              <a:rPr lang="ko-KR" altLang="en-US" dirty="0"/>
              <a:t> 소스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9392347" y="4777281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Use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 err="1"/>
              <a:t>테인트</a:t>
            </a:r>
            <a:r>
              <a:rPr lang="ko-KR" altLang="en-US" dirty="0"/>
              <a:t> 싱크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390384" y="5853340"/>
            <a:ext cx="374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함수 </a:t>
            </a:r>
            <a:r>
              <a:rPr lang="en-US" altLang="ko-KR" dirty="0"/>
              <a:t>f</a:t>
            </a:r>
            <a:r>
              <a:rPr lang="ko-KR" altLang="en-US" dirty="0"/>
              <a:t>에서 함수 </a:t>
            </a:r>
            <a:r>
              <a:rPr lang="en-US" altLang="ko-KR" dirty="0"/>
              <a:t>g</a:t>
            </a:r>
            <a:r>
              <a:rPr lang="ko-KR" altLang="en-US" dirty="0"/>
              <a:t>로의 </a:t>
            </a:r>
            <a:r>
              <a:rPr lang="en-US" altLang="ko-KR" dirty="0"/>
              <a:t>Def-Use Chain</a:t>
            </a:r>
            <a:endParaRPr lang="ko-KR" altLang="en-US" dirty="0"/>
          </a:p>
        </p:txBody>
      </p:sp>
      <p:pic>
        <p:nvPicPr>
          <p:cNvPr id="29" name="그림 11">
            <a:extLst>
              <a:ext uri="{FF2B5EF4-FFF2-40B4-BE49-F238E27FC236}">
                <a16:creationId xmlns:a16="http://schemas.microsoft.com/office/drawing/2014/main" id="{A428F503-9F03-CE4F-B478-099DF23FE0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1923">
            <a:off x="6831545" y="5176722"/>
            <a:ext cx="565282" cy="565282"/>
          </a:xfrm>
          <a:prstGeom prst="rect">
            <a:avLst/>
          </a:prstGeom>
        </p:spPr>
      </p:pic>
      <p:pic>
        <p:nvPicPr>
          <p:cNvPr id="31" name="그림 11">
            <a:extLst>
              <a:ext uri="{FF2B5EF4-FFF2-40B4-BE49-F238E27FC236}">
                <a16:creationId xmlns:a16="http://schemas.microsoft.com/office/drawing/2014/main" id="{4D2502F2-6F92-844A-9A10-CB13625BF4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1923">
            <a:off x="7417882" y="5176722"/>
            <a:ext cx="565282" cy="565282"/>
          </a:xfrm>
          <a:prstGeom prst="rect">
            <a:avLst/>
          </a:prstGeom>
        </p:spPr>
      </p:pic>
      <p:pic>
        <p:nvPicPr>
          <p:cNvPr id="32" name="그림 11">
            <a:extLst>
              <a:ext uri="{FF2B5EF4-FFF2-40B4-BE49-F238E27FC236}">
                <a16:creationId xmlns:a16="http://schemas.microsoft.com/office/drawing/2014/main" id="{657587B2-4D09-CA49-9B53-2C80F6FAA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1923">
            <a:off x="8021407" y="5176722"/>
            <a:ext cx="565282" cy="565282"/>
          </a:xfrm>
          <a:prstGeom prst="rect">
            <a:avLst/>
          </a:prstGeom>
        </p:spPr>
      </p:pic>
      <p:pic>
        <p:nvPicPr>
          <p:cNvPr id="33" name="그림 11">
            <a:extLst>
              <a:ext uri="{FF2B5EF4-FFF2-40B4-BE49-F238E27FC236}">
                <a16:creationId xmlns:a16="http://schemas.microsoft.com/office/drawing/2014/main" id="{BE6F243E-779E-FD4B-A0AB-A016C4CA6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1923">
            <a:off x="8611070" y="5167965"/>
            <a:ext cx="565282" cy="565282"/>
          </a:xfrm>
          <a:prstGeom prst="rect">
            <a:avLst/>
          </a:prstGeom>
        </p:spPr>
      </p:pic>
      <p:pic>
        <p:nvPicPr>
          <p:cNvPr id="35" name="그림 11">
            <a:extLst>
              <a:ext uri="{FF2B5EF4-FFF2-40B4-BE49-F238E27FC236}">
                <a16:creationId xmlns:a16="http://schemas.microsoft.com/office/drawing/2014/main" id="{349BE308-CC35-494C-9836-7CB1FED5FB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1923">
            <a:off x="9200732" y="5162227"/>
            <a:ext cx="565282" cy="565282"/>
          </a:xfrm>
          <a:prstGeom prst="rect">
            <a:avLst/>
          </a:prstGeom>
        </p:spPr>
      </p:pic>
      <p:sp>
        <p:nvSpPr>
          <p:cNvPr id="17" name="타원 16"/>
          <p:cNvSpPr/>
          <p:nvPr/>
        </p:nvSpPr>
        <p:spPr>
          <a:xfrm>
            <a:off x="9716544" y="5122581"/>
            <a:ext cx="1289959" cy="6814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*</a:t>
            </a:r>
            <a:r>
              <a:rPr lang="en-US" altLang="ko-KR" dirty="0" err="1"/>
              <a:t>param</a:t>
            </a:r>
            <a:r>
              <a:rPr lang="en-US" altLang="ko-KR" dirty="0"/>
              <a:t> </a:t>
            </a:r>
          </a:p>
          <a:p>
            <a:pPr algn="ctr"/>
            <a:r>
              <a:rPr lang="ko-KR" altLang="en-US" dirty="0"/>
              <a:t>함수 </a:t>
            </a:r>
            <a:r>
              <a:rPr lang="en-US" altLang="ko-KR" dirty="0"/>
              <a:t>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944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D423-BEF5-42AC-A56E-09E49FADD86E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377403" y="343123"/>
            <a:ext cx="11814597" cy="411510"/>
          </a:xfrm>
          <a:prstGeom prst="rect">
            <a:avLst/>
          </a:prstGeom>
        </p:spPr>
        <p:txBody>
          <a:bodyPr anchor="ctr"/>
          <a:lstStyle/>
          <a:p>
            <a:pPr lvl="0" eaLnBrk="0" hangingPunct="0">
              <a:defRPr/>
            </a:pPr>
            <a:r>
              <a:rPr kumimoji="1" lang="ko-KR" altLang="en-US" sz="3200" b="1" kern="0" dirty="0">
                <a:latin typeface="+mj-ea"/>
              </a:rPr>
              <a:t>동적 </a:t>
            </a:r>
            <a:r>
              <a:rPr kumimoji="1" lang="ko-KR" altLang="en-US" sz="3200" b="1" kern="0" dirty="0" err="1">
                <a:latin typeface="+mj-ea"/>
              </a:rPr>
              <a:t>테인트</a:t>
            </a:r>
            <a:r>
              <a:rPr kumimoji="1" lang="ko-KR" altLang="en-US" sz="3200" b="1" kern="0" dirty="0">
                <a:latin typeface="+mj-ea"/>
              </a:rPr>
              <a:t> 분석 적용 연구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EC8EF-1EB5-3341-95C8-08CEAB625AC4}"/>
              </a:ext>
            </a:extLst>
          </p:cNvPr>
          <p:cNvSpPr txBox="1"/>
          <p:nvPr/>
        </p:nvSpPr>
        <p:spPr>
          <a:xfrm>
            <a:off x="762000" y="927725"/>
            <a:ext cx="10591799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보안 관련 분야에서 다양한 용도로 사용됐지만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본 석사논문에서 처음으로 함수 간 연관성 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데이터 의존도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dirty="0" err="1">
                <a:latin typeface="맑은 고딕" pitchFamily="50" charset="-127"/>
                <a:ea typeface="맑은 고딕" pitchFamily="50" charset="-127"/>
              </a:rPr>
              <a:t>를</a:t>
            </a:r>
            <a:r>
              <a:rPr lang="ko-KR" altLang="en-US" sz="2000" b="1" dirty="0">
                <a:latin typeface="맑은 고딕" pitchFamily="50" charset="-127"/>
                <a:ea typeface="맑은 고딕" pitchFamily="50" charset="-127"/>
              </a:rPr>
              <a:t> 측정하는 데 사용하였다</a:t>
            </a:r>
            <a:r>
              <a:rPr lang="en-US" altLang="ko-KR" sz="2000" b="1" dirty="0"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0B8ED1-52B7-C74F-BAAC-B48974268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459225"/>
              </p:ext>
            </p:extLst>
          </p:nvPr>
        </p:nvGraphicFramePr>
        <p:xfrm>
          <a:off x="3476360" y="1977390"/>
          <a:ext cx="5616681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6755">
                  <a:extLst>
                    <a:ext uri="{9D8B030D-6E8A-4147-A177-3AD203B41FA5}">
                      <a16:colId xmlns:a16="http://schemas.microsoft.com/office/drawing/2014/main" val="866267256"/>
                    </a:ext>
                  </a:extLst>
                </a:gridCol>
                <a:gridCol w="2029926">
                  <a:extLst>
                    <a:ext uri="{9D8B030D-6E8A-4147-A177-3AD203B41FA5}">
                      <a16:colId xmlns:a16="http://schemas.microsoft.com/office/drawing/2014/main" val="1538860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dirty="0"/>
                        <a:t>동적 </a:t>
                      </a:r>
                      <a:r>
                        <a:rPr lang="ko-KR" altLang="en-US" sz="1400" dirty="0" err="1"/>
                        <a:t>테인트</a:t>
                      </a:r>
                      <a:r>
                        <a:rPr lang="ko-KR" altLang="en-US" sz="1400" dirty="0"/>
                        <a:t> 분석 적용 연구</a:t>
                      </a:r>
                      <a:endParaRPr lang="en-US" sz="1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dirty="0"/>
                        <a:t>함수 간 연관성 </a:t>
                      </a:r>
                      <a:r>
                        <a:rPr lang="en-US" altLang="ko-KR" sz="1400" dirty="0"/>
                        <a:t/>
                      </a:r>
                      <a:br>
                        <a:rPr lang="en-US" altLang="ko-KR" sz="1400" dirty="0"/>
                      </a:br>
                      <a:r>
                        <a:rPr lang="ko-KR" altLang="en-US" sz="1400" dirty="0"/>
                        <a:t>측정 여부</a:t>
                      </a:r>
                      <a:endParaRPr lang="en-US" sz="1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540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ko-KR" altLang="en-US" sz="1400" dirty="0" err="1"/>
                        <a:t>퍼징</a:t>
                      </a:r>
                      <a:r>
                        <a:rPr lang="ko-KR" altLang="en-US" sz="1400" dirty="0"/>
                        <a:t> 성능 향상</a:t>
                      </a:r>
                      <a:endParaRPr lang="en-US" altLang="ko-KR" sz="1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Vijay et al [ICSE’09]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Wang et al [TISSEC’11]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Sofia et al [ICST’12]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Chen et al [SP’18]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610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400" dirty="0"/>
                        <a:t>코드 도용 판별을 위한 </a:t>
                      </a:r>
                      <a:r>
                        <a:rPr lang="en-US" altLang="ko-KR" sz="1400" dirty="0"/>
                        <a:t/>
                      </a:r>
                      <a:br>
                        <a:rPr lang="en-US" altLang="ko-KR" sz="1400" dirty="0"/>
                      </a:br>
                      <a:r>
                        <a:rPr lang="ko-KR" altLang="en-US" sz="1400" dirty="0"/>
                        <a:t>의미상 연관된 코드 그룹화 연구 </a:t>
                      </a:r>
                      <a:endParaRPr lang="en-US" altLang="ko-KR" sz="1400" dirty="0"/>
                    </a:p>
                    <a:p>
                      <a:pPr marL="285750" lvl="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dirty="0"/>
                        <a:t>Schuler et al [ASE’07]</a:t>
                      </a:r>
                    </a:p>
                    <a:p>
                      <a:pPr marL="285750" lvl="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dirty="0"/>
                        <a:t>Wang et al [CCS’09]</a:t>
                      </a:r>
                    </a:p>
                    <a:p>
                      <a:pPr marL="285750" lvl="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dirty="0" err="1"/>
                        <a:t>Jhi</a:t>
                      </a:r>
                      <a:r>
                        <a:rPr lang="en-US" altLang="ko-KR" sz="1400" dirty="0"/>
                        <a:t> et al [ICSE’11] </a:t>
                      </a:r>
                    </a:p>
                    <a:p>
                      <a:pPr marL="285750" lvl="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dirty="0"/>
                        <a:t>Zhang et al [ISSTA’12]</a:t>
                      </a:r>
                      <a:r>
                        <a:rPr lang="ko-KR" altLang="en-US" sz="1400" dirty="0"/>
                        <a:t> </a:t>
                      </a:r>
                      <a:endParaRPr lang="en-US" altLang="ko-K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06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1" dirty="0">
                          <a:solidFill>
                            <a:srgbClr val="00B050"/>
                          </a:solidFill>
                        </a:rPr>
                        <a:t>본 석사학위 논문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661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5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13142</TotalTime>
  <Words>4362</Words>
  <Application>Microsoft Office PowerPoint</Application>
  <PresentationFormat>와이드스크린</PresentationFormat>
  <Paragraphs>917</Paragraphs>
  <Slides>32</Slides>
  <Notes>29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1" baseType="lpstr">
      <vt:lpstr>맑은 고딕</vt:lpstr>
      <vt:lpstr>Calibri</vt:lpstr>
      <vt:lpstr>Calibri Light</vt:lpstr>
      <vt:lpstr>Wingdings</vt:lpstr>
      <vt:lpstr>Arial</vt:lpstr>
      <vt:lpstr>Courier New</vt:lpstr>
      <vt:lpstr>Cambria Math</vt:lpstr>
      <vt:lpstr>Consolas</vt:lpstr>
      <vt:lpstr>Office 테마</vt:lpstr>
      <vt:lpstr>동적 테인트 분석을 활용한  효과적인 동적 기호 실행 탐색 전략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 건우</dc:creator>
  <cp:lastModifiedBy>박 건우</cp:lastModifiedBy>
  <cp:revision>1655</cp:revision>
  <cp:lastPrinted>2019-12-16T01:01:14Z</cp:lastPrinted>
  <dcterms:created xsi:type="dcterms:W3CDTF">2019-12-05T05:13:12Z</dcterms:created>
  <dcterms:modified xsi:type="dcterms:W3CDTF">2019-12-31T01:43:03Z</dcterms:modified>
</cp:coreProperties>
</file>