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0" r:id="rId3"/>
    <p:sldId id="326" r:id="rId4"/>
    <p:sldId id="301" r:id="rId5"/>
    <p:sldId id="302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4" r:id="rId15"/>
    <p:sldId id="313" r:id="rId16"/>
    <p:sldId id="312" r:id="rId17"/>
    <p:sldId id="315" r:id="rId18"/>
    <p:sldId id="316" r:id="rId19"/>
    <p:sldId id="318" r:id="rId20"/>
    <p:sldId id="317" r:id="rId21"/>
    <p:sldId id="319" r:id="rId22"/>
    <p:sldId id="320" r:id="rId23"/>
    <p:sldId id="321" r:id="rId24"/>
    <p:sldId id="322" r:id="rId25"/>
    <p:sldId id="324" r:id="rId26"/>
    <p:sldId id="325" r:id="rId27"/>
    <p:sldId id="298" r:id="rId28"/>
    <p:sldId id="327" r:id="rId29"/>
    <p:sldId id="328" r:id="rId30"/>
  </p:sldIdLst>
  <p:sldSz cx="12192000" cy="6858000"/>
  <p:notesSz cx="9939338" cy="6807200"/>
  <p:embeddedFontLst>
    <p:embeddedFont>
      <p:font typeface="맑은 고딕" panose="020B0503020000020004" pitchFamily="34" charset="-127"/>
      <p:regular r:id="rId33"/>
      <p:bold r:id="rId34"/>
    </p:embeddedFont>
    <p:embeddedFont>
      <p:font typeface="等线" panose="02010600030101010101" pitchFamily="2" charset="-122"/>
      <p:regular r:id="rId35"/>
      <p:bold r:id="rId36"/>
    </p:embeddedFont>
    <p:embeddedFont>
      <p:font typeface="Cambria Math" panose="02040503050406030204" pitchFamily="18" charset="0"/>
      <p:regular r:id="rId37"/>
    </p:embeddedFont>
    <p:embeddedFont>
      <p:font typeface="宋体" panose="02010600030101010101" pitchFamily="2" charset="-122"/>
      <p:regular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等线 Light" panose="02010600030101010101" pitchFamily="2" charset="-122"/>
      <p:regular r:id="rId45"/>
    </p:embeddedFont>
    <p:embeddedFont>
      <p:font typeface="바탕" panose="02030600000101010101" pitchFamily="18" charset="-127"/>
      <p:regular r:id="rId46"/>
    </p:embeddedFont>
    <p:embeddedFont>
      <p:font typeface="微软雅黑" panose="020B0503020204020204" pitchFamily="34" charset="-122"/>
      <p:regular r:id="rId47"/>
      <p:bold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</p:embeddedFontLst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1E1E1"/>
    <a:srgbClr val="000000"/>
    <a:srgbClr val="F2F2F2"/>
    <a:srgbClr val="ED7D31"/>
    <a:srgbClr val="0B0BFF"/>
    <a:srgbClr val="7030A0"/>
    <a:srgbClr val="FFC000"/>
    <a:srgbClr val="A5A5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2"/>
    <p:restoredTop sz="65421" autoAdjust="0"/>
  </p:normalViewPr>
  <p:slideViewPr>
    <p:cSldViewPr>
      <p:cViewPr varScale="1">
        <p:scale>
          <a:sx n="76" d="100"/>
          <a:sy n="76" d="100"/>
        </p:scale>
        <p:origin x="17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7047" cy="341542"/>
          </a:xfrm>
          <a:prstGeom prst="rect">
            <a:avLst/>
          </a:prstGeom>
        </p:spPr>
        <p:txBody>
          <a:bodyPr vert="horz" lIns="93390" tIns="46695" rIns="93390" bIns="466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3" y="1"/>
            <a:ext cx="4307047" cy="341542"/>
          </a:xfrm>
          <a:prstGeom prst="rect">
            <a:avLst/>
          </a:prstGeom>
        </p:spPr>
        <p:txBody>
          <a:bodyPr vert="horz" lIns="93390" tIns="46695" rIns="93390" bIns="46695" rtlCol="0"/>
          <a:lstStyle>
            <a:lvl1pPr algn="r">
              <a:defRPr sz="1200"/>
            </a:lvl1pPr>
          </a:lstStyle>
          <a:p>
            <a:fld id="{2980479C-961C-4CF7-9074-6A7D9AE9B31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5660"/>
            <a:ext cx="4307047" cy="341541"/>
          </a:xfrm>
          <a:prstGeom prst="rect">
            <a:avLst/>
          </a:prstGeom>
        </p:spPr>
        <p:txBody>
          <a:bodyPr vert="horz" lIns="93390" tIns="46695" rIns="93390" bIns="466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3" y="6465660"/>
            <a:ext cx="4307047" cy="341541"/>
          </a:xfrm>
          <a:prstGeom prst="rect">
            <a:avLst/>
          </a:prstGeom>
        </p:spPr>
        <p:txBody>
          <a:bodyPr vert="horz" lIns="93390" tIns="46695" rIns="93390" bIns="46695" rtlCol="0" anchor="b"/>
          <a:lstStyle>
            <a:lvl1pPr algn="r">
              <a:defRPr sz="1200"/>
            </a:lvl1pPr>
          </a:lstStyle>
          <a:p>
            <a:fld id="{93187B07-641F-47C8-B2CB-E3CCECC46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6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7047" cy="341542"/>
          </a:xfrm>
          <a:prstGeom prst="rect">
            <a:avLst/>
          </a:prstGeom>
        </p:spPr>
        <p:txBody>
          <a:bodyPr vert="horz" lIns="93390" tIns="46695" rIns="93390" bIns="4669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9993" y="1"/>
            <a:ext cx="4307047" cy="341542"/>
          </a:xfrm>
          <a:prstGeom prst="rect">
            <a:avLst/>
          </a:prstGeom>
        </p:spPr>
        <p:txBody>
          <a:bodyPr vert="horz" lIns="93390" tIns="46695" rIns="93390" bIns="46695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90" tIns="46695" rIns="93390" bIns="4669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6"/>
          </a:xfrm>
          <a:prstGeom prst="rect">
            <a:avLst/>
          </a:prstGeom>
        </p:spPr>
        <p:txBody>
          <a:bodyPr vert="horz" lIns="93390" tIns="46695" rIns="93390" bIns="46695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6465660"/>
            <a:ext cx="4307047" cy="341541"/>
          </a:xfrm>
          <a:prstGeom prst="rect">
            <a:avLst/>
          </a:prstGeom>
        </p:spPr>
        <p:txBody>
          <a:bodyPr vert="horz" lIns="93390" tIns="46695" rIns="93390" bIns="4669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9993" y="6465660"/>
            <a:ext cx="4307047" cy="341541"/>
          </a:xfrm>
          <a:prstGeom prst="rect">
            <a:avLst/>
          </a:prstGeom>
        </p:spPr>
        <p:txBody>
          <a:bodyPr vert="horz" lIns="93390" tIns="46695" rIns="93390" bIns="46695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56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Morning Professors. My name is </a:t>
            </a:r>
            <a:r>
              <a:rPr lang="en-US" altLang="zh-CN" dirty="0" err="1"/>
              <a:t>Zidong</a:t>
            </a:r>
            <a:r>
              <a:rPr lang="en-US" altLang="zh-CN" dirty="0"/>
              <a:t> Yang and I am from Prof.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Moonzoo</a:t>
            </a:r>
            <a:r>
              <a:rPr lang="en-US" altLang="zh-CN" baseline="0" dirty="0"/>
              <a:t> Kim’s lab.</a:t>
            </a:r>
          </a:p>
          <a:p>
            <a:r>
              <a:rPr lang="en-US" altLang="zh-CN" baseline="0" dirty="0"/>
              <a:t>Thank you all for your time.</a:t>
            </a:r>
          </a:p>
          <a:p>
            <a:r>
              <a:rPr lang="en-US" altLang="zh-CN" baseline="0" dirty="0"/>
              <a:t>Today I will present my master’s thesis with the title “Analysis on Unit-level Concolic Testing for Real-world C programs”.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52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experimental settings of baseline CR2.</a:t>
            </a:r>
          </a:p>
          <a:p>
            <a:endParaRPr lang="en-US" dirty="0"/>
          </a:p>
          <a:p>
            <a:r>
              <a:rPr lang="en-US" dirty="0"/>
              <a:t>Array size,</a:t>
            </a:r>
          </a:p>
          <a:p>
            <a:endParaRPr lang="en-US" dirty="0"/>
          </a:p>
          <a:p>
            <a:r>
              <a:rPr lang="en-US" dirty="0"/>
              <a:t>Search strategy</a:t>
            </a:r>
          </a:p>
          <a:p>
            <a:endParaRPr lang="en-US" dirty="0"/>
          </a:p>
          <a:p>
            <a:r>
              <a:rPr lang="en-US" dirty="0"/>
              <a:t>Timeout1</a:t>
            </a:r>
          </a:p>
          <a:p>
            <a:endParaRPr lang="en-US" dirty="0"/>
          </a:p>
          <a:p>
            <a:r>
              <a:rPr lang="en-US" dirty="0"/>
              <a:t>Timeout2</a:t>
            </a:r>
          </a:p>
          <a:p>
            <a:endParaRPr lang="en-US" dirty="0"/>
          </a:p>
          <a:p>
            <a:r>
              <a:rPr lang="en-US" dirty="0"/>
              <a:t>All</a:t>
            </a:r>
            <a:r>
              <a:rPr lang="en-US" baseline="0" dirty="0"/>
              <a:t> the experiments are performed on Ubuntu 18 with 8 core CPU and 16 GB RAM</a:t>
            </a:r>
            <a:endParaRPr 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31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coverage result of baseline CR2, we can see that the baseline CR2 only achieves 28.9% branch coverage on average for six subjects.</a:t>
            </a:r>
          </a:p>
          <a:p>
            <a:endParaRPr lang="en-US" dirty="0"/>
          </a:p>
          <a:p>
            <a:r>
              <a:rPr lang="en-US" dirty="0"/>
              <a:t>To find the obstacles that prevents CR2 from achieving high coverage,</a:t>
            </a:r>
          </a:p>
          <a:p>
            <a:r>
              <a:rPr lang="en-US" dirty="0"/>
              <a:t>I collected the not-covered branches of all subjects and analyze the coverage results in detail</a:t>
            </a:r>
          </a:p>
          <a:p>
            <a:endParaRPr lang="en-US" dirty="0"/>
          </a:p>
          <a:p>
            <a:endParaRPr 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36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shows how I perform coverage analysis for the target subjects.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At</a:t>
            </a:r>
            <a:r>
              <a:rPr lang="en-US" baseline="0" dirty="0"/>
              <a:t> first, I download the coverage report of each subject.</a:t>
            </a:r>
          </a:p>
          <a:p>
            <a:endParaRPr lang="en-US" baseline="0" dirty="0"/>
          </a:p>
          <a:p>
            <a:r>
              <a:rPr lang="en-US" baseline="0" dirty="0"/>
              <a:t>Then I check each line of the coverage report to discover the reasons.</a:t>
            </a:r>
          </a:p>
          <a:p>
            <a:r>
              <a:rPr lang="en-US" baseline="0" dirty="0"/>
              <a:t>Here is a snapshot of the coverage report.</a:t>
            </a:r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the end, I collect all the reasons and summarize them to classify the limitations.</a:t>
            </a:r>
            <a:endParaRPr 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173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 discovered 13 limitations,</a:t>
            </a:r>
            <a:r>
              <a:rPr lang="en-US" baseline="0" dirty="0"/>
              <a:t> as shown in the table.</a:t>
            </a:r>
            <a:endParaRPr lang="en-US" dirty="0"/>
          </a:p>
          <a:p>
            <a:endParaRPr lang="en-US" dirty="0"/>
          </a:p>
          <a:p>
            <a:r>
              <a:rPr lang="en-US" dirty="0"/>
              <a:t>Due to the time limit, I cannot introduce all of them.</a:t>
            </a:r>
          </a:p>
          <a:p>
            <a:endParaRPr lang="en-US" dirty="0"/>
          </a:p>
          <a:p>
            <a:r>
              <a:rPr lang="en-US" dirty="0"/>
              <a:t>So I will introduce some interesting limitations, and the detail of other limitations are written in the thesis.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4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NSLS </a:t>
            </a:r>
          </a:p>
          <a:p>
            <a:r>
              <a:rPr lang="en-US" dirty="0"/>
              <a:t>It stands for no support for local static variables.</a:t>
            </a:r>
          </a:p>
          <a:p>
            <a:endParaRPr lang="en-US" dirty="0"/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CR2 cannot set local static variables as symbolic, and the unit driver calls the target function only once.</a:t>
            </a:r>
            <a:endParaRPr lang="en-US" dirty="0"/>
          </a:p>
          <a:p>
            <a:r>
              <a:rPr lang="en-US" dirty="0"/>
              <a:t>This feature may produce some not-covered branches.</a:t>
            </a:r>
          </a:p>
          <a:p>
            <a:endParaRPr lang="en-US" dirty="0"/>
          </a:p>
          <a:p>
            <a:r>
              <a:rPr lang="en-US" dirty="0"/>
              <a:t>As shown in the following example.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</a:t>
            </a:r>
            <a:r>
              <a:rPr lang="en-US" baseline="0" dirty="0"/>
              <a:t> line 2, </a:t>
            </a:r>
          </a:p>
          <a:p>
            <a:endParaRPr lang="en-US" baseline="0" dirty="0"/>
          </a:p>
          <a:p>
            <a:r>
              <a:rPr lang="en-US" baseline="0" dirty="0"/>
              <a:t>At line 3, the “then” branch cannot be covered because the value of </a:t>
            </a:r>
            <a:r>
              <a:rPr lang="en-US" baseline="0" dirty="0" err="1"/>
              <a:t>var</a:t>
            </a:r>
            <a:r>
              <a:rPr lang="en-US" baseline="0" dirty="0"/>
              <a:t> is 0.</a:t>
            </a:r>
          </a:p>
          <a:p>
            <a:endParaRPr lang="en-US" baseline="0" dirty="0"/>
          </a:p>
          <a:p>
            <a:r>
              <a:rPr lang="en-US" baseline="0" dirty="0"/>
              <a:t>But we can observe that at line 8, the value of </a:t>
            </a:r>
            <a:r>
              <a:rPr lang="en-US" baseline="0" dirty="0" err="1"/>
              <a:t>var</a:t>
            </a:r>
            <a:r>
              <a:rPr lang="en-US" baseline="0" dirty="0"/>
              <a:t> is updated. so the 2nd execution of f1 can cover line 4.</a:t>
            </a:r>
            <a:endParaRPr 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427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 slide shows an example of a detailed</a:t>
            </a:r>
            <a:r>
              <a:rPr kumimoji="1" lang="en-US" altLang="zh-CN" baseline="0" dirty="0"/>
              <a:t> report of one not-covered branch group of subject sed.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We can see the file name, function name,  Reason to be not covered, line # of the not-covered branch</a:t>
            </a:r>
          </a:p>
          <a:p>
            <a:r>
              <a:rPr kumimoji="1" lang="en-US" altLang="zh-CN" baseline="0" dirty="0"/>
              <a:t>And description step by step.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The right side shows the code of the subject.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716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Second, </a:t>
            </a:r>
            <a:r>
              <a:rPr lang="en-US" dirty="0" err="1"/>
              <a:t>Wdfs</a:t>
            </a:r>
            <a:r>
              <a:rPr lang="en-US" dirty="0"/>
              <a:t> means the weakness of </a:t>
            </a:r>
            <a:r>
              <a:rPr lang="en-US" dirty="0" err="1"/>
              <a:t>dfs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Dfs</a:t>
            </a:r>
            <a:r>
              <a:rPr lang="en-US" dirty="0"/>
              <a:t> may spend all the timeout on exploring the loop statements thus causing low branch coverage.</a:t>
            </a:r>
          </a:p>
          <a:p>
            <a:r>
              <a:rPr lang="en-US" dirty="0"/>
              <a:t>Because the loop statements have many execution paths.</a:t>
            </a:r>
          </a:p>
          <a:p>
            <a:endParaRPr lang="en-US" dirty="0"/>
          </a:p>
          <a:p>
            <a:r>
              <a:rPr lang="en-US" dirty="0"/>
              <a:t>We can see this limitations in the following example.</a:t>
            </a:r>
          </a:p>
          <a:p>
            <a:endParaRPr lang="en-US" dirty="0"/>
          </a:p>
          <a:p>
            <a:r>
              <a:rPr lang="en-US" dirty="0"/>
              <a:t>A target function f2 has a symbolic integer input a.</a:t>
            </a:r>
          </a:p>
          <a:p>
            <a:endParaRPr lang="en-US" dirty="0"/>
          </a:p>
          <a:p>
            <a:r>
              <a:rPr lang="en-US" dirty="0"/>
              <a:t>The first test case assigns a with 0.</a:t>
            </a:r>
          </a:p>
          <a:p>
            <a:endParaRPr lang="en-US" dirty="0"/>
          </a:p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TC will not cover line 4 because the value of a is 0</a:t>
            </a:r>
          </a:p>
          <a:p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for loop, </a:t>
            </a:r>
            <a:r>
              <a: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non-negative value of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produces a unique execution path (i.e., a TC).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Path explosion problems happens because …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536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This slide shows an example of a detailed</a:t>
            </a:r>
            <a:r>
              <a:rPr kumimoji="1" lang="en-US" altLang="zh-CN" baseline="0" dirty="0"/>
              <a:t> report of one not-covered branch group of subject </a:t>
            </a:r>
            <a:r>
              <a:rPr kumimoji="1" lang="en-US" altLang="zh-CN" baseline="0" dirty="0" err="1"/>
              <a:t>Sjeng</a:t>
            </a:r>
            <a:r>
              <a:rPr kumimoji="1" lang="en-US" altLang="zh-CN" baseline="0" dirty="0"/>
              <a:t>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3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resolve these limitations, I proposed 6 ideas..</a:t>
            </a:r>
          </a:p>
          <a:p>
            <a:endParaRPr lang="en-US" dirty="0"/>
          </a:p>
          <a:p>
            <a:r>
              <a:rPr lang="en-US" dirty="0"/>
              <a:t>As shown in</a:t>
            </a:r>
            <a:r>
              <a:rPr lang="en-US" baseline="0" dirty="0"/>
              <a:t> this slide, each limitations has its target limitation(s).</a:t>
            </a:r>
          </a:p>
          <a:p>
            <a:endParaRPr lang="en-US" baseline="0" dirty="0"/>
          </a:p>
          <a:p>
            <a:r>
              <a:rPr lang="en-US" baseline="0" dirty="0"/>
              <a:t>I will introduce two of them, and the remaining detain is written in my thesis.</a:t>
            </a:r>
            <a:endParaRPr 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449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approach allows the users to decide </a:t>
            </a:r>
            <a:r>
              <a:rPr lang="en-US" sz="16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calls (M)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target function.</a:t>
            </a:r>
          </a:p>
          <a:p>
            <a:endParaRPr kumimoji="1"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driver code will use a for loop to call target function</a:t>
            </a:r>
            <a:r>
              <a:rPr kumimoji="1" lang="en-US" altLang="zh-CN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M times.</a:t>
            </a:r>
          </a:p>
          <a:p>
            <a:endParaRPr kumimoji="1" lang="en-US" altLang="zh-CN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We can notice that if M is greater than 2, the branch at line 4 can be covered.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8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897">
              <a:defRPr/>
            </a:pPr>
            <a:r>
              <a:rPr kumimoji="1" lang="en-US" altLang="zh-CN" dirty="0"/>
              <a:t>My</a:t>
            </a:r>
            <a:r>
              <a:rPr kumimoji="1" lang="en-US" altLang="zh-CN" baseline="0" dirty="0"/>
              <a:t> thesis focuses on the improvement of </a:t>
            </a:r>
            <a:r>
              <a:rPr kumimoji="1" lang="en-US" altLang="zh-CN" baseline="0" dirty="0" err="1"/>
              <a:t>concolic</a:t>
            </a:r>
            <a:r>
              <a:rPr kumimoji="1" lang="en-US" altLang="zh-CN" baseline="0" dirty="0"/>
              <a:t> unit testing, </a:t>
            </a:r>
            <a:r>
              <a:rPr kumimoji="1" lang="en-US" altLang="zh-CN" dirty="0"/>
              <a:t>so in the beginning I will briefly introduce the background of this technique.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This</a:t>
            </a:r>
            <a:r>
              <a:rPr lang="en-US" altLang="zh-CN" baseline="0" dirty="0"/>
              <a:t> technique tries to automatically generate (first paragraph).</a:t>
            </a:r>
          </a:p>
          <a:p>
            <a:endParaRPr lang="en-US" altLang="zh-CN" baseline="0" dirty="0"/>
          </a:p>
          <a:p>
            <a:r>
              <a:rPr lang="en-US" altLang="zh-CN" baseline="0" dirty="0"/>
              <a:t>The following example shows how this approach works:</a:t>
            </a:r>
            <a:endParaRPr lang="en-US" altLang="zh-CN" dirty="0"/>
          </a:p>
          <a:p>
            <a:r>
              <a:rPr lang="en-US" altLang="zh-CN" dirty="0"/>
              <a:t>There is a target function f with 3 symbolic inputs a, b and c.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To</a:t>
            </a:r>
            <a:r>
              <a:rPr lang="en-US" altLang="zh-CN" baseline="0" dirty="0"/>
              <a:t> cover all the paths of the target function, </a:t>
            </a:r>
            <a:r>
              <a:rPr lang="en-US" altLang="zh-CN" baseline="0" dirty="0" err="1"/>
              <a:t>concolic</a:t>
            </a:r>
            <a:r>
              <a:rPr lang="en-US" altLang="zh-CN" baseline="0" dirty="0"/>
              <a:t> unit testing will generate 4 test cases.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At first,</a:t>
            </a:r>
            <a:r>
              <a:rPr lang="en-US" altLang="zh-CN" baseline="0" dirty="0"/>
              <a:t> an initial </a:t>
            </a:r>
            <a:r>
              <a:rPr lang="en-US" altLang="zh-CN" dirty="0"/>
              <a:t>test case (0,0,0) is created. By executing this , we obtained the SPF (i.e., a sequence of conditions obtained from current TC). </a:t>
            </a:r>
          </a:p>
          <a:p>
            <a:r>
              <a:rPr lang="en-US" altLang="zh-CN" dirty="0"/>
              <a:t>Here is !(a!=1)</a:t>
            </a:r>
          </a:p>
          <a:p>
            <a:endParaRPr lang="en-US" altLang="zh-CN" dirty="0"/>
          </a:p>
          <a:p>
            <a:r>
              <a:rPr lang="en-US" altLang="zh-CN" dirty="0"/>
              <a:t>Then we negate one condition of the SPF to generate the next test case. We get (1,0,0)</a:t>
            </a:r>
          </a:p>
          <a:p>
            <a:endParaRPr lang="en-US" altLang="zh-CN" dirty="0"/>
          </a:p>
          <a:p>
            <a:r>
              <a:rPr lang="en-US" altLang="zh-CN" dirty="0"/>
              <a:t>Then we execute the new input and obtain its SPF a==1 &amp;&amp; !(b!=2)</a:t>
            </a:r>
          </a:p>
          <a:p>
            <a:endParaRPr lang="en-US" altLang="zh-CN" dirty="0"/>
          </a:p>
          <a:p>
            <a:r>
              <a:rPr lang="en-US" altLang="zh-CN" dirty="0"/>
              <a:t>Again,</a:t>
            </a:r>
            <a:r>
              <a:rPr lang="en-US" altLang="zh-CN" baseline="0" dirty="0"/>
              <a:t> repeat</a:t>
            </a:r>
            <a:r>
              <a:rPr lang="en-US" altLang="zh-CN" dirty="0"/>
              <a:t> the negation and generation process until all the paths of the target function are covered.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62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</a:t>
            </a:r>
            <a:r>
              <a:rPr kumimoji="1" lang="en-US" altLang="zh-CN" baseline="0" dirty="0"/>
              <a:t> use combined strategy to overcome the limitation of </a:t>
            </a:r>
            <a:r>
              <a:rPr kumimoji="1" lang="en-US" altLang="zh-CN" baseline="0" dirty="0" err="1"/>
              <a:t>dfs</a:t>
            </a:r>
            <a:r>
              <a:rPr kumimoji="1" lang="en-US" altLang="zh-CN" baseline="0" dirty="0"/>
              <a:t>.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This strategy read.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At first, read the users give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Then it divides T into 4 time slots and use </a:t>
            </a:r>
            <a:r>
              <a:rPr kumimoji="1" lang="en-US" altLang="zh-CN" baseline="0" dirty="0" err="1"/>
              <a:t>dfs</a:t>
            </a:r>
            <a:r>
              <a:rPr kumimoji="1" lang="en-US" altLang="zh-CN" baseline="0" dirty="0"/>
              <a:t> in the first time slot.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If </a:t>
            </a:r>
            <a:r>
              <a:rPr kumimoji="1" lang="en-US" altLang="zh-CN" baseline="0" dirty="0" err="1"/>
              <a:t>dfs</a:t>
            </a:r>
            <a:r>
              <a:rPr kumimoji="1" lang="en-US" altLang="zh-CN" baseline="0" dirty="0"/>
              <a:t> strategy finishes in the a time slot, we assume CROWN read.</a:t>
            </a:r>
          </a:p>
          <a:p>
            <a:endParaRPr kumimoji="1" lang="en-US" altLang="zh-CN" baseline="0" dirty="0"/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Otherwise, we assume </a:t>
            </a:r>
            <a:r>
              <a:rPr kumimoji="1" lang="en-US" altLang="zh-CN" baseline="0" dirty="0" err="1"/>
              <a:t>dfs</a:t>
            </a:r>
            <a:r>
              <a:rPr kumimoji="1" lang="en-US" altLang="zh-CN" baseline="0" dirty="0"/>
              <a:t> stuck read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And run the remaining 3 read.</a:t>
            </a:r>
          </a:p>
          <a:p>
            <a:endParaRPr kumimoji="1" lang="en-US" altLang="zh-CN" baseline="0" dirty="0"/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Finally, we accumulate the test cases generated by these sub strategies.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493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evaluate the ideas, I developed CR2imp that integrates the aforementioned six ideas.</a:t>
            </a:r>
          </a:p>
          <a:p>
            <a:endParaRPr lang="en-US" dirty="0"/>
          </a:p>
          <a:p>
            <a:r>
              <a:rPr lang="en-US" dirty="0"/>
              <a:t>The branch coverage has been improved</a:t>
            </a:r>
            <a:r>
              <a:rPr lang="en-US" baseline="0" dirty="0"/>
              <a:t> relatively by 77% on average for six subjects.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see in the example, CR2 has reported many crashes TCs.</a:t>
            </a:r>
          </a:p>
          <a:p>
            <a:endParaRPr lang="en-US" dirty="0"/>
          </a:p>
          <a:p>
            <a:r>
              <a:rPr lang="en-US" dirty="0"/>
              <a:t>Read.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395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reports more than 40k crashes.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Many crashes may have the same execution crash.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To reduce the</a:t>
            </a:r>
            <a:r>
              <a:rPr kumimoji="1" lang="en-US" altLang="zh-CN" baseline="0" dirty="0"/>
              <a:t> duplicate crash, I developed … read.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The result are show in the following table.</a:t>
            </a:r>
          </a:p>
          <a:p>
            <a:endParaRPr kumimoji="1" lang="en-US" altLang="zh-CN" baseline="0" dirty="0"/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I analyzed these around 600 crashes to find the root cause of these crashes</a:t>
            </a:r>
          </a:p>
          <a:p>
            <a:endParaRPr kumimoji="1" lang="en-US" altLang="zh-CN" baseline="0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306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Finally I discovered 3 root causes.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32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CR2 may not consider the execution context (for example, the value of a symbolic variable that will access an array is greater than the array’s size) of a target function.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This may cause false alarm.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00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 discovered</a:t>
            </a:r>
            <a:r>
              <a:rPr kumimoji="1" lang="en-US" altLang="zh-CN" baseline="0" dirty="0"/>
              <a:t> read</a:t>
            </a:r>
          </a:p>
          <a:p>
            <a:endParaRPr kumimoji="1" lang="en-US" altLang="zh-CN" baseline="0" dirty="0"/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I proposed six read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Developed CR2imp that read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797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58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40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46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00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This</a:t>
            </a:r>
            <a:r>
              <a:rPr kumimoji="1" lang="en-US" altLang="zh-CN" baseline="0" dirty="0"/>
              <a:t> slide shows the unit-level test case generation techniques.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Unit testing contains many features, for example , driver generation, stub generation, support for local static variable.</a:t>
            </a:r>
          </a:p>
          <a:p>
            <a:r>
              <a:rPr kumimoji="1" lang="en-US" altLang="zh-CN" baseline="0" dirty="0"/>
              <a:t>the </a:t>
            </a:r>
            <a:r>
              <a:rPr kumimoji="1" lang="en-US" altLang="zh-CN" baseline="0" dirty="0" err="1"/>
              <a:t>provious</a:t>
            </a:r>
            <a:r>
              <a:rPr kumimoji="1" lang="en-US" altLang="zh-CN" baseline="0" dirty="0"/>
              <a:t> approaches in this table do not support all the features.</a:t>
            </a:r>
          </a:p>
          <a:p>
            <a:endParaRPr kumimoji="1" lang="en-US" altLang="zh-CN" baseline="0" dirty="0"/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But the CR2imp which is an approach of this thesis, implements all the features in this table.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08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My thesis targets</a:t>
            </a:r>
            <a:r>
              <a:rPr kumimoji="1" lang="en-US" altLang="zh-CN" baseline="0" dirty="0"/>
              <a:t> </a:t>
            </a:r>
            <a:r>
              <a:rPr kumimoji="1" lang="en-US" altLang="zh-CN" baseline="0" dirty="0" err="1"/>
              <a:t>concolic</a:t>
            </a:r>
            <a:r>
              <a:rPr kumimoji="1" lang="en-US" altLang="zh-CN" baseline="0" dirty="0"/>
              <a:t> unit testing.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In</a:t>
            </a:r>
            <a:r>
              <a:rPr kumimoji="1" lang="en-US" altLang="zh-CN" baseline="0" dirty="0"/>
              <a:t> principle, this technique can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However, read second, as shown in the following table.</a:t>
            </a:r>
          </a:p>
          <a:p>
            <a:r>
              <a:rPr kumimoji="1" lang="en-US" altLang="zh-CN" dirty="0"/>
              <a:t>For flex and </a:t>
            </a:r>
            <a:r>
              <a:rPr kumimoji="1" lang="en-US" altLang="zh-CN" dirty="0" err="1"/>
              <a:t>grep</a:t>
            </a:r>
            <a:r>
              <a:rPr kumimoji="1" lang="en-US" altLang="zh-CN" dirty="0"/>
              <a:t>, </a:t>
            </a:r>
            <a:r>
              <a:rPr kumimoji="1" lang="en-US" altLang="zh-CN" dirty="0" err="1"/>
              <a:t>concolic</a:t>
            </a:r>
            <a:r>
              <a:rPr kumimoji="1" lang="en-US" altLang="zh-CN" dirty="0"/>
              <a:t> unit testing only achieves around 20% branch coverage.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So read third sentence. and summarize those limitations. Then improve the coverage achievement ability of </a:t>
            </a:r>
            <a:r>
              <a:rPr kumimoji="1" lang="en-US" altLang="zh-CN" dirty="0" err="1"/>
              <a:t>concolic</a:t>
            </a:r>
            <a:r>
              <a:rPr kumimoji="1" lang="en-US" altLang="zh-CN" dirty="0"/>
              <a:t> testing.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64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Here is the thesis statement.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The systematic coverage analysis contains the</a:t>
            </a:r>
            <a:r>
              <a:rPr kumimoji="1" lang="en-US" altLang="zh-CN" baseline="0" dirty="0"/>
              <a:t> following three steps </a:t>
            </a:r>
          </a:p>
          <a:p>
            <a:endParaRPr kumimoji="1" lang="en-US" altLang="zh-CN" baseline="0" dirty="0"/>
          </a:p>
          <a:p>
            <a:r>
              <a:rPr kumimoji="1" lang="en-US" altLang="zh-CN" baseline="0" dirty="0"/>
              <a:t>Read </a:t>
            </a:r>
            <a:r>
              <a:rPr kumimoji="1" lang="en-US" altLang="zh-CN" dirty="0"/>
              <a:t>1,2,and 3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The coverage analysis is based on the result of CR2 </a:t>
            </a:r>
            <a:r>
              <a:rPr kumimoji="1" lang="en-US" altLang="zh-CN" dirty="0" err="1"/>
              <a:t>ver</a:t>
            </a:r>
            <a:r>
              <a:rPr kumimoji="1" lang="en-US" altLang="zh-CN" baseline="0" dirty="0"/>
              <a:t> 2020</a:t>
            </a:r>
            <a:r>
              <a:rPr kumimoji="1" lang="en-US" altLang="zh-CN" dirty="0"/>
              <a:t>, a well-known commercial </a:t>
            </a:r>
            <a:r>
              <a:rPr kumimoji="1" lang="en-US" altLang="zh-CN" dirty="0" err="1"/>
              <a:t>concolic</a:t>
            </a:r>
            <a:r>
              <a:rPr kumimoji="1" lang="en-US" altLang="zh-CN" dirty="0"/>
              <a:t> unit testing tool.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73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 contributions of this paper are as follows.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First read 1.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Second read 2.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Third read 3.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20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coverage analysis is based on the result of CR2, I will briefly introduce the CR2.</a:t>
            </a:r>
          </a:p>
          <a:p>
            <a:endParaRPr lang="en-US" dirty="0"/>
          </a:p>
          <a:p>
            <a:r>
              <a:rPr lang="en-US" dirty="0"/>
              <a:t>It (read1)</a:t>
            </a:r>
          </a:p>
          <a:p>
            <a:endParaRPr lang="en-US" dirty="0"/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driver symbolically sets all global variables and parameters of the target function.</a:t>
            </a:r>
          </a:p>
          <a:p>
            <a:r>
              <a:rPr lang="en-US" dirty="0"/>
              <a:t>according to the input types as follows.</a:t>
            </a:r>
          </a:p>
          <a:p>
            <a:endParaRPr lang="en-US" dirty="0"/>
          </a:p>
          <a:p>
            <a:r>
              <a:rPr lang="en-US" dirty="0"/>
              <a:t>Primitive type, read</a:t>
            </a:r>
          </a:p>
          <a:p>
            <a:endParaRPr lang="en-US" dirty="0"/>
          </a:p>
          <a:p>
            <a:r>
              <a:rPr lang="en-US" dirty="0"/>
              <a:t>Array type, set all element as symbolic</a:t>
            </a:r>
          </a:p>
          <a:p>
            <a:endParaRPr lang="en-US" dirty="0"/>
          </a:p>
          <a:p>
            <a:r>
              <a:rPr lang="en-US" dirty="0"/>
              <a:t>Pointer type allocate an array with </a:t>
            </a:r>
            <a:r>
              <a:rPr lang="en-US" dirty="0" err="1"/>
              <a:t>n</a:t>
            </a:r>
            <a:r>
              <a:rPr lang="en-US" dirty="0"/>
              <a:t> element and set each element of the array as symbolic,</a:t>
            </a:r>
          </a:p>
          <a:p>
            <a:r>
              <a:rPr lang="en-US" dirty="0"/>
              <a:t>Then make the pointer point to the beginning address of the array.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Structure type, set symbolic for each field of the structure.</a:t>
            </a:r>
          </a:p>
          <a:p>
            <a:endParaRPr lang="en-US" dirty="0"/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Besides,</a:t>
            </a:r>
            <a:r>
              <a:rPr lang="en-US" baseline="0" dirty="0"/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CR2 replaces the external function (i.e., the function defined in other C file) with stub function.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I will provide an example in the next page.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can see there is a target file </a:t>
            </a:r>
            <a:r>
              <a:rPr lang="en-US" dirty="0" err="1"/>
              <a:t>target.c</a:t>
            </a:r>
            <a:r>
              <a:rPr lang="en-US" baseline="0" dirty="0"/>
              <a:t> that contains a target function f</a:t>
            </a:r>
            <a:endParaRPr lang="en-US" dirty="0"/>
          </a:p>
          <a:p>
            <a:endParaRPr lang="en-US" dirty="0"/>
          </a:p>
          <a:p>
            <a:r>
              <a:rPr lang="en-US" dirty="0"/>
              <a:t>At line 1, these is </a:t>
            </a:r>
            <a:r>
              <a:rPr lang="en-US" dirty="0" err="1"/>
              <a:t>a</a:t>
            </a:r>
            <a:r>
              <a:rPr lang="en-US" dirty="0"/>
              <a:t> external function h defined in other c file, CR2 replaces it with stub function which returns a symbolic variable.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CR2 declares each element of array a as symbolic using a loop statement.</a:t>
            </a:r>
          </a:p>
          <a:p>
            <a:endParaRPr lang="en-US" dirty="0"/>
          </a:p>
          <a:p>
            <a:r>
              <a:rPr lang="en-US" dirty="0"/>
              <a:t>CR2 allocates an array with n symbolic elements (n is decided by the users), and make the pointer point to the beginning address of this array.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7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information of 6 target subjects.</a:t>
            </a:r>
          </a:p>
          <a:p>
            <a:endParaRPr lang="en-US" dirty="0"/>
          </a:p>
          <a:p>
            <a:r>
              <a:rPr lang="en-US" dirty="0"/>
              <a:t>Four are from SIR and 2 from SPEC 2006.</a:t>
            </a:r>
          </a:p>
          <a:p>
            <a:endParaRPr lang="en-US" dirty="0"/>
          </a:p>
          <a:p>
            <a:r>
              <a:rPr lang="en-US" dirty="0"/>
              <a:t>We perform the experiment using the baseline CR2 (issued at 2020) and obtain the coverage result.</a:t>
            </a:r>
          </a:p>
          <a:p>
            <a:endParaRPr lang="en-US" dirty="0"/>
          </a:p>
          <a:p>
            <a:r>
              <a:rPr lang="en-US" dirty="0"/>
              <a:t>The following table shows the subject name, size, # of branch and # of function of each subject.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20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CECA-83BD-4B8C-8906-EAA8460C0150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70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0AA9-759E-41BA-A79E-03016487ED17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CA0C-2E5C-4371-A659-56780580618D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26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A72-1F2E-40DC-A582-5F839EA37EDA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986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D918-6407-45C0-96F2-8BBBA0C2B604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62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2FC9-3CCF-4C1C-8DE1-A6534407F95D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4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A3C5-6C04-40C1-825B-BE62E5886E46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33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DFE2-FDFB-419A-A5D4-BB2BFC365A84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96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8A62-F01E-4C65-969C-23E65F709A6E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9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7DA5-8419-436D-BCCE-B83A027448B8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127799" y="19270760"/>
            <a:ext cx="1288339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23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D2F8-50D4-4493-9C07-4AD989651499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7142-A344-4459-9108-06C6C7260E6B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30FB-1D75-471A-84EA-5F468807D148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60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FDB4-0B9C-43DD-AE76-5CF292C79C9F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99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5131-9BB6-4B4D-AEAB-5AB688BEFD89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8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848-C37B-4AF6-8B3C-A67C2FDEE75B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03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2856-F669-461C-A7A1-BEB1FDF1BBE6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7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C920-810D-4AF8-BCD9-D44A6E1F3736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487E-4589-4676-B3FE-409DA0CF0991}" type="datetime1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5791200" y="1544124"/>
            <a:ext cx="609600" cy="791981"/>
          </a:xfrm>
          <a:custGeom>
            <a:avLst/>
            <a:gdLst>
              <a:gd name="T0" fmla="*/ 891 w 1347"/>
              <a:gd name="T1" fmla="*/ 639 h 1750"/>
              <a:gd name="T2" fmla="*/ 673 w 1347"/>
              <a:gd name="T3" fmla="*/ 728 h 1750"/>
              <a:gd name="T4" fmla="*/ 555 w 1347"/>
              <a:gd name="T5" fmla="*/ 706 h 1750"/>
              <a:gd name="T6" fmla="*/ 456 w 1347"/>
              <a:gd name="T7" fmla="*/ 639 h 1750"/>
              <a:gd name="T8" fmla="*/ 398 w 1347"/>
              <a:gd name="T9" fmla="*/ 639 h 1750"/>
              <a:gd name="T10" fmla="*/ 397 w 1347"/>
              <a:gd name="T11" fmla="*/ 696 h 1750"/>
              <a:gd name="T12" fmla="*/ 525 w 1347"/>
              <a:gd name="T13" fmla="*/ 781 h 1750"/>
              <a:gd name="T14" fmla="*/ 673 w 1347"/>
              <a:gd name="T15" fmla="*/ 810 h 1750"/>
              <a:gd name="T16" fmla="*/ 949 w 1347"/>
              <a:gd name="T17" fmla="*/ 696 h 1750"/>
              <a:gd name="T18" fmla="*/ 949 w 1347"/>
              <a:gd name="T19" fmla="*/ 639 h 1750"/>
              <a:gd name="T20" fmla="*/ 891 w 1347"/>
              <a:gd name="T21" fmla="*/ 639 h 1750"/>
              <a:gd name="T22" fmla="*/ 987 w 1347"/>
              <a:gd name="T23" fmla="*/ 1525 h 1750"/>
              <a:gd name="T24" fmla="*/ 987 w 1347"/>
              <a:gd name="T25" fmla="*/ 1525 h 1750"/>
              <a:gd name="T26" fmla="*/ 360 w 1347"/>
              <a:gd name="T27" fmla="*/ 1525 h 1750"/>
              <a:gd name="T28" fmla="*/ 318 w 1347"/>
              <a:gd name="T29" fmla="*/ 1566 h 1750"/>
              <a:gd name="T30" fmla="*/ 360 w 1347"/>
              <a:gd name="T31" fmla="*/ 1607 h 1750"/>
              <a:gd name="T32" fmla="*/ 987 w 1347"/>
              <a:gd name="T33" fmla="*/ 1607 h 1750"/>
              <a:gd name="T34" fmla="*/ 1027 w 1347"/>
              <a:gd name="T35" fmla="*/ 1566 h 1750"/>
              <a:gd name="T36" fmla="*/ 987 w 1347"/>
              <a:gd name="T37" fmla="*/ 1525 h 1750"/>
              <a:gd name="T38" fmla="*/ 1347 w 1347"/>
              <a:gd name="T39" fmla="*/ 674 h 1750"/>
              <a:gd name="T40" fmla="*/ 1347 w 1347"/>
              <a:gd name="T41" fmla="*/ 674 h 1750"/>
              <a:gd name="T42" fmla="*/ 1149 w 1347"/>
              <a:gd name="T43" fmla="*/ 198 h 1750"/>
              <a:gd name="T44" fmla="*/ 673 w 1347"/>
              <a:gd name="T45" fmla="*/ 0 h 1750"/>
              <a:gd name="T46" fmla="*/ 197 w 1347"/>
              <a:gd name="T47" fmla="*/ 198 h 1750"/>
              <a:gd name="T48" fmla="*/ 0 w 1347"/>
              <a:gd name="T49" fmla="*/ 674 h 1750"/>
              <a:gd name="T50" fmla="*/ 86 w 1347"/>
              <a:gd name="T51" fmla="*/ 1005 h 1750"/>
              <a:gd name="T52" fmla="*/ 292 w 1347"/>
              <a:gd name="T53" fmla="*/ 1229 h 1750"/>
              <a:gd name="T54" fmla="*/ 292 w 1347"/>
              <a:gd name="T55" fmla="*/ 1418 h 1750"/>
              <a:gd name="T56" fmla="*/ 360 w 1347"/>
              <a:gd name="T57" fmla="*/ 1487 h 1750"/>
              <a:gd name="T58" fmla="*/ 987 w 1347"/>
              <a:gd name="T59" fmla="*/ 1487 h 1750"/>
              <a:gd name="T60" fmla="*/ 1055 w 1347"/>
              <a:gd name="T61" fmla="*/ 1418 h 1750"/>
              <a:gd name="T62" fmla="*/ 1055 w 1347"/>
              <a:gd name="T63" fmla="*/ 1229 h 1750"/>
              <a:gd name="T64" fmla="*/ 1260 w 1347"/>
              <a:gd name="T65" fmla="*/ 1005 h 1750"/>
              <a:gd name="T66" fmla="*/ 1347 w 1347"/>
              <a:gd name="T67" fmla="*/ 674 h 1750"/>
              <a:gd name="T68" fmla="*/ 1142 w 1347"/>
              <a:gd name="T69" fmla="*/ 938 h 1750"/>
              <a:gd name="T70" fmla="*/ 1142 w 1347"/>
              <a:gd name="T71" fmla="*/ 938 h 1750"/>
              <a:gd name="T72" fmla="*/ 1141 w 1347"/>
              <a:gd name="T73" fmla="*/ 938 h 1750"/>
              <a:gd name="T74" fmla="*/ 951 w 1347"/>
              <a:gd name="T75" fmla="*/ 1135 h 1750"/>
              <a:gd name="T76" fmla="*/ 919 w 1347"/>
              <a:gd name="T77" fmla="*/ 1193 h 1750"/>
              <a:gd name="T78" fmla="*/ 918 w 1347"/>
              <a:gd name="T79" fmla="*/ 1193 h 1750"/>
              <a:gd name="T80" fmla="*/ 918 w 1347"/>
              <a:gd name="T81" fmla="*/ 1350 h 1750"/>
              <a:gd name="T82" fmla="*/ 429 w 1347"/>
              <a:gd name="T83" fmla="*/ 1350 h 1750"/>
              <a:gd name="T84" fmla="*/ 429 w 1347"/>
              <a:gd name="T85" fmla="*/ 1193 h 1750"/>
              <a:gd name="T86" fmla="*/ 389 w 1347"/>
              <a:gd name="T87" fmla="*/ 1132 h 1750"/>
              <a:gd name="T88" fmla="*/ 205 w 1347"/>
              <a:gd name="T89" fmla="*/ 938 h 1750"/>
              <a:gd name="T90" fmla="*/ 136 w 1347"/>
              <a:gd name="T91" fmla="*/ 674 h 1750"/>
              <a:gd name="T92" fmla="*/ 294 w 1347"/>
              <a:gd name="T93" fmla="*/ 295 h 1750"/>
              <a:gd name="T94" fmla="*/ 673 w 1347"/>
              <a:gd name="T95" fmla="*/ 137 h 1750"/>
              <a:gd name="T96" fmla="*/ 1053 w 1347"/>
              <a:gd name="T97" fmla="*/ 295 h 1750"/>
              <a:gd name="T98" fmla="*/ 1210 w 1347"/>
              <a:gd name="T99" fmla="*/ 674 h 1750"/>
              <a:gd name="T100" fmla="*/ 1142 w 1347"/>
              <a:gd name="T101" fmla="*/ 938 h 1750"/>
              <a:gd name="T102" fmla="*/ 855 w 1347"/>
              <a:gd name="T103" fmla="*/ 1668 h 1750"/>
              <a:gd name="T104" fmla="*/ 855 w 1347"/>
              <a:gd name="T105" fmla="*/ 1668 h 1750"/>
              <a:gd name="T106" fmla="*/ 492 w 1347"/>
              <a:gd name="T107" fmla="*/ 1668 h 1750"/>
              <a:gd name="T108" fmla="*/ 450 w 1347"/>
              <a:gd name="T109" fmla="*/ 1709 h 1750"/>
              <a:gd name="T110" fmla="*/ 492 w 1347"/>
              <a:gd name="T111" fmla="*/ 1750 h 1750"/>
              <a:gd name="T112" fmla="*/ 855 w 1347"/>
              <a:gd name="T113" fmla="*/ 1750 h 1750"/>
              <a:gd name="T114" fmla="*/ 896 w 1347"/>
              <a:gd name="T115" fmla="*/ 1709 h 1750"/>
              <a:gd name="T116" fmla="*/ 855 w 1347"/>
              <a:gd name="T117" fmla="*/ 1668 h 1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7" h="1750">
                <a:moveTo>
                  <a:pt x="891" y="639"/>
                </a:moveTo>
                <a:cubicBezTo>
                  <a:pt x="836" y="694"/>
                  <a:pt x="758" y="728"/>
                  <a:pt x="673" y="728"/>
                </a:cubicBezTo>
                <a:cubicBezTo>
                  <a:pt x="631" y="728"/>
                  <a:pt x="591" y="720"/>
                  <a:pt x="555" y="706"/>
                </a:cubicBezTo>
                <a:cubicBezTo>
                  <a:pt x="517" y="691"/>
                  <a:pt x="484" y="667"/>
                  <a:pt x="456" y="639"/>
                </a:cubicBezTo>
                <a:cubicBezTo>
                  <a:pt x="440" y="623"/>
                  <a:pt x="413" y="623"/>
                  <a:pt x="398" y="639"/>
                </a:cubicBezTo>
                <a:cubicBezTo>
                  <a:pt x="382" y="655"/>
                  <a:pt x="382" y="681"/>
                  <a:pt x="397" y="696"/>
                </a:cubicBezTo>
                <a:cubicBezTo>
                  <a:pt x="433" y="732"/>
                  <a:pt x="477" y="761"/>
                  <a:pt x="525" y="781"/>
                </a:cubicBezTo>
                <a:cubicBezTo>
                  <a:pt x="570" y="800"/>
                  <a:pt x="621" y="810"/>
                  <a:pt x="673" y="810"/>
                </a:cubicBezTo>
                <a:cubicBezTo>
                  <a:pt x="781" y="810"/>
                  <a:pt x="878" y="767"/>
                  <a:pt x="949" y="696"/>
                </a:cubicBezTo>
                <a:cubicBezTo>
                  <a:pt x="965" y="681"/>
                  <a:pt x="965" y="655"/>
                  <a:pt x="949" y="639"/>
                </a:cubicBezTo>
                <a:cubicBezTo>
                  <a:pt x="933" y="623"/>
                  <a:pt x="907" y="623"/>
                  <a:pt x="891" y="639"/>
                </a:cubicBezTo>
                <a:close/>
                <a:moveTo>
                  <a:pt x="987" y="1525"/>
                </a:moveTo>
                <a:cubicBezTo>
                  <a:pt x="987" y="1525"/>
                  <a:pt x="987" y="1525"/>
                  <a:pt x="987" y="1525"/>
                </a:cubicBezTo>
                <a:cubicBezTo>
                  <a:pt x="360" y="1525"/>
                  <a:pt x="360" y="1525"/>
                  <a:pt x="360" y="1525"/>
                </a:cubicBezTo>
                <a:cubicBezTo>
                  <a:pt x="337" y="1525"/>
                  <a:pt x="318" y="1544"/>
                  <a:pt x="318" y="1566"/>
                </a:cubicBezTo>
                <a:cubicBezTo>
                  <a:pt x="318" y="1589"/>
                  <a:pt x="337" y="1607"/>
                  <a:pt x="360" y="1607"/>
                </a:cubicBezTo>
                <a:cubicBezTo>
                  <a:pt x="987" y="1607"/>
                  <a:pt x="987" y="1607"/>
                  <a:pt x="987" y="1607"/>
                </a:cubicBezTo>
                <a:cubicBezTo>
                  <a:pt x="1009" y="1607"/>
                  <a:pt x="1027" y="1589"/>
                  <a:pt x="1027" y="1566"/>
                </a:cubicBezTo>
                <a:cubicBezTo>
                  <a:pt x="1027" y="1544"/>
                  <a:pt x="1009" y="1525"/>
                  <a:pt x="987" y="1525"/>
                </a:cubicBezTo>
                <a:close/>
                <a:moveTo>
                  <a:pt x="1347" y="674"/>
                </a:moveTo>
                <a:cubicBezTo>
                  <a:pt x="1347" y="674"/>
                  <a:pt x="1347" y="674"/>
                  <a:pt x="1347" y="674"/>
                </a:cubicBezTo>
                <a:cubicBezTo>
                  <a:pt x="1347" y="488"/>
                  <a:pt x="1272" y="320"/>
                  <a:pt x="1149" y="198"/>
                </a:cubicBezTo>
                <a:cubicBezTo>
                  <a:pt x="1027" y="76"/>
                  <a:pt x="859" y="0"/>
                  <a:pt x="673" y="0"/>
                </a:cubicBezTo>
                <a:cubicBezTo>
                  <a:pt x="488" y="0"/>
                  <a:pt x="318" y="76"/>
                  <a:pt x="197" y="198"/>
                </a:cubicBezTo>
                <a:cubicBezTo>
                  <a:pt x="75" y="320"/>
                  <a:pt x="0" y="488"/>
                  <a:pt x="0" y="674"/>
                </a:cubicBezTo>
                <a:cubicBezTo>
                  <a:pt x="0" y="794"/>
                  <a:pt x="31" y="907"/>
                  <a:pt x="86" y="1005"/>
                </a:cubicBezTo>
                <a:cubicBezTo>
                  <a:pt x="138" y="1094"/>
                  <a:pt x="207" y="1171"/>
                  <a:pt x="292" y="1229"/>
                </a:cubicBezTo>
                <a:cubicBezTo>
                  <a:pt x="292" y="1418"/>
                  <a:pt x="292" y="1418"/>
                  <a:pt x="292" y="1418"/>
                </a:cubicBezTo>
                <a:cubicBezTo>
                  <a:pt x="292" y="1456"/>
                  <a:pt x="322" y="1487"/>
                  <a:pt x="360" y="1487"/>
                </a:cubicBezTo>
                <a:cubicBezTo>
                  <a:pt x="987" y="1487"/>
                  <a:pt x="987" y="1487"/>
                  <a:pt x="987" y="1487"/>
                </a:cubicBezTo>
                <a:cubicBezTo>
                  <a:pt x="1025" y="1487"/>
                  <a:pt x="1055" y="1456"/>
                  <a:pt x="1055" y="1418"/>
                </a:cubicBezTo>
                <a:cubicBezTo>
                  <a:pt x="1055" y="1229"/>
                  <a:pt x="1055" y="1229"/>
                  <a:pt x="1055" y="1229"/>
                </a:cubicBezTo>
                <a:cubicBezTo>
                  <a:pt x="1140" y="1171"/>
                  <a:pt x="1210" y="1094"/>
                  <a:pt x="1260" y="1005"/>
                </a:cubicBezTo>
                <a:cubicBezTo>
                  <a:pt x="1316" y="906"/>
                  <a:pt x="1347" y="794"/>
                  <a:pt x="1347" y="674"/>
                </a:cubicBezTo>
                <a:close/>
                <a:moveTo>
                  <a:pt x="1142" y="938"/>
                </a:moveTo>
                <a:cubicBezTo>
                  <a:pt x="1142" y="938"/>
                  <a:pt x="1142" y="938"/>
                  <a:pt x="1142" y="938"/>
                </a:cubicBezTo>
                <a:cubicBezTo>
                  <a:pt x="1141" y="938"/>
                  <a:pt x="1141" y="938"/>
                  <a:pt x="1141" y="938"/>
                </a:cubicBezTo>
                <a:cubicBezTo>
                  <a:pt x="1096" y="1019"/>
                  <a:pt x="1030" y="1087"/>
                  <a:pt x="951" y="1135"/>
                </a:cubicBezTo>
                <a:cubicBezTo>
                  <a:pt x="931" y="1147"/>
                  <a:pt x="919" y="1170"/>
                  <a:pt x="919" y="1193"/>
                </a:cubicBezTo>
                <a:cubicBezTo>
                  <a:pt x="918" y="1193"/>
                  <a:pt x="918" y="1193"/>
                  <a:pt x="918" y="1193"/>
                </a:cubicBezTo>
                <a:cubicBezTo>
                  <a:pt x="918" y="1350"/>
                  <a:pt x="918" y="1350"/>
                  <a:pt x="918" y="1350"/>
                </a:cubicBezTo>
                <a:cubicBezTo>
                  <a:pt x="429" y="1350"/>
                  <a:pt x="429" y="1350"/>
                  <a:pt x="429" y="1350"/>
                </a:cubicBezTo>
                <a:cubicBezTo>
                  <a:pt x="429" y="1193"/>
                  <a:pt x="429" y="1193"/>
                  <a:pt x="429" y="1193"/>
                </a:cubicBezTo>
                <a:cubicBezTo>
                  <a:pt x="429" y="1165"/>
                  <a:pt x="413" y="1142"/>
                  <a:pt x="389" y="1132"/>
                </a:cubicBezTo>
                <a:cubicBezTo>
                  <a:pt x="313" y="1083"/>
                  <a:pt x="249" y="1017"/>
                  <a:pt x="205" y="938"/>
                </a:cubicBezTo>
                <a:cubicBezTo>
                  <a:pt x="161" y="860"/>
                  <a:pt x="136" y="770"/>
                  <a:pt x="136" y="674"/>
                </a:cubicBezTo>
                <a:cubicBezTo>
                  <a:pt x="136" y="527"/>
                  <a:pt x="197" y="392"/>
                  <a:pt x="294" y="295"/>
                </a:cubicBezTo>
                <a:cubicBezTo>
                  <a:pt x="390" y="197"/>
                  <a:pt x="526" y="137"/>
                  <a:pt x="673" y="137"/>
                </a:cubicBezTo>
                <a:cubicBezTo>
                  <a:pt x="821" y="137"/>
                  <a:pt x="956" y="197"/>
                  <a:pt x="1053" y="295"/>
                </a:cubicBezTo>
                <a:cubicBezTo>
                  <a:pt x="1150" y="392"/>
                  <a:pt x="1210" y="527"/>
                  <a:pt x="1210" y="674"/>
                </a:cubicBezTo>
                <a:cubicBezTo>
                  <a:pt x="1210" y="771"/>
                  <a:pt x="1186" y="861"/>
                  <a:pt x="1142" y="938"/>
                </a:cubicBezTo>
                <a:close/>
                <a:moveTo>
                  <a:pt x="855" y="1668"/>
                </a:moveTo>
                <a:cubicBezTo>
                  <a:pt x="855" y="1668"/>
                  <a:pt x="855" y="1668"/>
                  <a:pt x="855" y="1668"/>
                </a:cubicBezTo>
                <a:cubicBezTo>
                  <a:pt x="492" y="1668"/>
                  <a:pt x="492" y="1668"/>
                  <a:pt x="492" y="1668"/>
                </a:cubicBezTo>
                <a:cubicBezTo>
                  <a:pt x="469" y="1668"/>
                  <a:pt x="450" y="1686"/>
                  <a:pt x="450" y="1709"/>
                </a:cubicBezTo>
                <a:cubicBezTo>
                  <a:pt x="450" y="1731"/>
                  <a:pt x="469" y="1750"/>
                  <a:pt x="492" y="1750"/>
                </a:cubicBezTo>
                <a:cubicBezTo>
                  <a:pt x="855" y="1750"/>
                  <a:pt x="855" y="1750"/>
                  <a:pt x="855" y="1750"/>
                </a:cubicBezTo>
                <a:cubicBezTo>
                  <a:pt x="877" y="1750"/>
                  <a:pt x="896" y="1731"/>
                  <a:pt x="896" y="1709"/>
                </a:cubicBezTo>
                <a:cubicBezTo>
                  <a:pt x="896" y="1686"/>
                  <a:pt x="877" y="1668"/>
                  <a:pt x="855" y="1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grpSp>
        <p:nvGrpSpPr>
          <p:cNvPr id="21" name="组合 20"/>
          <p:cNvGrpSpPr/>
          <p:nvPr/>
        </p:nvGrpSpPr>
        <p:grpSpPr>
          <a:xfrm>
            <a:off x="0" y="3928725"/>
            <a:ext cx="12192000" cy="72008"/>
            <a:chOff x="2190216" y="0"/>
            <a:chExt cx="7128792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36" name="文本框 3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F7041A35-F06C-644A-8764-EF38134FCB85}"/>
              </a:ext>
            </a:extLst>
          </p:cNvPr>
          <p:cNvSpPr txBox="1"/>
          <p:nvPr/>
        </p:nvSpPr>
        <p:spPr>
          <a:xfrm>
            <a:off x="-1638116" y="2332071"/>
            <a:ext cx="1546823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7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Analysis on Unit-level Concolic </a:t>
            </a:r>
          </a:p>
          <a:p>
            <a:pPr algn="ctr"/>
            <a:r>
              <a:rPr lang="en-US" altLang="zh-CN" sz="4267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Testing for Real-world C Programs</a:t>
            </a:r>
            <a:endParaRPr lang="zh-CN" altLang="en-US" sz="4267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AB4BC6E8-9653-9749-BBD6-9725D1FDA4A5}"/>
              </a:ext>
            </a:extLst>
          </p:cNvPr>
          <p:cNvSpPr txBox="1">
            <a:spLocks/>
          </p:cNvSpPr>
          <p:nvPr/>
        </p:nvSpPr>
        <p:spPr>
          <a:xfrm>
            <a:off x="1016001" y="4167771"/>
            <a:ext cx="10012017" cy="2292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Zidong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of Computing – KAIST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Advisor: Prof.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Moonzoo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Kim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15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48442" y="370914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Baseline Technique (CR2 </a:t>
            </a:r>
            <a:r>
              <a:rPr lang="en-US" altLang="zh-CN" sz="2667" dirty="0" err="1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ver</a:t>
            </a: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2020)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9376" y="1412776"/>
            <a:ext cx="11156746" cy="505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experimental settings of baseline CR2 are as follows.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Array size: 3</a:t>
            </a:r>
          </a:p>
          <a:p>
            <a:pPr marL="1352535" lvl="2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# elements of an allocated array that a pointer points to.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Strategy: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(depth-first-search)</a:t>
            </a:r>
          </a:p>
          <a:p>
            <a:pPr marL="1352535" lvl="2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search heuristic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testing (e.g.,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rev-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random)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Timeout1: 60s</a:t>
            </a:r>
          </a:p>
          <a:p>
            <a:pPr marL="1352535" lvl="2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maximum execution time of a test case.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Timeout2: 300s</a:t>
            </a:r>
          </a:p>
          <a:p>
            <a:pPr marL="1352535" lvl="2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test case generation time for each function.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Target Subjects: Six subjects</a:t>
            </a:r>
          </a:p>
          <a:p>
            <a:pPr marL="1352535" lvl="2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from SIR benchmark and 2 from SPEC2006 benchmark.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Machine: Ubuntu 18.04 with AMD 8-core Ryzen 7 3800 XT (3.9GHz) and 16 GB RAM</a:t>
            </a:r>
          </a:p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7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666232"/>
            <a:ext cx="71973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Results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10007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following table shows the branch coverage achieved by the baseline technique (i.e., CR2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32871"/>
              </p:ext>
            </p:extLst>
          </p:nvPr>
        </p:nvGraphicFramePr>
        <p:xfrm>
          <a:off x="529658" y="2420888"/>
          <a:ext cx="10030838" cy="30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9773">
                  <a:extLst>
                    <a:ext uri="{9D8B030D-6E8A-4147-A177-3AD203B41FA5}">
                      <a16:colId xmlns:a16="http://schemas.microsoft.com/office/drawing/2014/main" val="322679728"/>
                    </a:ext>
                  </a:extLst>
                </a:gridCol>
                <a:gridCol w="1726289">
                  <a:extLst>
                    <a:ext uri="{9D8B030D-6E8A-4147-A177-3AD203B41FA5}">
                      <a16:colId xmlns:a16="http://schemas.microsoft.com/office/drawing/2014/main" val="263685816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932841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6109098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0231826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7526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65916066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09416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Branch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Function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Function that Reach Timeout2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TCgen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(s) for Each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8079907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flex2.4.3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22.6%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7289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grep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10,930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3,416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22.7%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  <a:endParaRPr lang="en-US" sz="16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5326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gzip1.0.7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6,358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41.4%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9013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sed1.17 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8,060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2,395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17.7%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84212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SPEC2006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libquantum0.2.4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5,059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41.6%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06505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sjeng11.2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18,057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27.9%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284513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56040" y="55027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28.9%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231904" y="6090680"/>
            <a:ext cx="4152900" cy="733425"/>
          </a:xfrm>
          <a:prstGeom prst="wedgeRectCallout">
            <a:avLst>
              <a:gd name="adj1" fmla="val -11317"/>
              <a:gd name="adj2" fmla="val -842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The branch coverage achieved by baseline CR2 on average for 6 subjects is poor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28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326156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on Baseline Results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11156746" cy="82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discover the limitations that make CR2 only achieve 28.9% branch coverage on average, I performed an analysis for each subject.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9073" y="6506675"/>
            <a:ext cx="4257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Snapshot of coverage report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1664" y="5626134"/>
            <a:ext cx="94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Line #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3588" y="5085184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Covered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1962" y="5328813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Not-covered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</a:p>
        </p:txBody>
      </p:sp>
      <p:sp>
        <p:nvSpPr>
          <p:cNvPr id="15" name="Right Brace 14"/>
          <p:cNvSpPr/>
          <p:nvPr/>
        </p:nvSpPr>
        <p:spPr>
          <a:xfrm rot="16200000">
            <a:off x="4049233" y="5340481"/>
            <a:ext cx="312459" cy="848306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791962" y="5753734"/>
            <a:ext cx="161925" cy="1736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342" b="-1"/>
          <a:stretch/>
        </p:blipFill>
        <p:spPr>
          <a:xfrm>
            <a:off x="3361673" y="5947652"/>
            <a:ext cx="5510733" cy="481847"/>
          </a:xfrm>
          <a:prstGeom prst="rect">
            <a:avLst/>
          </a:prstGeom>
        </p:spPr>
      </p:pic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3683687" y="2519719"/>
            <a:ext cx="0" cy="1079833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524229" y="3599552"/>
            <a:ext cx="0" cy="1077716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flipV="1">
            <a:off x="7156411" y="2519719"/>
            <a:ext cx="0" cy="1079833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3366189" y="2204237"/>
            <a:ext cx="632884" cy="6330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6841030" y="2204237"/>
            <a:ext cx="630767" cy="6330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0" name="Oval 21"/>
          <p:cNvSpPr>
            <a:spLocks noChangeArrowheads="1"/>
          </p:cNvSpPr>
          <p:nvPr/>
        </p:nvSpPr>
        <p:spPr bwMode="auto">
          <a:xfrm>
            <a:off x="5208846" y="4359669"/>
            <a:ext cx="630767" cy="637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1" name="Freeform 5"/>
          <p:cNvSpPr/>
          <p:nvPr/>
        </p:nvSpPr>
        <p:spPr bwMode="auto">
          <a:xfrm>
            <a:off x="2728628" y="3273350"/>
            <a:ext cx="1899555" cy="650285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2" name="Freeform 6"/>
          <p:cNvSpPr/>
          <p:nvPr/>
        </p:nvSpPr>
        <p:spPr bwMode="auto">
          <a:xfrm>
            <a:off x="4827061" y="3273350"/>
            <a:ext cx="1394336" cy="650285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3" name="Freeform 7"/>
          <p:cNvSpPr/>
          <p:nvPr/>
        </p:nvSpPr>
        <p:spPr bwMode="auto">
          <a:xfrm>
            <a:off x="6459244" y="3273350"/>
            <a:ext cx="1394336" cy="650285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4" name="Freeform 11"/>
          <p:cNvSpPr>
            <a:spLocks noEditPoints="1"/>
          </p:cNvSpPr>
          <p:nvPr/>
        </p:nvSpPr>
        <p:spPr bwMode="auto">
          <a:xfrm>
            <a:off x="7024028" y="2362848"/>
            <a:ext cx="264765" cy="313740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914148" y="4040305"/>
            <a:ext cx="1537929" cy="82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Coverage Report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4409109" y="2776030"/>
            <a:ext cx="223023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not-covered branches and discover the reasons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210777" y="3460548"/>
            <a:ext cx="94581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</a:rPr>
              <a:t>STEP 01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5051319" y="3460548"/>
            <a:ext cx="94581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</a:rPr>
              <a:t>STEP 02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6683501" y="3460548"/>
            <a:ext cx="94581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chemeClr val="bg1"/>
                </a:solidFill>
              </a:rPr>
              <a:t>STEP 03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17" y="2132856"/>
            <a:ext cx="843175" cy="843175"/>
          </a:xfrm>
          <a:prstGeom prst="rect">
            <a:avLst/>
          </a:prstGeom>
        </p:spPr>
      </p:pic>
      <p:sp>
        <p:nvSpPr>
          <p:cNvPr id="61" name="Freeform 21"/>
          <p:cNvSpPr>
            <a:spLocks noEditPoints="1"/>
          </p:cNvSpPr>
          <p:nvPr/>
        </p:nvSpPr>
        <p:spPr bwMode="auto">
          <a:xfrm>
            <a:off x="5374004" y="4520604"/>
            <a:ext cx="320403" cy="327624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649149" y="2150659"/>
            <a:ext cx="1671508" cy="49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       Coverage Report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2693349" y="4583916"/>
            <a:ext cx="1955800" cy="42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coverage report of each target subject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6329961" y="4035238"/>
            <a:ext cx="1671508" cy="49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Limitations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24"/>
          <p:cNvSpPr>
            <a:spLocks noChangeArrowheads="1"/>
          </p:cNvSpPr>
          <p:nvPr/>
        </p:nvSpPr>
        <p:spPr bwMode="auto">
          <a:xfrm>
            <a:off x="6228432" y="4591132"/>
            <a:ext cx="1955800" cy="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and list                   all the limitations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5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 animBg="1"/>
      <p:bldP spid="15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1" grpId="0" animBg="1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332656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Overview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7368" y="1556792"/>
            <a:ext cx="38147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After analyzing the not-covered branches of six subjects, 13 limitations of CR2 are discovered.</a:t>
            </a:r>
          </a:p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table on the right shows the information of each limitation.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032506"/>
              </p:ext>
            </p:extLst>
          </p:nvPr>
        </p:nvGraphicFramePr>
        <p:xfrm>
          <a:off x="4164377" y="1685836"/>
          <a:ext cx="7920880" cy="4580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573">
                  <a:extLst>
                    <a:ext uri="{9D8B030D-6E8A-4147-A177-3AD203B41FA5}">
                      <a16:colId xmlns:a16="http://schemas.microsoft.com/office/drawing/2014/main" val="3892011073"/>
                    </a:ext>
                  </a:extLst>
                </a:gridCol>
                <a:gridCol w="6157307">
                  <a:extLst>
                    <a:ext uri="{9D8B030D-6E8A-4147-A177-3AD203B41FA5}">
                      <a16:colId xmlns:a16="http://schemas.microsoft.com/office/drawing/2014/main" val="2410454091"/>
                    </a:ext>
                  </a:extLst>
                </a:gridCol>
              </a:tblGrid>
              <a:tr h="302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300203747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FTCC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TC crashes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496612927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NSEF</a:t>
                      </a: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support for external C library functions (except for C file handling functions)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2373154071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NSFF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support for external file-handling functions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452304322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NSFP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support for function pointers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2589976118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NSGP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support for global void pointer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2772153634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NSLS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support for local static variable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2250630520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NSSF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support for symbolic file 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3517454802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NSSP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support for symbolic pointers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2155859201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RT1</a:t>
                      </a: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Timeout1 is reached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1166575349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TIWC</a:t>
                      </a: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program’s Illegal write to the structure of CROWN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1616292437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UB</a:t>
                      </a: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Existence of unreachable branches in unit-testing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4137712138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USV</a:t>
                      </a: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Uncovered branch caused by the unrealistic symbolic input values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2209873908"/>
                  </a:ext>
                </a:extLst>
              </a:tr>
              <a:tr h="30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WDFS</a:t>
                      </a:r>
                    </a:p>
                  </a:txBody>
                  <a:tcPr marL="49664" marR="49664" marT="49664" marB="496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 of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664" marR="49664" marT="49664" marB="49664"/>
                </a:tc>
                <a:extLst>
                  <a:ext uri="{0D108BD9-81ED-4DB2-BD59-A6C34878D82A}">
                    <a16:rowId xmlns:a16="http://schemas.microsoft.com/office/drawing/2014/main" val="178870448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21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9376" y="1355985"/>
            <a:ext cx="111595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CR2 cannot set local static variables as symbolic, and the unit driver calls the target function only once.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feature may produce some not-covered branches.</a:t>
            </a: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553040" y="281398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NSLS: No support for Local Static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3645024"/>
            <a:ext cx="4102800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1.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f1(){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2.   </a:t>
            </a:r>
            <a:r>
              <a:rPr lang="en-US" sz="1600" b="1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3.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== 1){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4.     ... //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not-covered branches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5.   }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6.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... //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f1 is not called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7.   }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8.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+= 1;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9. 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34" y="2604914"/>
            <a:ext cx="165618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f1_driver(){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 f1();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2725" y="5953348"/>
            <a:ext cx="200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nsls.c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4852" y="3119384"/>
            <a:ext cx="1224574" cy="2574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7128" y="3953264"/>
            <a:ext cx="3059782" cy="2123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7128" y="4204175"/>
            <a:ext cx="3934696" cy="5003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91544" y="3059571"/>
            <a:ext cx="340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driver code calls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f1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2838" y="3759927"/>
            <a:ext cx="520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local static variable </a:t>
            </a:r>
            <a:r>
              <a:rPr lang="en-US" sz="1800" dirty="0" err="1">
                <a:latin typeface="Consolas" panose="020B0609020204030204" pitchFamily="49" charset="0"/>
                <a:cs typeface="Arial" panose="020B0604020202020204" pitchFamily="34" charset="0"/>
              </a:rPr>
              <a:t>var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initialized with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9576" y="4269681"/>
            <a:ext cx="588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CR2 cannot cover line 4 because the value of </a:t>
            </a:r>
            <a:r>
              <a:rPr lang="en-US" sz="1800" dirty="0" err="1">
                <a:latin typeface="Consolas" panose="020B0609020204030204" pitchFamily="49" charset="0"/>
                <a:cs typeface="Arial" panose="020B0604020202020204" pitchFamily="34" charset="0"/>
              </a:rPr>
              <a:t>var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3040" y="5414442"/>
            <a:ext cx="3421296" cy="2727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09576" y="5278853"/>
            <a:ext cx="455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value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updated, so the 2nd execution of f2 can cover line 4.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8358533" y="2763118"/>
            <a:ext cx="2995267" cy="5441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Solution: Execute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f1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twice</a:t>
            </a:r>
          </a:p>
        </p:txBody>
      </p:sp>
    </p:spTree>
    <p:extLst>
      <p:ext uri="{BB962C8B-B14F-4D97-AF65-F5344CB8AC3E}">
        <p14:creationId xmlns:p14="http://schemas.microsoft.com/office/powerpoint/2010/main" val="151292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309280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Example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NSLS: No support for Local Static Variables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27848" y="1515467"/>
            <a:ext cx="11156746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Subject: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114369" y="2862490"/>
            <a:ext cx="4903313" cy="24622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2295. </a:t>
            </a:r>
            <a:r>
              <a:rPr lang="en-US" sz="14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2296. </a:t>
            </a:r>
            <a:r>
              <a:rPr lang="en-US" sz="1400" dirty="0" err="1">
                <a:latin typeface="Consolas" panose="020B0609020204030204" pitchFamily="49" charset="0"/>
                <a:cs typeface="Courier New" panose="02070309020205020404" pitchFamily="49" charset="0"/>
              </a:rPr>
              <a:t>init_syntax_once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2297. {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        ...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2299.   </a:t>
            </a:r>
            <a:r>
              <a:rPr lang="en-US" sz="14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 done = 0;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2300.      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2301.   </a:t>
            </a:r>
            <a:r>
              <a:rPr lang="en-US" sz="14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(done)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2302.     return;      // 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not-covered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        ...            // done is not altered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2317.   done = 1;</a:t>
            </a:r>
          </a:p>
          <a:p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2318. }  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654" y="1415955"/>
            <a:ext cx="11975977" cy="438930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654" y="2121558"/>
            <a:ext cx="7159968" cy="357020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Name: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sed.c</a:t>
            </a:r>
            <a:endParaRPr lang="en-US" sz="1800" dirty="0">
              <a:solidFill>
                <a:srgbClr val="000000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Name: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init_syntax_once</a:t>
            </a:r>
            <a:endParaRPr lang="en-US" sz="18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Reason:  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NSLS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No: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Description: 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2299: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done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static variable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it is assigned with 0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2301:  the “then” branch cannot be reached as the value of done is 0</a:t>
            </a:r>
          </a:p>
          <a:p>
            <a:pPr marL="800100" lvl="1" indent="-342900"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2317: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done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set to 1, which means the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execution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target function (i.e.,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init_syntax_once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can cover line 2302</a:t>
            </a:r>
          </a:p>
          <a:p>
            <a:pPr marL="1409685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CR2 executes the target function only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TC, so line 2302 cannot be covered.</a:t>
            </a:r>
          </a:p>
          <a:p>
            <a:pPr marL="1409685" lvl="2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4481" y="5395706"/>
            <a:ext cx="449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 code of function 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init_syntax_once</a:t>
            </a:r>
            <a:endParaRPr lang="en-US" sz="16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4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281398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WDFS: Weakness of </a:t>
            </a:r>
            <a:r>
              <a:rPr lang="en-US" altLang="zh-CN" sz="2667" dirty="0" err="1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Dfs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3248" y="2048993"/>
            <a:ext cx="4102800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1.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f2(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a){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2.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b = 0;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3.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(a &lt; 0){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4.     ... //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not-covered branches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5.   }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6.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=0;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&lt;a;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7.     b +=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8.   }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9.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b;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10. 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0008" y="4603538"/>
            <a:ext cx="200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wdfs.c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70" y="2095032"/>
            <a:ext cx="2718033" cy="2699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00335" y="1829787"/>
            <a:ext cx="395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symbolic variable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assigned with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the first test case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6570" y="2788667"/>
            <a:ext cx="3963308" cy="3213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25169" y="2592188"/>
            <a:ext cx="355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first TC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will not cover line 4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because the value of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0678" y="3350113"/>
            <a:ext cx="536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the “for” loop, each non-negative value of           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produces a unique execution path (i.e., a TC).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570" y="3295510"/>
            <a:ext cx="3963308" cy="7815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6126968" y="3164862"/>
            <a:ext cx="4744515" cy="207724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0"/>
          </p:cNvCxnSpPr>
          <p:nvPr/>
        </p:nvCxnSpPr>
        <p:spPr>
          <a:xfrm>
            <a:off x="8499226" y="3164862"/>
            <a:ext cx="1564011" cy="18580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271378" y="4312199"/>
            <a:ext cx="189210" cy="16178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49249" y="4542341"/>
            <a:ext cx="192400" cy="15898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109403" y="4120563"/>
            <a:ext cx="187799" cy="17805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455280" y="4464350"/>
            <a:ext cx="131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04837" y="4928349"/>
                <a:ext cx="880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</m:sup>
                    </m:sSup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837" y="4928349"/>
                <a:ext cx="880590" cy="307777"/>
              </a:xfrm>
              <a:prstGeom prst="rect">
                <a:avLst/>
              </a:prstGeom>
              <a:blipFill>
                <a:blip r:embed="rId3"/>
                <a:stretch>
                  <a:fillRect l="-2083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849966" y="4393281"/>
            <a:ext cx="97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a=1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24252" y="4178950"/>
            <a:ext cx="107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a=0</a:t>
            </a:r>
          </a:p>
        </p:txBody>
      </p:sp>
      <p:cxnSp>
        <p:nvCxnSpPr>
          <p:cNvPr id="29" name="Straight Connector 28"/>
          <p:cNvCxnSpPr>
            <a:stCxn id="20" idx="0"/>
          </p:cNvCxnSpPr>
          <p:nvPr/>
        </p:nvCxnSpPr>
        <p:spPr>
          <a:xfrm flipH="1">
            <a:off x="6986718" y="3164862"/>
            <a:ext cx="1512508" cy="1858043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38851" y="4681177"/>
            <a:ext cx="229824" cy="2350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86478" y="4389123"/>
            <a:ext cx="252399" cy="217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9113" y="4140744"/>
            <a:ext cx="81431" cy="3735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469087" y="4057621"/>
            <a:ext cx="2163417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9982998" y="3254581"/>
            <a:ext cx="251510" cy="75034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64721" y="5291916"/>
            <a:ext cx="314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execution paths of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f2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61558" y="3635577"/>
            <a:ext cx="190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execution paths of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line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86129" y="4135388"/>
            <a:ext cx="1029153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403749" y="4530803"/>
            <a:ext cx="109939" cy="2509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3" idx="0"/>
          </p:cNvCxnSpPr>
          <p:nvPr/>
        </p:nvCxnSpPr>
        <p:spPr>
          <a:xfrm>
            <a:off x="6687725" y="3928586"/>
            <a:ext cx="812981" cy="2068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012506" y="4631095"/>
            <a:ext cx="97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65767" y="5759931"/>
                <a:ext cx="6305528" cy="123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Path explosion </a:t>
                </a:r>
                <a:r>
                  <a:rPr lang="en-US" sz="1800" dirty="0"/>
                  <a:t>problem happens because the </a:t>
                </a:r>
                <a:r>
                  <a:rPr lang="en-US" sz="1800" dirty="0" err="1"/>
                  <a:t>dfs</a:t>
                </a:r>
                <a:r>
                  <a:rPr lang="en-US" sz="1800" dirty="0"/>
                  <a:t> strategy has to 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p>
                    </m:sSup>
                  </m:oMath>
                </a14:m>
                <a:r>
                  <a:rPr lang="en-US" sz="1800" dirty="0"/>
                  <a:t> test cases before covering line 4.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Test case generation timeout is reached.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767" y="5759931"/>
                <a:ext cx="6305528" cy="1238096"/>
              </a:xfrm>
              <a:prstGeom prst="rect">
                <a:avLst/>
              </a:prstGeom>
              <a:blipFill>
                <a:blip r:embed="rId4"/>
                <a:stretch>
                  <a:fillRect l="-580" t="-2956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9821508" y="2729268"/>
            <a:ext cx="190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execution paths of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lines 6-8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Rounded Rectangle 2"/>
          <p:cNvSpPr/>
          <p:nvPr/>
        </p:nvSpPr>
        <p:spPr>
          <a:xfrm>
            <a:off x="7816119" y="1011596"/>
            <a:ext cx="2995267" cy="5441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Solution: use rev-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8" grpId="2"/>
      <p:bldP spid="19" grpId="0" animBg="1"/>
      <p:bldP spid="20" grpId="0" animBg="1"/>
      <p:bldP spid="25" grpId="0"/>
      <p:bldP spid="26" grpId="0"/>
      <p:bldP spid="27" grpId="0"/>
      <p:bldP spid="28" grpId="0"/>
      <p:bldP spid="39" grpId="0" animBg="1"/>
      <p:bldP spid="41" grpId="0"/>
      <p:bldP spid="42" grpId="0"/>
      <p:bldP spid="43" grpId="0" animBg="1"/>
      <p:bldP spid="46" grpId="0"/>
      <p:bldP spid="47" grpId="0"/>
      <p:bldP spid="4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553040" y="281398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Example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WDFS: Weakness of DFS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654" y="1415955"/>
            <a:ext cx="11975977" cy="51093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90961" y="1672557"/>
            <a:ext cx="4903313" cy="452431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38.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board[144]; // </a:t>
            </a:r>
            <a:r>
              <a:rPr lang="en-US" sz="1200" dirty="0">
                <a:solidFill>
                  <a:srgbClr val="ED7D3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symbolic array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448. 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bool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nk_attacked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square, </a:t>
            </a:r>
            <a:r>
              <a:rPr lang="en-US" sz="12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color){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453.   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 </a:t>
            </a:r>
            <a:r>
              <a:rPr lang="en-US" sz="12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bishop_o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[4] = {11,-11,13,-13};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460.   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(color&amp;1){       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   ...   //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not-covered</a:t>
            </a:r>
          </a:p>
          <a:p>
            <a:pPr marL="228600" indent="-228600">
              <a:buAutoNum type="arabicPeriod" startAt="498"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   }   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499.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500.  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501.   else{      </a:t>
            </a:r>
            <a:endParaRPr lang="en-US" sz="12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   ...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508.     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basq</a:t>
            </a:r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bpawn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&amp;&amp; ...) return true;            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509.     // 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a_sq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0, 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ndir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 11 initially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510.     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while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basq</a:t>
            </a:r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!= frame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511.       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basq</a:t>
            </a:r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bbishop</a:t>
            </a:r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|| 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basq</a:t>
            </a:r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== 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bqueen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) {...}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512.       </a:t>
            </a:r>
            <a:r>
              <a:rPr lang="en-US" sz="12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basq</a:t>
            </a:r>
            <a:r>
              <a:rPr lang="en-US" sz="1200" b="1" dirty="0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!= </a:t>
            </a:r>
            <a:r>
              <a:rPr lang="en-US" sz="1200" b="1" dirty="0" err="1">
                <a:solidFill>
                  <a:srgbClr val="00206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npiece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) {...}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513.      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a_sq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+=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ndir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514.       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basq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= board[</a:t>
            </a:r>
            <a:r>
              <a:rPr lang="en-US" sz="1200" dirty="0" err="1">
                <a:latin typeface="Consolas" panose="020B0609020204030204" pitchFamily="49" charset="0"/>
                <a:cs typeface="Courier New" panose="02070309020205020404" pitchFamily="49" charset="0"/>
              </a:rPr>
              <a:t>a_sq</a:t>
            </a: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]; // </a:t>
            </a:r>
            <a:r>
              <a:rPr lang="en-US" sz="1200" dirty="0">
                <a:solidFill>
                  <a:srgbClr val="ED7D3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board[0,11,22,…,143]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515.     }</a:t>
            </a:r>
          </a:p>
          <a:p>
            <a:pPr marL="228600" indent="-228600">
              <a:buAutoNum type="arabicPeriod" startAt="516"/>
            </a:pPr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}  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       ...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anose="02070309020205020404" pitchFamily="49" charset="0"/>
              </a:rPr>
              <a:t>542.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8127" y="2257333"/>
                <a:ext cx="7159968" cy="335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Name: </a:t>
                </a:r>
                <a:r>
                  <a:rPr lang="en-US" sz="1800" dirty="0" err="1">
                    <a:solidFill>
                      <a:srgbClr val="000000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attacks.c</a:t>
                </a:r>
                <a:endParaRPr lang="en-US" sz="1800" dirty="0">
                  <a:solidFill>
                    <a:srgbClr val="000000"/>
                  </a:solidFill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Function Name:  </a:t>
                </a:r>
                <a:r>
                  <a:rPr lang="en-US" sz="1800" dirty="0" err="1">
                    <a:solidFill>
                      <a:srgbClr val="000000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nk_attacked</a:t>
                </a:r>
                <a:endParaRPr lang="en-US" sz="18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Reason:   </a:t>
                </a:r>
                <a:r>
                  <a:rPr lang="en-US" sz="1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WDFS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 No:  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461-498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Description: </a:t>
                </a:r>
              </a:p>
              <a:p>
                <a:pPr marL="800100" lvl="1" indent="-342900">
                  <a:buAutoNum type="arabicPeriod"/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 460: </a:t>
                </a:r>
                <a:r>
                  <a:rPr lang="en-US" sz="1600" dirty="0">
                    <a:solidFill>
                      <a:srgbClr val="000000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color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symbolic integer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it is assigned with 0, the “else” branch is explored first.</a:t>
                </a:r>
              </a:p>
              <a:p>
                <a:pPr marL="800100" lvl="1" indent="-342900">
                  <a:buAutoNum type="arabicPeriod"/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Lines 503-515 have </a:t>
                </a:r>
                <a:r>
                  <a:rPr lang="en-US" sz="1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huge possible execution paths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(i.e.,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508&gt;</m:t>
                        </m:r>
                      </m:sub>
                    </m:sSub>
                    <m:r>
                      <a:rPr lang="en-US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510&gt;</m:t>
                                    </m:r>
                                  </m:sub>
                                </m:sSub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∗4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511&gt;</m:t>
                                </m:r>
                              </m:sub>
                            </m:s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512&gt;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unique paths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800100" lvl="1" indent="-342900">
                  <a:buAutoNum type="arabicPeriod"/>
                </a:pP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Dfs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strategy has to explore all the paths mentioned above before exploring lines 461-498. </a:t>
                </a:r>
                <a:r>
                  <a:rPr lang="en-US" sz="1600" dirty="0">
                    <a:solidFill>
                      <a:srgbClr val="000000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Timeout2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be reached.</a:t>
                </a:r>
              </a:p>
              <a:p>
                <a:pPr marL="1409685" lvl="2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7" y="2257333"/>
                <a:ext cx="7159968" cy="3354765"/>
              </a:xfrm>
              <a:prstGeom prst="rect">
                <a:avLst/>
              </a:prstGeom>
              <a:blipFill>
                <a:blip r:embed="rId3"/>
                <a:stretch>
                  <a:fillRect l="-681" t="-90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562063" y="6158031"/>
            <a:ext cx="4496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Source code of function 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nk_attacked</a:t>
            </a:r>
            <a:endParaRPr lang="en-US" sz="16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7848" y="1515467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Subject: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Sjeng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63006" y="326156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Overview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11156746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provide 6 ideas to overcome the limitations mentioned previously.</a:t>
            </a:r>
          </a:p>
        </p:txBody>
      </p:sp>
      <p:grpSp>
        <p:nvGrpSpPr>
          <p:cNvPr id="9" name="组合 6151"/>
          <p:cNvGrpSpPr/>
          <p:nvPr/>
        </p:nvGrpSpPr>
        <p:grpSpPr>
          <a:xfrm>
            <a:off x="502368" y="2713828"/>
            <a:ext cx="1993232" cy="1939308"/>
            <a:chOff x="1903413" y="1601788"/>
            <a:chExt cx="1949450" cy="1951038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grpSp>
        <p:nvGrpSpPr>
          <p:cNvPr id="16" name="组合 6150"/>
          <p:cNvGrpSpPr/>
          <p:nvPr/>
        </p:nvGrpSpPr>
        <p:grpSpPr>
          <a:xfrm>
            <a:off x="559049" y="2702799"/>
            <a:ext cx="944543" cy="981743"/>
            <a:chOff x="1508126" y="1417638"/>
            <a:chExt cx="1373187" cy="1160463"/>
          </a:xfrm>
        </p:grpSpPr>
        <p:sp>
          <p:nvSpPr>
            <p:cNvPr id="17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/>
            </a:p>
          </p:txBody>
        </p:sp>
      </p:grpSp>
      <p:sp>
        <p:nvSpPr>
          <p:cNvPr id="22" name="Freeform 12"/>
          <p:cNvSpPr/>
          <p:nvPr/>
        </p:nvSpPr>
        <p:spPr bwMode="auto">
          <a:xfrm flipV="1">
            <a:off x="911424" y="3535541"/>
            <a:ext cx="1830916" cy="1722487"/>
          </a:xfrm>
          <a:custGeom>
            <a:avLst/>
            <a:gdLst/>
            <a:ahLst/>
            <a:cxnLst/>
            <a:rect l="l" t="t" r="r" b="b"/>
            <a:pathLst>
              <a:path w="1373187" h="1291466">
                <a:moveTo>
                  <a:pt x="1373186" y="1291466"/>
                </a:moveTo>
                <a:lnTo>
                  <a:pt x="1316220" y="1239784"/>
                </a:lnTo>
                <a:lnTo>
                  <a:pt x="1316221" y="1239784"/>
                </a:lnTo>
                <a:lnTo>
                  <a:pt x="1373187" y="1291466"/>
                </a:lnTo>
                <a:lnTo>
                  <a:pt x="1217612" y="1008792"/>
                </a:lnTo>
                <a:lnTo>
                  <a:pt x="1224267" y="1113714"/>
                </a:lnTo>
                <a:cubicBezTo>
                  <a:pt x="1123585" y="1022574"/>
                  <a:pt x="907850" y="827283"/>
                  <a:pt x="445585" y="408824"/>
                </a:cubicBezTo>
                <a:lnTo>
                  <a:pt x="450849" y="206706"/>
                </a:lnTo>
                <a:lnTo>
                  <a:pt x="219074" y="0"/>
                </a:lnTo>
                <a:lnTo>
                  <a:pt x="213889" y="199085"/>
                </a:lnTo>
                <a:lnTo>
                  <a:pt x="205595" y="191578"/>
                </a:lnTo>
                <a:cubicBezTo>
                  <a:pt x="192296" y="178438"/>
                  <a:pt x="173086" y="181723"/>
                  <a:pt x="162743" y="194863"/>
                </a:cubicBezTo>
                <a:cubicBezTo>
                  <a:pt x="152399" y="209645"/>
                  <a:pt x="153877" y="230996"/>
                  <a:pt x="167176" y="242494"/>
                </a:cubicBezTo>
                <a:cubicBezTo>
                  <a:pt x="167176" y="242494"/>
                  <a:pt x="167176" y="242494"/>
                  <a:pt x="169337" y="244450"/>
                </a:cubicBezTo>
                <a:lnTo>
                  <a:pt x="178874" y="253084"/>
                </a:lnTo>
                <a:lnTo>
                  <a:pt x="0" y="302108"/>
                </a:lnTo>
                <a:lnTo>
                  <a:pt x="231775" y="510580"/>
                </a:lnTo>
                <a:lnTo>
                  <a:pt x="408272" y="460742"/>
                </a:lnTo>
                <a:cubicBezTo>
                  <a:pt x="557041" y="595413"/>
                  <a:pt x="797608" y="813183"/>
                  <a:pt x="1186619" y="1165328"/>
                </a:cubicBezTo>
                <a:lnTo>
                  <a:pt x="1092199" y="1180163"/>
                </a:ln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3200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8266039" y="2170686"/>
            <a:ext cx="355239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US" altLang="zh-CN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WDFS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椭圆 6152"/>
          <p:cNvSpPr/>
          <p:nvPr/>
        </p:nvSpPr>
        <p:spPr>
          <a:xfrm>
            <a:off x="3071666" y="2112644"/>
            <a:ext cx="672075" cy="6722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/>
              <a:t>01</a:t>
            </a:r>
            <a:endParaRPr lang="zh-CN" altLang="en-US" sz="3200" dirty="0"/>
          </a:p>
        </p:txBody>
      </p:sp>
      <p:sp>
        <p:nvSpPr>
          <p:cNvPr id="26" name="椭圆 49"/>
          <p:cNvSpPr/>
          <p:nvPr/>
        </p:nvSpPr>
        <p:spPr>
          <a:xfrm>
            <a:off x="7445050" y="2137192"/>
            <a:ext cx="672075" cy="6722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/>
              <a:t>02</a:t>
            </a:r>
            <a:endParaRPr lang="zh-CN" altLang="en-US" sz="3200" dirty="0"/>
          </a:p>
        </p:txBody>
      </p:sp>
      <p:sp>
        <p:nvSpPr>
          <p:cNvPr id="28" name="椭圆 51"/>
          <p:cNvSpPr/>
          <p:nvPr/>
        </p:nvSpPr>
        <p:spPr>
          <a:xfrm>
            <a:off x="7445047" y="3535541"/>
            <a:ext cx="672075" cy="6722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/>
              <a:t>04</a:t>
            </a:r>
            <a:endParaRPr lang="zh-CN" altLang="en-US" sz="3200" dirty="0"/>
          </a:p>
        </p:txBody>
      </p:sp>
      <p:sp>
        <p:nvSpPr>
          <p:cNvPr id="30" name="椭圆 53"/>
          <p:cNvSpPr/>
          <p:nvPr/>
        </p:nvSpPr>
        <p:spPr>
          <a:xfrm>
            <a:off x="3071663" y="3507668"/>
            <a:ext cx="672075" cy="6722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/>
              <a:t>03</a:t>
            </a:r>
            <a:endParaRPr lang="zh-CN" altLang="en-US" sz="3200" dirty="0"/>
          </a:p>
        </p:txBody>
      </p:sp>
      <p:sp>
        <p:nvSpPr>
          <p:cNvPr id="37" name="椭圆 53"/>
          <p:cNvSpPr/>
          <p:nvPr/>
        </p:nvSpPr>
        <p:spPr>
          <a:xfrm>
            <a:off x="3071664" y="4978690"/>
            <a:ext cx="672075" cy="67228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/>
              <a:t>05</a:t>
            </a:r>
            <a:endParaRPr lang="zh-CN" altLang="en-US" sz="3200" dirty="0"/>
          </a:p>
        </p:txBody>
      </p:sp>
      <p:sp>
        <p:nvSpPr>
          <p:cNvPr id="38" name="椭圆 53"/>
          <p:cNvSpPr/>
          <p:nvPr/>
        </p:nvSpPr>
        <p:spPr>
          <a:xfrm>
            <a:off x="7445048" y="4978690"/>
            <a:ext cx="672075" cy="6722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200" dirty="0"/>
              <a:t>06</a:t>
            </a:r>
            <a:endParaRPr lang="zh-CN" altLang="en-US" sz="3200" dirty="0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3818198" y="2165065"/>
            <a:ext cx="355239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target function </a:t>
            </a:r>
            <a:r>
              <a:rPr lang="en-US" altLang="zh-CN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times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NSLS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8287873" y="3574657"/>
            <a:ext cx="355239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rgbClr val="A5A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analysis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function pointers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NSFP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842888" y="3587207"/>
            <a:ext cx="355239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values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symbolic inputs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FTCC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3820646" y="5041947"/>
            <a:ext cx="355239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Stub for all </a:t>
            </a:r>
            <a:r>
              <a: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file-handling functions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NSFF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8232237" y="5028614"/>
            <a:ext cx="355239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</a:t>
            </a:r>
            <a:r>
              <a:rPr lang="en-US" altLang="zh-CN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zh-CN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altLang="zh-CN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tool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Targets: NSEF, NSSP, USV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52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11156746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approach allows the users to decide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calls (M)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target function.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553040" y="281398"/>
            <a:ext cx="7775208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NSLS =&gt; Execute Target Function Multiple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998" y="2780928"/>
            <a:ext cx="4102800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1.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f1(){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2.   </a:t>
            </a:r>
            <a:r>
              <a:rPr lang="en-US" sz="1600" b="1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3.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== 1){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4.     ... //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not-covered branches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5.   }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6.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... //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f1 is not called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7.   }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8.  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+= 1;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9. 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9200" y="3519592"/>
            <a:ext cx="410280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1. f1_driver(){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2.     ...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3.  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&lt; M;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4.     f1();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5.   }</a:t>
            </a:r>
            <a:endParaRPr lang="en-US" sz="1600" b="1" dirty="0">
              <a:solidFill>
                <a:srgbClr val="FF0000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6. }</a:t>
            </a:r>
          </a:p>
        </p:txBody>
      </p:sp>
      <p:cxnSp>
        <p:nvCxnSpPr>
          <p:cNvPr id="14" name="Straight Arrow Connector 13"/>
          <p:cNvCxnSpPr>
            <a:endCxn id="15" idx="0"/>
          </p:cNvCxnSpPr>
          <p:nvPr/>
        </p:nvCxnSpPr>
        <p:spPr>
          <a:xfrm>
            <a:off x="8184232" y="1770439"/>
            <a:ext cx="1315522" cy="22346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408368" y="4005064"/>
            <a:ext cx="182772" cy="280403"/>
          </a:xfrm>
          <a:prstGeom prst="rect">
            <a:avLst/>
          </a:prstGeom>
          <a:noFill/>
          <a:ln w="28575">
            <a:solidFill>
              <a:srgbClr val="ED7D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68037" y="5157192"/>
            <a:ext cx="200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nsls.c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432" y="5157192"/>
            <a:ext cx="2004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driver.c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1999" y="3356992"/>
            <a:ext cx="4025850" cy="5040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61849" y="2891622"/>
            <a:ext cx="242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Line 4 can be covered if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greater than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6899" y="3555170"/>
            <a:ext cx="2271228" cy="2694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Covered </a:t>
            </a:r>
          </a:p>
        </p:txBody>
      </p:sp>
    </p:spTree>
    <p:extLst>
      <p:ext uri="{BB962C8B-B14F-4D97-AF65-F5344CB8AC3E}">
        <p14:creationId xmlns:p14="http://schemas.microsoft.com/office/powerpoint/2010/main" val="12923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343878"/>
            <a:ext cx="3704079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Concolic Unit Testing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F4A20DF-DFE1-1843-8F3C-E55D25B16E94}"/>
              </a:ext>
            </a:extLst>
          </p:cNvPr>
          <p:cNvSpPr txBox="1"/>
          <p:nvPr/>
        </p:nvSpPr>
        <p:spPr>
          <a:xfrm>
            <a:off x="431371" y="1471855"/>
            <a:ext cx="1176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Automatically generating test cases to cover all execution paths of target function.</a:t>
            </a:r>
          </a:p>
          <a:p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내용 개체 틀 2">
            <a:extLst>
              <a:ext uri="{FF2B5EF4-FFF2-40B4-BE49-F238E27FC236}">
                <a16:creationId xmlns:a16="http://schemas.microsoft.com/office/drawing/2014/main" id="{DE9CDAD0-AAA1-6041-B15A-8F24C89816E8}"/>
              </a:ext>
            </a:extLst>
          </p:cNvPr>
          <p:cNvSpPr txBox="1">
            <a:spLocks/>
          </p:cNvSpPr>
          <p:nvPr/>
        </p:nvSpPr>
        <p:spPr>
          <a:xfrm>
            <a:off x="724866" y="2132457"/>
            <a:ext cx="3711879" cy="21751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Autofit/>
          </a:bodyPr>
          <a:lstStyle/>
          <a:p>
            <a:pPr marL="457189" indent="-457189">
              <a:spcBef>
                <a:spcPct val="200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// Symbolic input: a, b, c</a:t>
            </a:r>
          </a:p>
          <a:p>
            <a:pPr marL="457189" indent="-457189">
              <a:spcBef>
                <a:spcPct val="200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 f(</a:t>
            </a:r>
            <a:r>
              <a:rPr lang="en-US" altLang="ko-KR" sz="16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a, </a:t>
            </a:r>
            <a:r>
              <a:rPr lang="en-US" altLang="ko-KR" sz="16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b, </a:t>
            </a:r>
            <a:r>
              <a:rPr lang="en-US" altLang="ko-KR" sz="1600" dirty="0" err="1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c) { </a:t>
            </a:r>
          </a:p>
          <a:p>
            <a:pPr marL="457189" indent="-457189">
              <a:spcBef>
                <a:spcPct val="200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if (a == 1) </a:t>
            </a:r>
          </a:p>
          <a:p>
            <a:pPr marL="457189" indent="-457189">
              <a:spcBef>
                <a:spcPct val="200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if (b == 2) </a:t>
            </a:r>
          </a:p>
          <a:p>
            <a:pPr marL="457189" indent="-457189">
              <a:spcBef>
                <a:spcPct val="200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if (c == a + b) </a:t>
            </a:r>
          </a:p>
          <a:p>
            <a:pPr marL="457189" indent="-457189">
              <a:spcBef>
                <a:spcPct val="20000"/>
              </a:spcBef>
            </a:pPr>
            <a:r>
              <a:rPr lang="en-US" altLang="ko-KR" sz="1600" b="1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    Error();</a:t>
            </a:r>
          </a:p>
          <a:p>
            <a:pPr marL="457189" indent="-457189">
              <a:spcBef>
                <a:spcPct val="20000"/>
              </a:spcBef>
            </a:pPr>
            <a:r>
              <a:rPr lang="en-US" altLang="ko-KR" sz="1600" dirty="0">
                <a:solidFill>
                  <a:schemeClr val="tx1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9" name="TextBox 3">
            <a:extLst>
              <a:ext uri="{FF2B5EF4-FFF2-40B4-BE49-F238E27FC236}">
                <a16:creationId xmlns:a16="http://schemas.microsoft.com/office/drawing/2014/main" id="{572A1553-A771-EA4E-888B-E650FF635691}"/>
              </a:ext>
            </a:extLst>
          </p:cNvPr>
          <p:cNvSpPr txBox="1"/>
          <p:nvPr/>
        </p:nvSpPr>
        <p:spPr>
          <a:xfrm>
            <a:off x="5521331" y="2045721"/>
            <a:ext cx="5766780" cy="456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unit testing will generate 4 test cases for the function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</a:p>
          <a:p>
            <a:pPr marL="742932" lvl="1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TC: (0,0,0)</a:t>
            </a:r>
          </a:p>
          <a:p>
            <a:pPr marL="1200121" lvl="2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SPF (symbolic path formula):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a!=1</a:t>
            </a:r>
          </a:p>
          <a:p>
            <a:pPr marL="1200121" lvl="2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SPF: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!(a!=1)</a:t>
            </a:r>
          </a:p>
          <a:p>
            <a:pPr marL="742932" lvl="1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TC: (1,0,0)</a:t>
            </a:r>
          </a:p>
          <a:p>
            <a:pPr marL="1200121" lvl="2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SPF: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a==1 &amp;&amp; b!=2 </a:t>
            </a:r>
          </a:p>
          <a:p>
            <a:pPr marL="1200121" lvl="2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SPF: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a==1 &amp;&amp; !(b!=2)</a:t>
            </a:r>
          </a:p>
          <a:p>
            <a:pPr marL="742932" lvl="1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TC: (1,2,0)</a:t>
            </a:r>
          </a:p>
          <a:p>
            <a:pPr marL="1200121" lvl="2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SPF: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a==1 &amp;&amp; b==2 &amp;&amp; c!=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a+b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00121" lvl="2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SPF: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a==1 &amp;&amp; b==2 &amp;&amp; c==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a+b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742932" lvl="1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TC: (1,2,3)</a:t>
            </a:r>
          </a:p>
          <a:p>
            <a:pPr marL="1200121" lvl="2" indent="-285744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the paths are covered</a:t>
            </a:r>
          </a:p>
        </p:txBody>
      </p:sp>
      <p:grpSp>
        <p:nvGrpSpPr>
          <p:cNvPr id="100" name="그룹 26">
            <a:extLst>
              <a:ext uri="{FF2B5EF4-FFF2-40B4-BE49-F238E27FC236}">
                <a16:creationId xmlns:a16="http://schemas.microsoft.com/office/drawing/2014/main" id="{79358D34-BEF4-054A-987C-307795F179B8}"/>
              </a:ext>
            </a:extLst>
          </p:cNvPr>
          <p:cNvGrpSpPr/>
          <p:nvPr/>
        </p:nvGrpSpPr>
        <p:grpSpPr>
          <a:xfrm>
            <a:off x="1820251" y="4395403"/>
            <a:ext cx="1428760" cy="2419779"/>
            <a:chOff x="4000496" y="3714753"/>
            <a:chExt cx="1428760" cy="2419779"/>
          </a:xfrm>
        </p:grpSpPr>
        <p:cxnSp>
          <p:nvCxnSpPr>
            <p:cNvPr id="101" name="직선 연결선 27">
              <a:extLst>
                <a:ext uri="{FF2B5EF4-FFF2-40B4-BE49-F238E27FC236}">
                  <a16:creationId xmlns:a16="http://schemas.microsoft.com/office/drawing/2014/main" id="{36549838-76BC-D740-853E-5F3955E0EBDA}"/>
                </a:ext>
              </a:extLst>
            </p:cNvPr>
            <p:cNvCxnSpPr/>
            <p:nvPr/>
          </p:nvCxnSpPr>
          <p:spPr>
            <a:xfrm rot="16200000" flipH="1">
              <a:off x="4786314" y="4510094"/>
              <a:ext cx="714380" cy="57150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28">
              <a:extLst>
                <a:ext uri="{FF2B5EF4-FFF2-40B4-BE49-F238E27FC236}">
                  <a16:creationId xmlns:a16="http://schemas.microsoft.com/office/drawing/2014/main" id="{5E4A4B76-58DE-ED44-A0A7-45D8F0BF0670}"/>
                </a:ext>
              </a:extLst>
            </p:cNvPr>
            <p:cNvCxnSpPr/>
            <p:nvPr/>
          </p:nvCxnSpPr>
          <p:spPr>
            <a:xfrm rot="5400000" flipH="1" flipV="1">
              <a:off x="4763897" y="5227092"/>
              <a:ext cx="704856" cy="581028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">
              <a:extLst>
                <a:ext uri="{FF2B5EF4-FFF2-40B4-BE49-F238E27FC236}">
                  <a16:creationId xmlns:a16="http://schemas.microsoft.com/office/drawing/2014/main" id="{DDD9570B-EC95-DB4E-ABB4-E847BF51EB8D}"/>
                </a:ext>
              </a:extLst>
            </p:cNvPr>
            <p:cNvSpPr txBox="1"/>
            <p:nvPr/>
          </p:nvSpPr>
          <p:spPr>
            <a:xfrm>
              <a:off x="4000496" y="5795978"/>
              <a:ext cx="808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B050"/>
                  </a:solidFill>
                </a:rPr>
                <a:t>(1,2,0)</a:t>
              </a:r>
              <a:endParaRPr lang="ko-KR" altLang="en-US" sz="1600" dirty="0">
                <a:solidFill>
                  <a:srgbClr val="00B050"/>
                </a:solidFill>
              </a:endParaRPr>
            </a:p>
          </p:txBody>
        </p:sp>
        <p:cxnSp>
          <p:nvCxnSpPr>
            <p:cNvPr id="104" name="직선 연결선 30">
              <a:extLst>
                <a:ext uri="{FF2B5EF4-FFF2-40B4-BE49-F238E27FC236}">
                  <a16:creationId xmlns:a16="http://schemas.microsoft.com/office/drawing/2014/main" id="{9FDF44D7-E205-3047-9E66-7565C84F6116}"/>
                </a:ext>
              </a:extLst>
            </p:cNvPr>
            <p:cNvCxnSpPr/>
            <p:nvPr/>
          </p:nvCxnSpPr>
          <p:spPr>
            <a:xfrm rot="16200000" flipH="1">
              <a:off x="4201428" y="3786191"/>
              <a:ext cx="714380" cy="57150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4">
            <a:extLst>
              <a:ext uri="{FF2B5EF4-FFF2-40B4-BE49-F238E27FC236}">
                <a16:creationId xmlns:a16="http://schemas.microsoft.com/office/drawing/2014/main" id="{4C3CF880-DC79-FA44-B303-65FDCECF2B05}"/>
              </a:ext>
            </a:extLst>
          </p:cNvPr>
          <p:cNvGrpSpPr/>
          <p:nvPr/>
        </p:nvGrpSpPr>
        <p:grpSpPr>
          <a:xfrm>
            <a:off x="1437797" y="4386794"/>
            <a:ext cx="2316499" cy="2143140"/>
            <a:chOff x="876435" y="4357694"/>
            <a:chExt cx="2316499" cy="2143140"/>
          </a:xfrm>
        </p:grpSpPr>
        <p:cxnSp>
          <p:nvCxnSpPr>
            <p:cNvPr id="106" name="직선 연결선 7">
              <a:extLst>
                <a:ext uri="{FF2B5EF4-FFF2-40B4-BE49-F238E27FC236}">
                  <a16:creationId xmlns:a16="http://schemas.microsoft.com/office/drawing/2014/main" id="{6AEA92CA-7CC4-0540-9FCD-5F4D45E76C24}"/>
                </a:ext>
              </a:extLst>
            </p:cNvPr>
            <p:cNvCxnSpPr/>
            <p:nvPr/>
          </p:nvCxnSpPr>
          <p:spPr>
            <a:xfrm rot="5400000">
              <a:off x="804997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8">
              <a:extLst>
                <a:ext uri="{FF2B5EF4-FFF2-40B4-BE49-F238E27FC236}">
                  <a16:creationId xmlns:a16="http://schemas.microsoft.com/office/drawing/2014/main" id="{F1C34AF7-2664-1C47-9C76-2C3204D07F5E}"/>
                </a:ext>
              </a:extLst>
            </p:cNvPr>
            <p:cNvCxnSpPr/>
            <p:nvPr/>
          </p:nvCxnSpPr>
          <p:spPr>
            <a:xfrm rot="16200000" flipH="1">
              <a:off x="1376501" y="442913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1">
              <a:extLst>
                <a:ext uri="{FF2B5EF4-FFF2-40B4-BE49-F238E27FC236}">
                  <a16:creationId xmlns:a16="http://schemas.microsoft.com/office/drawing/2014/main" id="{79942594-6C1B-0C4B-B895-D3C04E2F6A54}"/>
                </a:ext>
              </a:extLst>
            </p:cNvPr>
            <p:cNvCxnSpPr/>
            <p:nvPr/>
          </p:nvCxnSpPr>
          <p:spPr>
            <a:xfrm rot="5400000">
              <a:off x="1406984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2">
              <a:extLst>
                <a:ext uri="{FF2B5EF4-FFF2-40B4-BE49-F238E27FC236}">
                  <a16:creationId xmlns:a16="http://schemas.microsoft.com/office/drawing/2014/main" id="{49E30DDD-B3A0-8849-9C08-8C9E8A249A7B}"/>
                </a:ext>
              </a:extLst>
            </p:cNvPr>
            <p:cNvCxnSpPr/>
            <p:nvPr/>
          </p:nvCxnSpPr>
          <p:spPr>
            <a:xfrm rot="16200000" flipH="1">
              <a:off x="1978488" y="514351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5">
              <a:extLst>
                <a:ext uri="{FF2B5EF4-FFF2-40B4-BE49-F238E27FC236}">
                  <a16:creationId xmlns:a16="http://schemas.microsoft.com/office/drawing/2014/main" id="{591A654D-403A-AD49-8319-88F3946CFFC0}"/>
                </a:ext>
              </a:extLst>
            </p:cNvPr>
            <p:cNvCxnSpPr/>
            <p:nvPr/>
          </p:nvCxnSpPr>
          <p:spPr>
            <a:xfrm rot="5400000">
              <a:off x="1978488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6">
              <a:extLst>
                <a:ext uri="{FF2B5EF4-FFF2-40B4-BE49-F238E27FC236}">
                  <a16:creationId xmlns:a16="http://schemas.microsoft.com/office/drawing/2014/main" id="{27937FF1-37CB-904E-A4E6-B83BFC5BD30B}"/>
                </a:ext>
              </a:extLst>
            </p:cNvPr>
            <p:cNvCxnSpPr/>
            <p:nvPr/>
          </p:nvCxnSpPr>
          <p:spPr>
            <a:xfrm rot="16200000" flipH="1">
              <a:off x="2549992" y="5857892"/>
              <a:ext cx="714380" cy="5715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그룹 19">
            <a:extLst>
              <a:ext uri="{FF2B5EF4-FFF2-40B4-BE49-F238E27FC236}">
                <a16:creationId xmlns:a16="http://schemas.microsoft.com/office/drawing/2014/main" id="{7F4D5DCF-6357-4642-A4C9-3D388F4C83C7}"/>
              </a:ext>
            </a:extLst>
          </p:cNvPr>
          <p:cNvGrpSpPr/>
          <p:nvPr/>
        </p:nvGrpSpPr>
        <p:grpSpPr>
          <a:xfrm>
            <a:off x="997231" y="4434619"/>
            <a:ext cx="928695" cy="969354"/>
            <a:chOff x="285720" y="4357694"/>
            <a:chExt cx="928694" cy="969354"/>
          </a:xfrm>
        </p:grpSpPr>
        <p:cxnSp>
          <p:nvCxnSpPr>
            <p:cNvPr id="113" name="직선 연결선 20">
              <a:extLst>
                <a:ext uri="{FF2B5EF4-FFF2-40B4-BE49-F238E27FC236}">
                  <a16:creationId xmlns:a16="http://schemas.microsoft.com/office/drawing/2014/main" id="{E87637B2-B08D-534A-B984-6D8EC1683DD9}"/>
                </a:ext>
              </a:extLst>
            </p:cNvPr>
            <p:cNvCxnSpPr/>
            <p:nvPr/>
          </p:nvCxnSpPr>
          <p:spPr>
            <a:xfrm rot="5400000">
              <a:off x="607191" y="4393413"/>
              <a:ext cx="642942" cy="57150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27">
              <a:extLst>
                <a:ext uri="{FF2B5EF4-FFF2-40B4-BE49-F238E27FC236}">
                  <a16:creationId xmlns:a16="http://schemas.microsoft.com/office/drawing/2014/main" id="{4CC62E66-678C-884A-8573-B7C0FC9B183B}"/>
                </a:ext>
              </a:extLst>
            </p:cNvPr>
            <p:cNvSpPr txBox="1"/>
            <p:nvPr/>
          </p:nvSpPr>
          <p:spPr>
            <a:xfrm>
              <a:off x="285720" y="4988494"/>
              <a:ext cx="7248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rgbClr val="00B050"/>
                  </a:solidFill>
                </a:rPr>
                <a:t>(0,0,0)</a:t>
              </a:r>
              <a:endParaRPr lang="ko-KR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5" name="그룹 22">
            <a:extLst>
              <a:ext uri="{FF2B5EF4-FFF2-40B4-BE49-F238E27FC236}">
                <a16:creationId xmlns:a16="http://schemas.microsoft.com/office/drawing/2014/main" id="{02F23298-B34E-A644-BDE8-BE020DBA1458}"/>
              </a:ext>
            </a:extLst>
          </p:cNvPr>
          <p:cNvGrpSpPr/>
          <p:nvPr/>
        </p:nvGrpSpPr>
        <p:grpSpPr>
          <a:xfrm>
            <a:off x="1101900" y="4463391"/>
            <a:ext cx="1428760" cy="1695877"/>
            <a:chOff x="642910" y="4286256"/>
            <a:chExt cx="1428760" cy="1695876"/>
          </a:xfrm>
        </p:grpSpPr>
        <p:cxnSp>
          <p:nvCxnSpPr>
            <p:cNvPr id="116" name="직선 연결선 23">
              <a:extLst>
                <a:ext uri="{FF2B5EF4-FFF2-40B4-BE49-F238E27FC236}">
                  <a16:creationId xmlns:a16="http://schemas.microsoft.com/office/drawing/2014/main" id="{F485EF9A-3BA5-364E-B1CD-CF75E3B5D043}"/>
                </a:ext>
              </a:extLst>
            </p:cNvPr>
            <p:cNvCxnSpPr/>
            <p:nvPr/>
          </p:nvCxnSpPr>
          <p:spPr>
            <a:xfrm rot="16200000" flipH="1">
              <a:off x="1428728" y="4357694"/>
              <a:ext cx="714380" cy="571504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24">
              <a:extLst>
                <a:ext uri="{FF2B5EF4-FFF2-40B4-BE49-F238E27FC236}">
                  <a16:creationId xmlns:a16="http://schemas.microsoft.com/office/drawing/2014/main" id="{FEE78F0B-D3B6-0543-A822-459B21E2D6A9}"/>
                </a:ext>
              </a:extLst>
            </p:cNvPr>
            <p:cNvCxnSpPr/>
            <p:nvPr/>
          </p:nvCxnSpPr>
          <p:spPr>
            <a:xfrm rot="5400000" flipH="1" flipV="1">
              <a:off x="1406311" y="5074692"/>
              <a:ext cx="704856" cy="581028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31">
              <a:extLst>
                <a:ext uri="{FF2B5EF4-FFF2-40B4-BE49-F238E27FC236}">
                  <a16:creationId xmlns:a16="http://schemas.microsoft.com/office/drawing/2014/main" id="{61DBE017-EAF5-A34F-92CA-459439603FF8}"/>
                </a:ext>
              </a:extLst>
            </p:cNvPr>
            <p:cNvSpPr txBox="1"/>
            <p:nvPr/>
          </p:nvSpPr>
          <p:spPr>
            <a:xfrm>
              <a:off x="642910" y="5643578"/>
              <a:ext cx="808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B050"/>
                  </a:solidFill>
                </a:rPr>
                <a:t>(1,0,0)</a:t>
              </a:r>
              <a:endParaRPr lang="ko-KR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9" name="그룹 31">
            <a:extLst>
              <a:ext uri="{FF2B5EF4-FFF2-40B4-BE49-F238E27FC236}">
                <a16:creationId xmlns:a16="http://schemas.microsoft.com/office/drawing/2014/main" id="{1FACD85C-C3C0-B043-9C74-1F46166EDD38}"/>
              </a:ext>
            </a:extLst>
          </p:cNvPr>
          <p:cNvGrpSpPr/>
          <p:nvPr/>
        </p:nvGrpSpPr>
        <p:grpSpPr>
          <a:xfrm>
            <a:off x="2186356" y="4386795"/>
            <a:ext cx="2246851" cy="2517349"/>
            <a:chOff x="1490311" y="4309874"/>
            <a:chExt cx="2246850" cy="2517348"/>
          </a:xfrm>
        </p:grpSpPr>
        <p:cxnSp>
          <p:nvCxnSpPr>
            <p:cNvPr id="120" name="직선 연결선 32">
              <a:extLst>
                <a:ext uri="{FF2B5EF4-FFF2-40B4-BE49-F238E27FC236}">
                  <a16:creationId xmlns:a16="http://schemas.microsoft.com/office/drawing/2014/main" id="{DFCDCFA3-0BBF-384A-9379-8304E678E789}"/>
                </a:ext>
              </a:extLst>
            </p:cNvPr>
            <p:cNvCxnSpPr/>
            <p:nvPr/>
          </p:nvCxnSpPr>
          <p:spPr>
            <a:xfrm rot="16200000" flipH="1">
              <a:off x="1271235" y="4528950"/>
              <a:ext cx="2295540" cy="1857388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34">
              <a:extLst>
                <a:ext uri="{FF2B5EF4-FFF2-40B4-BE49-F238E27FC236}">
                  <a16:creationId xmlns:a16="http://schemas.microsoft.com/office/drawing/2014/main" id="{44D803CC-2B0A-C445-B7D7-E35A38FDE79C}"/>
                </a:ext>
              </a:extLst>
            </p:cNvPr>
            <p:cNvSpPr txBox="1"/>
            <p:nvPr/>
          </p:nvSpPr>
          <p:spPr>
            <a:xfrm>
              <a:off x="2928927" y="6488668"/>
              <a:ext cx="808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rgbClr val="00B050"/>
                  </a:solidFill>
                </a:rPr>
                <a:t>(1,2,3)</a:t>
              </a:r>
              <a:endParaRPr lang="ko-KR" altLang="en-U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22" name="TextBox 53">
            <a:extLst>
              <a:ext uri="{FF2B5EF4-FFF2-40B4-BE49-F238E27FC236}">
                <a16:creationId xmlns:a16="http://schemas.microsoft.com/office/drawing/2014/main" id="{CC75F529-1020-BE48-857E-70F5B80AEBC8}"/>
              </a:ext>
            </a:extLst>
          </p:cNvPr>
          <p:cNvSpPr txBox="1"/>
          <p:nvPr/>
        </p:nvSpPr>
        <p:spPr>
          <a:xfrm>
            <a:off x="947846" y="4557275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a!=1</a:t>
            </a:r>
            <a:endParaRPr lang="ko-KR" altLang="en-US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23" name="TextBox 54">
            <a:extLst>
              <a:ext uri="{FF2B5EF4-FFF2-40B4-BE49-F238E27FC236}">
                <a16:creationId xmlns:a16="http://schemas.microsoft.com/office/drawing/2014/main" id="{D3D28E39-5DFD-864F-9F74-076CAF13483C}"/>
              </a:ext>
            </a:extLst>
          </p:cNvPr>
          <p:cNvSpPr txBox="1"/>
          <p:nvPr/>
        </p:nvSpPr>
        <p:spPr>
          <a:xfrm>
            <a:off x="1412259" y="5367675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b!=2</a:t>
            </a:r>
            <a:endParaRPr lang="ko-KR" altLang="en-US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24" name="TextBox 55">
            <a:extLst>
              <a:ext uri="{FF2B5EF4-FFF2-40B4-BE49-F238E27FC236}">
                <a16:creationId xmlns:a16="http://schemas.microsoft.com/office/drawing/2014/main" id="{F69BBF71-CCF9-8A43-94E3-F145FC281C4F}"/>
              </a:ext>
            </a:extLst>
          </p:cNvPr>
          <p:cNvSpPr txBox="1"/>
          <p:nvPr/>
        </p:nvSpPr>
        <p:spPr>
          <a:xfrm>
            <a:off x="2563891" y="454118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a==1</a:t>
            </a:r>
            <a:endParaRPr lang="ko-KR" altLang="en-US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25" name="TextBox 56">
            <a:extLst>
              <a:ext uri="{FF2B5EF4-FFF2-40B4-BE49-F238E27FC236}">
                <a16:creationId xmlns:a16="http://schemas.microsoft.com/office/drawing/2014/main" id="{17FC2BEF-2F64-C84B-B69C-027C12D7CF26}"/>
              </a:ext>
            </a:extLst>
          </p:cNvPr>
          <p:cNvSpPr txBox="1"/>
          <p:nvPr/>
        </p:nvSpPr>
        <p:spPr>
          <a:xfrm>
            <a:off x="1910581" y="610496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c!=</a:t>
            </a:r>
            <a:r>
              <a:rPr lang="en-US" altLang="ko-KR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a+b</a:t>
            </a:r>
            <a:endParaRPr lang="ko-KR" altLang="en-US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26" name="TextBox 57">
            <a:extLst>
              <a:ext uri="{FF2B5EF4-FFF2-40B4-BE49-F238E27FC236}">
                <a16:creationId xmlns:a16="http://schemas.microsoft.com/office/drawing/2014/main" id="{4D881F15-D2EB-574E-9F8C-4D287A728BD6}"/>
              </a:ext>
            </a:extLst>
          </p:cNvPr>
          <p:cNvSpPr txBox="1"/>
          <p:nvPr/>
        </p:nvSpPr>
        <p:spPr>
          <a:xfrm>
            <a:off x="3765655" y="5974464"/>
            <a:ext cx="1261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c==</a:t>
            </a:r>
            <a:r>
              <a:rPr lang="en-US" altLang="ko-KR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a+b</a:t>
            </a:r>
            <a:endParaRPr lang="ko-KR" altLang="en-US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127" name="TextBox 58">
            <a:extLst>
              <a:ext uri="{FF2B5EF4-FFF2-40B4-BE49-F238E27FC236}">
                <a16:creationId xmlns:a16="http://schemas.microsoft.com/office/drawing/2014/main" id="{09F8C8D4-F459-2049-B0A7-0B2BB4C1438C}"/>
              </a:ext>
            </a:extLst>
          </p:cNvPr>
          <p:cNvSpPr txBox="1"/>
          <p:nvPr/>
        </p:nvSpPr>
        <p:spPr>
          <a:xfrm>
            <a:off x="3199810" y="5308679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b==2</a:t>
            </a:r>
            <a:endParaRPr lang="ko-KR" altLang="en-US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6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281398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WDFS =&gt; Implement Combined Strategy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296533"/>
            <a:ext cx="111567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combined strategy is to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overcome the limitation of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strategy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integrates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search strategies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(i.e.,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rev-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cfg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random) of CROWN                    and works as follows.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07" b="-1"/>
          <a:stretch/>
        </p:blipFill>
        <p:spPr>
          <a:xfrm>
            <a:off x="743054" y="2480067"/>
            <a:ext cx="4353013" cy="4117285"/>
          </a:xfrm>
          <a:prstGeom prst="rect">
            <a:avLst/>
          </a:prstGeom>
          <a:ln w="317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211273" y="3285156"/>
            <a:ext cx="950552" cy="4949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2192" y="2480067"/>
            <a:ext cx="4243687" cy="2696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09562" y="2420888"/>
                <a:ext cx="5206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users give the test case generation timeout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62" y="2420888"/>
                <a:ext cx="5206918" cy="369332"/>
              </a:xfrm>
              <a:prstGeom prst="rect">
                <a:avLst/>
              </a:prstGeom>
              <a:blipFill>
                <a:blip r:embed="rId4"/>
                <a:stretch>
                  <a:fillRect l="-10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67407" y="3099560"/>
            <a:ext cx="4248471" cy="5396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61825" y="3205302"/>
                <a:ext cx="4902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Generate test case using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dfs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strategy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825" y="3205302"/>
                <a:ext cx="4902430" cy="369332"/>
              </a:xfrm>
              <a:prstGeom prst="rect">
                <a:avLst/>
              </a:prstGeom>
              <a:blipFill>
                <a:blip r:embed="rId5"/>
                <a:stretch>
                  <a:fillRect l="-11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75845" y="3775859"/>
            <a:ext cx="4240033" cy="53968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09561" y="3852704"/>
                <a:ext cx="67531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dfs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strategy finishes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assume CROWN has explored all the paths of the target function, and stop the TC generation process.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61" y="3852704"/>
                <a:ext cx="6753139" cy="923330"/>
              </a:xfrm>
              <a:prstGeom prst="rect">
                <a:avLst/>
              </a:prstGeom>
              <a:blipFill>
                <a:blip r:embed="rId6"/>
                <a:stretch>
                  <a:fillRect l="-813" t="-3311" r="-813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79726" y="4749839"/>
            <a:ext cx="4236152" cy="84589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43804" y="4684612"/>
                <a:ext cx="67531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Otherwise, we assume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dfs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stuck in the complex statements (e.g., loop statement).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run the remaining 3 search strategies in order, each strategy uses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04" y="4684612"/>
                <a:ext cx="6753139" cy="1200329"/>
              </a:xfrm>
              <a:prstGeom prst="rect">
                <a:avLst/>
              </a:prstGeom>
              <a:blipFill>
                <a:blip r:embed="rId7"/>
                <a:stretch>
                  <a:fillRect l="-812" t="-2538" r="-54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75844" y="5661800"/>
            <a:ext cx="4240033" cy="26877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10926" y="5519830"/>
            <a:ext cx="675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Accumulate all the test cases generated by the combined strategy.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4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347546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Experimental Results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10007456" cy="82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developed CR2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intergrade the six ideas mentioned above.</a:t>
            </a:r>
          </a:p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experimental settings of CR2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identical to the ones of baseline CR2.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231904" y="6029967"/>
            <a:ext cx="490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improved the branch coverage relatively by 77% on average for six subjects.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17733"/>
              </p:ext>
            </p:extLst>
          </p:nvPr>
        </p:nvGraphicFramePr>
        <p:xfrm>
          <a:off x="191344" y="2193250"/>
          <a:ext cx="11513611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9357">
                  <a:extLst>
                    <a:ext uri="{9D8B030D-6E8A-4147-A177-3AD203B41FA5}">
                      <a16:colId xmlns:a16="http://schemas.microsoft.com/office/drawing/2014/main" val="322679728"/>
                    </a:ext>
                  </a:extLst>
                </a:gridCol>
                <a:gridCol w="1597117">
                  <a:extLst>
                    <a:ext uri="{9D8B030D-6E8A-4147-A177-3AD203B41FA5}">
                      <a16:colId xmlns:a16="http://schemas.microsoft.com/office/drawing/2014/main" val="2636858166"/>
                    </a:ext>
                  </a:extLst>
                </a:gridCol>
                <a:gridCol w="763838">
                  <a:extLst>
                    <a:ext uri="{9D8B030D-6E8A-4147-A177-3AD203B41FA5}">
                      <a16:colId xmlns:a16="http://schemas.microsoft.com/office/drawing/2014/main" val="493284102"/>
                    </a:ext>
                  </a:extLst>
                </a:gridCol>
                <a:gridCol w="902718">
                  <a:extLst>
                    <a:ext uri="{9D8B030D-6E8A-4147-A177-3AD203B41FA5}">
                      <a16:colId xmlns:a16="http://schemas.microsoft.com/office/drawing/2014/main" val="1761090985"/>
                    </a:ext>
                  </a:extLst>
                </a:gridCol>
                <a:gridCol w="1041598">
                  <a:extLst>
                    <a:ext uri="{9D8B030D-6E8A-4147-A177-3AD203B41FA5}">
                      <a16:colId xmlns:a16="http://schemas.microsoft.com/office/drawing/2014/main" val="3002318267"/>
                    </a:ext>
                  </a:extLst>
                </a:gridCol>
                <a:gridCol w="1111038">
                  <a:extLst>
                    <a:ext uri="{9D8B030D-6E8A-4147-A177-3AD203B41FA5}">
                      <a16:colId xmlns:a16="http://schemas.microsoft.com/office/drawing/2014/main" val="40752625"/>
                    </a:ext>
                  </a:extLst>
                </a:gridCol>
                <a:gridCol w="1319357">
                  <a:extLst>
                    <a:ext uri="{9D8B030D-6E8A-4147-A177-3AD203B41FA5}">
                      <a16:colId xmlns:a16="http://schemas.microsoft.com/office/drawing/2014/main" val="4109416198"/>
                    </a:ext>
                  </a:extLst>
                </a:gridCol>
                <a:gridCol w="1175719">
                  <a:extLst>
                    <a:ext uri="{9D8B030D-6E8A-4147-A177-3AD203B41FA5}">
                      <a16:colId xmlns:a16="http://schemas.microsoft.com/office/drawing/2014/main" val="2127596126"/>
                    </a:ext>
                  </a:extLst>
                </a:gridCol>
                <a:gridCol w="1325288">
                  <a:extLst>
                    <a:ext uri="{9D8B030D-6E8A-4147-A177-3AD203B41FA5}">
                      <a16:colId xmlns:a16="http://schemas.microsoft.com/office/drawing/2014/main" val="86422349"/>
                    </a:ext>
                  </a:extLst>
                </a:gridCol>
                <a:gridCol w="957581">
                  <a:extLst>
                    <a:ext uri="{9D8B030D-6E8A-4147-A177-3AD203B41FA5}">
                      <a16:colId xmlns:a16="http://schemas.microsoft.com/office/drawing/2014/main" val="2631026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Branch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Function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(CR2)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TCgen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(s) for Each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(CR2)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  <a:p>
                      <a:pPr algn="ctr"/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(CR2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TCgen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(s) for Each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CR2</a:t>
                      </a:r>
                      <a:r>
                        <a:rPr lang="en-US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Crash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8079907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flex2.4.3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22.6%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endParaRPr lang="en-US" sz="1600" b="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53.2%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122.7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4,341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872892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grep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10,930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3,416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22.7%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  <a:endParaRPr lang="en-US" sz="1600" b="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52.7%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56.7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9,172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5326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gzip1.0.7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6,358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41.4%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</a:t>
                      </a:r>
                      <a:endParaRPr lang="en-US" sz="1600" b="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50.1%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98.9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10,359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90137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sed1.17 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8,060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2,395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17.7%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1600" b="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51.1%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54.9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10,315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184212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SPEC2006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libquantum0.2.4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5,059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41.6%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en-US" sz="1600" b="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50.4%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3,392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06505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sjeng11.2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18,057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27.9%</a:t>
                      </a:r>
                      <a:endParaRPr lang="en-US" sz="16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</a:t>
                      </a:r>
                      <a:endParaRPr lang="en-US" sz="1600" b="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50.1%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19,477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0284513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40216" y="6101536"/>
            <a:ext cx="490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reports more than 40k crash TCs.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1976" y="5584192"/>
            <a:ext cx="542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Avg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      28.9%                23.9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51.3%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72.8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747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666232"/>
            <a:ext cx="71973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Deduplication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12234"/>
            <a:ext cx="1115674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reports more than 40k crashes.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Manually analyzing all the crashes is impractical and time-consuming.</a:t>
            </a:r>
          </a:p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Many crashes may have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execution path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(i.e., they are duplicate crashes).</a:t>
            </a:r>
          </a:p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developed a crash deduplication approach, which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 the first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stack frames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crashes to remove the duplicate crashes. 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Crash deduplication results are shown in the following table.</a:t>
            </a:r>
          </a:p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22</a:t>
            </a:fld>
            <a:endParaRPr lang="zh-CN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6974"/>
              </p:ext>
            </p:extLst>
          </p:nvPr>
        </p:nvGraphicFramePr>
        <p:xfrm>
          <a:off x="1154607" y="3797575"/>
          <a:ext cx="8128000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061706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680302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95394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1938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Crash 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Unique Crash TC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(K=3)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Unique Crash TC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(K=5)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2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flex2.4.3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160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grep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06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gzip1.0.7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05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sed1.17 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1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libquantum0.2.4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49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sjeng11.2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25865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544272" y="4331599"/>
            <a:ext cx="1080120" cy="153084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624392" y="468152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analyzed these crashes to find the root cause of them.</a:t>
            </a:r>
          </a:p>
        </p:txBody>
      </p:sp>
    </p:spTree>
    <p:extLst>
      <p:ext uri="{BB962C8B-B14F-4D97-AF65-F5344CB8AC3E}">
        <p14:creationId xmlns:p14="http://schemas.microsoft.com/office/powerpoint/2010/main" val="10143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666232"/>
            <a:ext cx="71973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Analysis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8EB41C-1F69-4446-93AE-573598E2562E}"/>
              </a:ext>
            </a:extLst>
          </p:cNvPr>
          <p:cNvSpPr txBox="1">
            <a:spLocks/>
          </p:cNvSpPr>
          <p:nvPr/>
        </p:nvSpPr>
        <p:spPr>
          <a:xfrm>
            <a:off x="407368" y="1575628"/>
            <a:ext cx="111626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analyzing the 595 crashes, three causes of false alarms are identified.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Unrealistic Symbolic Input Value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Unrealistic Symbolic Variable Initialization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Invalid Comparison Caused by Integer Overflow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67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" y="2577418"/>
            <a:ext cx="6218350" cy="32940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81" y="2627568"/>
            <a:ext cx="5094627" cy="32139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325378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Analysis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USIV: Unrealistic Symbolic Input Values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2591696" y="2577418"/>
            <a:ext cx="485963" cy="51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80376" y="3185687"/>
            <a:ext cx="500259" cy="535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9" idx="3"/>
          </p:cNvCxnSpPr>
          <p:nvPr/>
        </p:nvCxnSpPr>
        <p:spPr>
          <a:xfrm>
            <a:off x="3247126" y="4062151"/>
            <a:ext cx="5773547" cy="59210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6114" y="6151320"/>
            <a:ext cx="442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Source code of function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copy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grep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4743" y="6156012"/>
            <a:ext cx="433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Driver code of function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copy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grep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4879" y="3930502"/>
            <a:ext cx="2692247" cy="263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>
            <a:stCxn id="13" idx="0"/>
            <a:endCxn id="14" idx="0"/>
          </p:cNvCxnSpPr>
          <p:nvPr/>
        </p:nvCxnSpPr>
        <p:spPr>
          <a:xfrm rot="16200000" flipH="1">
            <a:off x="5978457" y="-566362"/>
            <a:ext cx="608269" cy="6895828"/>
          </a:xfrm>
          <a:prstGeom prst="bentConnector3">
            <a:avLst>
              <a:gd name="adj1" fmla="val -37582"/>
            </a:avLst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020673" y="4635917"/>
            <a:ext cx="1764879" cy="278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87071" y="3874607"/>
            <a:ext cx="230460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CR2 assigns </a:t>
            </a:r>
            <a:r>
              <a:rPr lang="en-US" sz="1200" dirty="0" err="1">
                <a:latin typeface="Consolas" panose="020B0609020204030204" pitchFamily="49" charset="0"/>
                <a:cs typeface="Arial" panose="020B0604020202020204" pitchFamily="34" charset="0"/>
              </a:rPr>
              <a:t>src</a:t>
            </a:r>
            <a:r>
              <a:rPr lang="en-US" sz="1200" dirty="0">
                <a:latin typeface="Consolas" panose="020B0609020204030204" pitchFamily="49" charset="0"/>
                <a:cs typeface="Arial" panose="020B0604020202020204" pitchFamily="34" charset="0"/>
              </a:rPr>
              <a:t>-&gt;</a:t>
            </a:r>
            <a:r>
              <a:rPr lang="en-US" sz="1200" dirty="0" err="1">
                <a:latin typeface="Consolas" panose="020B0609020204030204" pitchFamily="49" charset="0"/>
                <a:cs typeface="Arial" panose="020B0604020202020204" pitchFamily="34" charset="0"/>
              </a:rPr>
              <a:t>nelem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cover line 7539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52184" y="4939980"/>
            <a:ext cx="1656184" cy="2582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51501" y="4805631"/>
            <a:ext cx="191250" cy="25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43" idx="2"/>
            <a:endCxn id="24" idx="2"/>
          </p:cNvCxnSpPr>
          <p:nvPr/>
        </p:nvCxnSpPr>
        <p:spPr>
          <a:xfrm rot="5400000" flipH="1">
            <a:off x="5992766" y="2318992"/>
            <a:ext cx="146509" cy="5637789"/>
          </a:xfrm>
          <a:prstGeom prst="bentConnector3">
            <a:avLst>
              <a:gd name="adj1" fmla="val -221156"/>
            </a:avLst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48151" y="5595340"/>
            <a:ext cx="352583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Crash happens because </a:t>
            </a:r>
            <a:r>
              <a:rPr lang="en-US" sz="1100" dirty="0" err="1">
                <a:latin typeface="Consolas" panose="020B0609020204030204" pitchFamily="49" charset="0"/>
                <a:cs typeface="Arial" panose="020B0604020202020204" pitchFamily="34" charset="0"/>
              </a:rPr>
              <a:t>dst</a:t>
            </a:r>
            <a:r>
              <a:rPr lang="en-US" sz="1100" dirty="0">
                <a:latin typeface="Consolas" panose="020B0609020204030204" pitchFamily="49" charset="0"/>
                <a:cs typeface="Arial" panose="020B0604020202020204" pitchFamily="34" charset="0"/>
              </a:rPr>
              <a:t>-&gt;</a:t>
            </a:r>
            <a:r>
              <a:rPr lang="en-US" sz="1100" dirty="0" err="1">
                <a:latin typeface="Consolas" panose="020B0609020204030204" pitchFamily="49" charset="0"/>
                <a:cs typeface="Arial" panose="020B0604020202020204" pitchFamily="34" charset="0"/>
              </a:rPr>
              <a:t>elems</a:t>
            </a:r>
            <a:r>
              <a:rPr lang="en-US" sz="1100" dirty="0">
                <a:latin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en-US" sz="11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sz="1100" dirty="0">
                <a:latin typeface="Consolas" panose="020B0609020204030204" pitchFamily="49" charset="0"/>
                <a:cs typeface="Arial" panose="020B0604020202020204" pitchFamily="34" charset="0"/>
              </a:rPr>
              <a:t>]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only has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 (&lt;&lt;19)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56823" y="4952866"/>
            <a:ext cx="1656184" cy="258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9740" y="1998314"/>
            <a:ext cx="220586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src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latin typeface="Consolas" panose="020B0609020204030204" pitchFamily="49" charset="0"/>
                <a:cs typeface="Arial" panose="020B0604020202020204" pitchFamily="34" charset="0"/>
              </a:rPr>
              <a:t>dst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are used as the parameter of copy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7872" y="1387358"/>
            <a:ext cx="11156746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following is a false alarm example, which is caused by USIV, of subject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0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666232"/>
            <a:ext cx="71973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3040" y="1556792"/>
            <a:ext cx="92873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Discovered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limitations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CR2 through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coverage analysis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six subjects.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ideas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address the discovered limitations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Developed CR2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integrates the six ideas and improved the branch coverage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by 77%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average</a:t>
            </a:r>
          </a:p>
        </p:txBody>
      </p:sp>
    </p:spTree>
    <p:extLst>
      <p:ext uri="{BB962C8B-B14F-4D97-AF65-F5344CB8AC3E}">
        <p14:creationId xmlns:p14="http://schemas.microsoft.com/office/powerpoint/2010/main" val="3008344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666232"/>
            <a:ext cx="71973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9376" y="1782238"/>
            <a:ext cx="10271235" cy="1605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analysis on the detected crashes.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Performing experiment on more subjects.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Integrating other testing tools (e.g., AFL).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Obtaining seed TC from system level TC to guide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testing</a:t>
            </a:r>
          </a:p>
        </p:txBody>
      </p:sp>
    </p:spTree>
    <p:extLst>
      <p:ext uri="{BB962C8B-B14F-4D97-AF65-F5344CB8AC3E}">
        <p14:creationId xmlns:p14="http://schemas.microsoft.com/office/powerpoint/2010/main" val="269435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67542" y="2784727"/>
            <a:ext cx="8256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zh-CN" altLang="en-US" sz="6000" dirty="0">
              <a:solidFill>
                <a:srgbClr val="1D69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855640" y="4321544"/>
            <a:ext cx="6098091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WATCHING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3928725"/>
            <a:ext cx="12192000" cy="72008"/>
            <a:chOff x="2190216" y="0"/>
            <a:chExt cx="7128792" cy="108012"/>
          </a:xfrm>
        </p:grpSpPr>
        <p:sp>
          <p:nvSpPr>
            <p:cNvPr id="4" name="矩形 3"/>
            <p:cNvSpPr/>
            <p:nvPr/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" name="矩形 4"/>
            <p:cNvSpPr/>
            <p:nvPr/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" name="矩形 5"/>
            <p:cNvSpPr/>
            <p:nvPr/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7" name="矩形 6"/>
            <p:cNvSpPr/>
            <p:nvPr/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06" y="1583025"/>
            <a:ext cx="1210987" cy="12199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325378"/>
            <a:ext cx="827742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Analysis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USVI: Unrealistic Symbolic Variable Initialization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87872" y="1387358"/>
            <a:ext cx="1115674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driver code will ignore some useful statements in the target source code.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example, a global pointer variable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initialized with an array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which has 100 elements (L2), but  the driver code just ignores this important information and make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to a new array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which has 3 elements only (L6). 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2170" y="3284984"/>
            <a:ext cx="3285638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1. </a:t>
            </a:r>
            <a:r>
              <a:rPr lang="en-US" sz="16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a[100];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2. </a:t>
            </a:r>
            <a:r>
              <a:rPr lang="en-US" sz="1600" dirty="0" err="1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*b = a;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3. </a:t>
            </a:r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target(){…}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4032" y="3228909"/>
            <a:ext cx="4248472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B0B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5. void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target(){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6.   b = 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malloc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nsolas" panose="020B06090202040302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7.   ...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anose="02070309020205020404" pitchFamily="49" charset="0"/>
              </a:rPr>
              <a:t> 8. }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0739" y="4223309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Source code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054" y="4395025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Driver code</a:t>
            </a:r>
          </a:p>
        </p:txBody>
      </p:sp>
    </p:spTree>
    <p:extLst>
      <p:ext uri="{BB962C8B-B14F-4D97-AF65-F5344CB8AC3E}">
        <p14:creationId xmlns:p14="http://schemas.microsoft.com/office/powerpoint/2010/main" val="1857900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325378"/>
            <a:ext cx="9213529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 Analysis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ICIO: Invalid Comparison Caused by Integer Overflow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335556" y="1371077"/>
            <a:ext cx="8352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Integer overflow may cause some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 branches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be covered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error conditions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causing some crashes when executing that branch.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58870" y="4827268"/>
            <a:ext cx="1953017" cy="292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60437" y="3306219"/>
            <a:ext cx="837848" cy="292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98285" y="3306219"/>
            <a:ext cx="1953017" cy="292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55357" y="2880780"/>
            <a:ext cx="1229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slide+0(w)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79361" y="2880780"/>
            <a:ext cx="1493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slide+9136(d)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45160" y="2880779"/>
            <a:ext cx="216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slide+9136(d)+23632(e)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358870" y="3442724"/>
            <a:ext cx="1567" cy="19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200200" y="3120416"/>
            <a:ext cx="1567" cy="19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143818" y="3128767"/>
            <a:ext cx="1567" cy="194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Down Arrow 41"/>
          <p:cNvSpPr/>
          <p:nvPr/>
        </p:nvSpPr>
        <p:spPr>
          <a:xfrm rot="1908390">
            <a:off x="8025843" y="3699020"/>
            <a:ext cx="275574" cy="9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15859" y="4084790"/>
            <a:ext cx="1441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memcpy(L1520)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777794" y="5358298"/>
            <a:ext cx="187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Overlap CRASH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98285" y="4862332"/>
            <a:ext cx="1953017" cy="292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41" y="2348880"/>
            <a:ext cx="3375086" cy="8485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41" y="3912097"/>
            <a:ext cx="6004453" cy="171977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498942" y="2938771"/>
            <a:ext cx="181628" cy="19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839232" y="2676072"/>
            <a:ext cx="181628" cy="19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511462" y="2433902"/>
            <a:ext cx="181628" cy="19415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599151" y="3132924"/>
            <a:ext cx="162838" cy="839245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2"/>
          </p:cNvCxnSpPr>
          <p:nvPr/>
        </p:nvCxnSpPr>
        <p:spPr>
          <a:xfrm>
            <a:off x="2930046" y="2870225"/>
            <a:ext cx="282880" cy="1101944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2" idx="2"/>
          </p:cNvCxnSpPr>
          <p:nvPr/>
        </p:nvCxnSpPr>
        <p:spPr>
          <a:xfrm>
            <a:off x="3602276" y="2628055"/>
            <a:ext cx="236951" cy="1344114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678296" y="4078411"/>
            <a:ext cx="303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81714" y="4078720"/>
            <a:ext cx="75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C000"/>
                </a:solidFill>
              </a:rPr>
              <a:t>9136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1462" y="4078411"/>
            <a:ext cx="129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23632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7875" y="5838691"/>
            <a:ext cx="7090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L1518: both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variable, so                    (unsigned)(0-9136) =4294958160 &gt; 23632 and the “then” branch is executed.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L1520: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overlap crash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happens when executing 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memcpy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60096" y="5703361"/>
            <a:ext cx="5892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  <a:cs typeface="Courier New" panose="02070309020205020404" pitchFamily="49" charset="0"/>
              </a:rPr>
              <a:t>memcpy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(des, </a:t>
            </a:r>
            <a:r>
              <a:rPr lang="en-US" sz="1400" dirty="0" err="1">
                <a:latin typeface="Consolas" panose="020B06090202040302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, n)</a:t>
            </a:r>
          </a:p>
          <a:p>
            <a:pPr lvl="1"/>
            <a:r>
              <a:rPr lang="en-US" sz="1400" dirty="0">
                <a:cs typeface="Courier New" panose="02070309020205020404" pitchFamily="49" charset="0"/>
              </a:rPr>
              <a:t>Functionality: Copy 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cs typeface="Courier New" panose="02070309020205020404" pitchFamily="49" charset="0"/>
              </a:rPr>
              <a:t> bytes from </a:t>
            </a:r>
            <a:r>
              <a:rPr lang="en-US" sz="1400" dirty="0" err="1">
                <a:latin typeface="Consolas" panose="020B06090202040302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cs typeface="Courier New" panose="02070309020205020404" pitchFamily="49" charset="0"/>
              </a:rPr>
              <a:t> to </a:t>
            </a:r>
            <a:r>
              <a:rPr lang="en-US" sz="1400" dirty="0">
                <a:latin typeface="Consolas" panose="020B0609020204030204" pitchFamily="49" charset="0"/>
                <a:cs typeface="Courier New" panose="02070309020205020404" pitchFamily="49" charset="0"/>
              </a:rPr>
              <a:t>des</a:t>
            </a:r>
            <a:r>
              <a:rPr lang="en-US" sz="1400" dirty="0"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sz="1400" dirty="0">
                <a:cs typeface="Courier New" panose="02070309020205020404" pitchFamily="49" charset="0"/>
              </a:rPr>
              <a:t>Crash: if </a:t>
            </a:r>
            <a:r>
              <a:rPr lang="en-US" sz="1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des+n</a:t>
            </a:r>
            <a:r>
              <a:rPr lang="en-US" sz="1400" b="1" dirty="0">
                <a:latin typeface="Consolas" panose="020B0609020204030204" pitchFamily="49" charset="0"/>
                <a:cs typeface="Courier New" panose="02070309020205020404" pitchFamily="49" charset="0"/>
              </a:rPr>
              <a:t>&gt;</a:t>
            </a:r>
            <a:r>
              <a:rPr lang="en-US" sz="1400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cs typeface="Courier New" panose="02070309020205020404" pitchFamily="49" charset="0"/>
              </a:rPr>
              <a:t>, memory overlap crash will happen</a:t>
            </a:r>
          </a:p>
        </p:txBody>
      </p:sp>
    </p:spTree>
    <p:extLst>
      <p:ext uri="{BB962C8B-B14F-4D97-AF65-F5344CB8AC3E}">
        <p14:creationId xmlns:p14="http://schemas.microsoft.com/office/powerpoint/2010/main" val="331591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592806"/>
            <a:ext cx="3704079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F4A20DF-DFE1-1843-8F3C-E55D25B16E94}"/>
              </a:ext>
            </a:extLst>
          </p:cNvPr>
          <p:cNvSpPr txBox="1"/>
          <p:nvPr/>
        </p:nvSpPr>
        <p:spPr>
          <a:xfrm>
            <a:off x="431371" y="1471855"/>
            <a:ext cx="1176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following table lists the unit-level test case generation techniques.</a:t>
            </a:r>
          </a:p>
          <a:p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15482"/>
              </p:ext>
            </p:extLst>
          </p:nvPr>
        </p:nvGraphicFramePr>
        <p:xfrm>
          <a:off x="335360" y="2255696"/>
          <a:ext cx="11425269" cy="3114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07334">
                  <a:extLst>
                    <a:ext uri="{9D8B030D-6E8A-4147-A177-3AD203B41FA5}">
                      <a16:colId xmlns:a16="http://schemas.microsoft.com/office/drawing/2014/main" val="3074325241"/>
                    </a:ext>
                  </a:extLst>
                </a:gridCol>
                <a:gridCol w="2442770">
                  <a:extLst>
                    <a:ext uri="{9D8B030D-6E8A-4147-A177-3AD203B41FA5}">
                      <a16:colId xmlns:a16="http://schemas.microsoft.com/office/drawing/2014/main" val="3254160523"/>
                    </a:ext>
                  </a:extLst>
                </a:gridCol>
                <a:gridCol w="886400">
                  <a:extLst>
                    <a:ext uri="{9D8B030D-6E8A-4147-A177-3AD203B41FA5}">
                      <a16:colId xmlns:a16="http://schemas.microsoft.com/office/drawing/2014/main" val="386252156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7858439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8700604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164799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23609761"/>
                    </a:ext>
                  </a:extLst>
                </a:gridCol>
                <a:gridCol w="1117578">
                  <a:extLst>
                    <a:ext uri="{9D8B030D-6E8A-4147-A177-3AD203B41FA5}">
                      <a16:colId xmlns:a16="http://schemas.microsoft.com/office/drawing/2014/main" val="378561713"/>
                    </a:ext>
                  </a:extLst>
                </a:gridCol>
                <a:gridCol w="886742">
                  <a:extLst>
                    <a:ext uri="{9D8B030D-6E8A-4147-A177-3AD203B41FA5}">
                      <a16:colId xmlns:a16="http://schemas.microsoft.com/office/drawing/2014/main" val="2843412762"/>
                    </a:ext>
                  </a:extLst>
                </a:gridCol>
                <a:gridCol w="924005">
                  <a:extLst>
                    <a:ext uri="{9D8B030D-6E8A-4147-A177-3AD203B41FA5}">
                      <a16:colId xmlns:a16="http://schemas.microsoft.com/office/drawing/2014/main" val="187548369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r>
                        <a:rPr lang="en-U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</a:t>
                      </a:r>
                    </a:p>
                    <a:p>
                      <a:pPr algn="ctr"/>
                      <a:r>
                        <a:rPr lang="en-U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Generation Approach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Driver?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Stub?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Static Variable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Comb.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Gen</a:t>
                      </a:r>
                    </a:p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1st TC Crash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Stub for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File-handling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Utilize different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 engine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8987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CUTE 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Concolic</a:t>
                      </a:r>
                      <a:r>
                        <a:rPr lang="en-US" sz="13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Testing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6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UC-KLEE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Symbolic</a:t>
                      </a:r>
                      <a:r>
                        <a:rPr lang="en-US" sz="1300" kern="1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Execution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389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CONBOL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Concolic</a:t>
                      </a:r>
                      <a:r>
                        <a:rPr lang="en-US" sz="1300" kern="1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Testing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63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CONBRIO 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Concolic</a:t>
                      </a:r>
                      <a:r>
                        <a:rPr lang="en-US" sz="1300" kern="1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Testing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MAESTRO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dirty="0" err="1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Concolic</a:t>
                      </a:r>
                      <a:r>
                        <a:rPr lang="en-US" sz="1300" kern="1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Testing ,</a:t>
                      </a:r>
                    </a:p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Fuzzing</a:t>
                      </a:r>
                      <a:endParaRPr lang="en-US" sz="13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❌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0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CR2</a:t>
                      </a:r>
                      <a:r>
                        <a:rPr lang="en-US" sz="1300" b="1" kern="100" baseline="300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imp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00" dirty="0" err="1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Concolic</a:t>
                      </a:r>
                      <a:r>
                        <a:rPr lang="en-US" sz="1300" b="1" kern="100" dirty="0">
                          <a:effectLst/>
                          <a:latin typeface="Arial" panose="020B0604020202020204" pitchFamily="34" charset="0"/>
                          <a:ea typeface="바탕" panose="02030600000101010101" pitchFamily="18" charset="-127"/>
                          <a:cs typeface="Arial" panose="020B0604020202020204" pitchFamily="34" charset="0"/>
                        </a:rPr>
                        <a:t> Testing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✔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75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47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548681"/>
            <a:ext cx="3704079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554879" y="1499198"/>
            <a:ext cx="10561173" cy="4601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principle,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unit testing can achieve 100% branch coverage.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experimental results (branch coverage) on real-world subjects are not as good as expected.</a:t>
            </a:r>
          </a:p>
          <a:p>
            <a:pPr lvl="1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The following table shows the branch coverage achieved by </a:t>
            </a:r>
            <a:r>
              <a:rPr lang="en-US" sz="2133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 unit testing.</a:t>
            </a:r>
          </a:p>
          <a:p>
            <a:pPr lvl="1"/>
            <a:endParaRPr lang="en-US" sz="3733" dirty="0"/>
          </a:p>
          <a:p>
            <a:pPr lvl="1"/>
            <a:endParaRPr lang="en-US" sz="3733" dirty="0"/>
          </a:p>
          <a:p>
            <a:pPr lvl="1"/>
            <a:endParaRPr lang="en-US" sz="3733" dirty="0"/>
          </a:p>
          <a:p>
            <a:endParaRPr lang="en-US" sz="4267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56288"/>
              </p:ext>
            </p:extLst>
          </p:nvPr>
        </p:nvGraphicFramePr>
        <p:xfrm>
          <a:off x="1304540" y="3525011"/>
          <a:ext cx="4861425" cy="129134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66713">
                  <a:extLst>
                    <a:ext uri="{9D8B030D-6E8A-4147-A177-3AD203B41FA5}">
                      <a16:colId xmlns:a16="http://schemas.microsoft.com/office/drawing/2014/main" val="1729089576"/>
                    </a:ext>
                  </a:extLst>
                </a:gridCol>
                <a:gridCol w="1577216">
                  <a:extLst>
                    <a:ext uri="{9D8B030D-6E8A-4147-A177-3AD203B41FA5}">
                      <a16:colId xmlns:a16="http://schemas.microsoft.com/office/drawing/2014/main" val="112758898"/>
                    </a:ext>
                  </a:extLst>
                </a:gridCol>
                <a:gridCol w="2017496">
                  <a:extLst>
                    <a:ext uri="{9D8B030D-6E8A-4147-A177-3AD203B41FA5}">
                      <a16:colId xmlns:a16="http://schemas.microsoft.com/office/drawing/2014/main" val="1890507267"/>
                    </a:ext>
                  </a:extLst>
                </a:gridCol>
              </a:tblGrid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Branch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Coverage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05966550"/>
                  </a:ext>
                </a:extLst>
              </a:tr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flex2.4.3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22.6%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6828040"/>
                  </a:ext>
                </a:extLst>
              </a:tr>
              <a:tr h="4304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grep2.0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22.7%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46910849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768075" y="3771012"/>
            <a:ext cx="4409907" cy="6669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The detailed experimental settings and results will be shown later.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34518" y="4965171"/>
            <a:ext cx="10561173" cy="4601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unit testing may have some limitations that prevent it from achieving high branch coverage.</a:t>
            </a:r>
          </a:p>
          <a:p>
            <a:pPr lvl="1"/>
            <a:r>
              <a:rPr lang="en-US" sz="2133" dirty="0">
                <a:latin typeface="Arial" panose="020B0604020202020204" pitchFamily="34" charset="0"/>
                <a:cs typeface="Arial" panose="020B0604020202020204" pitchFamily="34" charset="0"/>
              </a:rPr>
              <a:t>To discover these limitations, we need to analyze the not-covered branches of the real-world subjects.</a:t>
            </a:r>
          </a:p>
          <a:p>
            <a:pPr lvl="1"/>
            <a:endParaRPr lang="en-US" sz="3733" dirty="0"/>
          </a:p>
          <a:p>
            <a:pPr lvl="1"/>
            <a:endParaRPr lang="en-US" sz="3733" dirty="0"/>
          </a:p>
          <a:p>
            <a:pPr lvl="1"/>
            <a:endParaRPr lang="en-US" sz="3733" dirty="0"/>
          </a:p>
          <a:p>
            <a:pPr lvl="1"/>
            <a:endParaRPr lang="en-US" sz="3733" dirty="0"/>
          </a:p>
          <a:p>
            <a:endParaRPr lang="en-US" sz="4267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1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548681"/>
            <a:ext cx="3704079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Statement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631504" y="1628800"/>
            <a:ext cx="8302105" cy="115212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can be improved to achieve high branch coverage by addressing its limitations identified through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coverage analysis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real-world subjects.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92" y="3212976"/>
            <a:ext cx="111567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coverage analysis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Obtain the coverage achieved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each target real-world subject, find all the not-covered branches.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Analyze each not-covered branch to discover the limitations                                   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unit testing.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811" y="5589240"/>
            <a:ext cx="1035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dissertation performs coverage analysis on the result of CROWN2.0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2020, a popular commercial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unit testing tool.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4879" y="548681"/>
            <a:ext cx="3704079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EB41C-1F69-4446-93AE-573598E2562E}"/>
              </a:ext>
            </a:extLst>
          </p:cNvPr>
          <p:cNvSpPr txBox="1">
            <a:spLocks/>
          </p:cNvSpPr>
          <p:nvPr/>
        </p:nvSpPr>
        <p:spPr>
          <a:xfrm>
            <a:off x="407368" y="1556792"/>
            <a:ext cx="1166529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highlight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common problems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CROWN2.0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2020 by extensively analyzing 324 groups of not-covered branches on 6 different widely-used target subjects.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flex,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gzip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libquantum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sjeng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gnu flex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7" y="2858814"/>
            <a:ext cx="1296144" cy="9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441" y="2793932"/>
            <a:ext cx="1021430" cy="1226928"/>
          </a:xfrm>
          <a:prstGeom prst="rect">
            <a:avLst/>
          </a:prstGeom>
        </p:spPr>
      </p:pic>
      <p:pic>
        <p:nvPicPr>
          <p:cNvPr id="17" name="Picture 8" descr="gnu sed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2888437"/>
            <a:ext cx="2448272" cy="11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libquantumì ëí ì´ë¯¸ì§ ê²ìê²°ê³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63" y="3156448"/>
            <a:ext cx="2437596" cy="6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88EB41C-1F69-4446-93AE-573598E2562E}"/>
              </a:ext>
            </a:extLst>
          </p:cNvPr>
          <p:cNvSpPr txBox="1">
            <a:spLocks/>
          </p:cNvSpPr>
          <p:nvPr/>
        </p:nvSpPr>
        <p:spPr>
          <a:xfrm>
            <a:off x="407368" y="4221088"/>
            <a:ext cx="1166529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propose and implement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ideas that address 8/13 common problems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solutions improved branch coverage of CROWN 2.0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2020 by up to 188% on a target subject (i.e.,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and by 77% on average on the 6 subjects.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provide a detailed report to explain the reasons of 324 not-covered branch groups.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detailed report can contribute to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testing research.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497" y="2852936"/>
            <a:ext cx="1224136" cy="1224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22" y="2798288"/>
            <a:ext cx="1218215" cy="12182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60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27319" y="260648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CROWN2.0: 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US" altLang="zh-CN" sz="2667" dirty="0" err="1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Testing Tool (1/2)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11156746" cy="122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CR2 (CROWN2.0) automatically generates driver/stubs for the unit testing of a target function.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driver symbolically sets all global variables and parameters of the target function.</a:t>
            </a:r>
          </a:p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2596"/>
              </p:ext>
            </p:extLst>
          </p:nvPr>
        </p:nvGraphicFramePr>
        <p:xfrm>
          <a:off x="407368" y="2283688"/>
          <a:ext cx="11044712" cy="3017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5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2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2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ko-KR" altLang="en-US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ko-KR" altLang="en-US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Example</a:t>
                      </a:r>
                      <a:endParaRPr lang="ko-KR" altLang="en-US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Primitive</a:t>
                      </a:r>
                      <a:endParaRPr lang="ko-KR" altLang="en-US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a corresponding symbolic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 a;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SYM_int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(a);</a:t>
                      </a:r>
                      <a:endParaRPr lang="en-US" altLang="ko-KR" sz="1400" b="1" dirty="0">
                        <a:solidFill>
                          <a:srgbClr val="00B050"/>
                        </a:solidFill>
                        <a:latin typeface="Consolas" panose="020B06090202040302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endParaRPr lang="ko-KR" altLang="en-US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all elements of the array</a:t>
                      </a:r>
                      <a:endParaRPr lang="en-US" altLang="ko-KR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 a[3];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for(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=0;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&lt;3;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++) {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SYM_int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(a[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]);}</a:t>
                      </a:r>
                      <a:endParaRPr lang="en-US" altLang="ko-KR" sz="1400" b="1" dirty="0">
                        <a:solidFill>
                          <a:srgbClr val="00B050"/>
                        </a:solidFill>
                        <a:latin typeface="Consolas" panose="020B06090202040302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Pointer</a:t>
                      </a:r>
                      <a:endParaRPr lang="ko-KR" altLang="en-US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allocate</a:t>
                      </a:r>
                      <a:r>
                        <a:rPr lang="en-US" altLang="ko-KR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 array with </a:t>
                      </a:r>
                      <a:r>
                        <a:rPr lang="en-US" altLang="ko-KR" sz="16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altLang="ko-KR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symbolic </a:t>
                      </a:r>
                      <a:r>
                        <a:rPr lang="en-US" altLang="ko-KR" sz="1400" baseline="0" dirty="0" err="1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pointee</a:t>
                      </a:r>
                      <a:r>
                        <a:rPr lang="en-US" altLang="ko-KR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elements and make the pointer point to the array (</a:t>
                      </a:r>
                      <a:r>
                        <a:rPr lang="en-US" altLang="ko-KR" sz="14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 decided by users</a:t>
                      </a:r>
                      <a:r>
                        <a:rPr lang="en-US" altLang="ko-KR" sz="1400" baseline="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altLang="ko-KR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 *a;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a = </a:t>
                      </a:r>
                      <a:r>
                        <a:rPr lang="en-US" altLang="ko-KR" sz="1400" dirty="0" err="1">
                          <a:latin typeface="Consolas" panose="020B0609020204030204" pitchFamily="49" charset="0"/>
                        </a:rPr>
                        <a:t>malloc</a:t>
                      </a: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n</a:t>
                      </a: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*</a:t>
                      </a:r>
                      <a:r>
                        <a:rPr lang="en-US" altLang="ko-KR" sz="1400" baseline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400" dirty="0" err="1"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altLang="ko-KR" sz="1400" dirty="0" err="1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dirty="0">
                          <a:latin typeface="Consolas" panose="020B0609020204030204" pitchFamily="49" charset="0"/>
                        </a:rPr>
                        <a:t>));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for(</a:t>
                      </a:r>
                      <a:r>
                        <a:rPr lang="en-US" altLang="ko-KR" sz="1400" b="0" dirty="0" err="1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400" b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=0; </a:t>
                      </a:r>
                      <a:r>
                        <a:rPr lang="en-US" altLang="ko-KR" sz="1400" b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altLang="ko-KR" sz="1400" b="1" dirty="0">
                          <a:latin typeface="Consolas" panose="020B0609020204030204" pitchFamily="49" charset="0"/>
                        </a:rPr>
                        <a:t>n</a:t>
                      </a: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; </a:t>
                      </a:r>
                      <a:r>
                        <a:rPr lang="en-US" altLang="ko-KR" sz="1400" b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++) {</a:t>
                      </a:r>
                      <a:r>
                        <a:rPr lang="en-US" altLang="ko-KR" sz="1400" b="0" dirty="0" err="1">
                          <a:latin typeface="Consolas" panose="020B0609020204030204" pitchFamily="49" charset="0"/>
                        </a:rPr>
                        <a:t>SYM_int</a:t>
                      </a: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(a[</a:t>
                      </a:r>
                      <a:r>
                        <a:rPr lang="en-US" altLang="ko-KR" sz="1400" b="0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0" dirty="0">
                          <a:latin typeface="Consolas" panose="020B0609020204030204" pitchFamily="49" charset="0"/>
                        </a:rPr>
                        <a:t>]);}</a:t>
                      </a:r>
                      <a:endParaRPr lang="en-US" altLang="ko-K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89604"/>
                  </a:ext>
                </a:extLst>
              </a:tr>
              <a:tr h="257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ko-KR" altLang="en-US" sz="140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symbolic for</a:t>
                      </a:r>
                      <a:r>
                        <a:rPr lang="en-US" altLang="ko-KR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each field of the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err="1">
                          <a:latin typeface="Consolas" panose="020B0609020204030204" pitchFamily="49" charset="0"/>
                        </a:rPr>
                        <a:t>struct</a:t>
                      </a:r>
                      <a:r>
                        <a:rPr lang="en-US" altLang="ko-KR" sz="1400" baseline="0" dirty="0">
                          <a:latin typeface="Consolas" panose="020B0609020204030204" pitchFamily="49" charset="0"/>
                        </a:rPr>
                        <a:t> _</a:t>
                      </a:r>
                      <a:r>
                        <a:rPr lang="en-US" altLang="ko-KR" sz="1400" baseline="0" dirty="0" err="1">
                          <a:latin typeface="Consolas" panose="020B0609020204030204" pitchFamily="49" charset="0"/>
                        </a:rPr>
                        <a:t>st</a:t>
                      </a:r>
                      <a:r>
                        <a:rPr lang="en-US" altLang="ko-KR" sz="1400" baseline="0" dirty="0">
                          <a:latin typeface="Consolas" panose="020B0609020204030204" pitchFamily="49" charset="0"/>
                        </a:rPr>
                        <a:t>{</a:t>
                      </a:r>
                      <a:r>
                        <a:rPr lang="en-US" altLang="ko-KR" sz="1400" baseline="0" dirty="0" err="1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baseline="0" dirty="0">
                          <a:latin typeface="Consolas" panose="020B0609020204030204" pitchFamily="49" charset="0"/>
                        </a:rPr>
                        <a:t> e1,char *e2} a;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SYM_int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(a.e1);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a.e2 =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malloc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(n*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(char));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for(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=0;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&lt;n; 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++) {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SYM_char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(a.e2[</a:t>
                      </a:r>
                      <a:r>
                        <a:rPr lang="en-US" altLang="ko-KR" sz="1400" b="1" dirty="0" err="1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</a:rPr>
                        <a:t>]);}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4879" y="5449026"/>
            <a:ext cx="11156746" cy="1220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CR2 replaces the external function (i.e., the function defined in other C file) with stub function.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 is provided in the next page.</a:t>
            </a:r>
          </a:p>
          <a:p>
            <a:pPr>
              <a:lnSpc>
                <a:spcPts val="3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88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27319" y="260648"/>
            <a:ext cx="7197305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CROWN2.0: </a:t>
            </a:r>
          </a:p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US" altLang="zh-CN" sz="2667" dirty="0" err="1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Concolic</a:t>
            </a: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Testing Tool (2/2)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11156746" cy="43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CR2 replaces the external functions invoked by the target function with stubs.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35800" y="3608538"/>
            <a:ext cx="397192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extern </a:t>
            </a: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 h();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 a[10];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</a:rPr>
              <a:t> f(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char * b</a:t>
            </a:r>
            <a:r>
              <a:rPr lang="en-US" sz="1600" dirty="0">
                <a:latin typeface="Consolas" panose="020B0609020204030204" pitchFamily="49" charset="0"/>
              </a:rPr>
              <a:t>){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  return h()+ a[0] + b[0];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26950" y="3218013"/>
            <a:ext cx="3609975" cy="192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812600" y="3956677"/>
            <a:ext cx="5114925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</a:rPr>
              <a:t>f_driver</a:t>
            </a:r>
            <a:r>
              <a:rPr lang="en-US" sz="1600" dirty="0">
                <a:latin typeface="Consolas" panose="020B0609020204030204" pitchFamily="49" charset="0"/>
              </a:rPr>
              <a:t>(){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  for(</a:t>
            </a:r>
            <a:r>
              <a:rPr lang="en-US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=0; </a:t>
            </a:r>
            <a:r>
              <a:rPr lang="en-US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&lt;10; </a:t>
            </a:r>
            <a:r>
              <a:rPr lang="en-US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++){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     </a:t>
            </a:r>
            <a:r>
              <a:rPr lang="en-US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SYM_int</a:t>
            </a: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(a[</a:t>
            </a:r>
            <a:r>
              <a:rPr lang="en-US" sz="1600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]);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2060"/>
                </a:solidFill>
                <a:latin typeface="Consolas" panose="020B0609020204030204" pitchFamily="49" charset="0"/>
              </a:rPr>
              <a:t>  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 char * b =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malloc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(n*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sizeof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(char));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 for(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=0;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&lt;n;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++){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   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SYM_char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(b[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]);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 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  f(b);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16813" y="5085866"/>
            <a:ext cx="176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target.c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12599" y="2059839"/>
            <a:ext cx="5114925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 h(){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h_ret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SYM_int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h_ret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  return </a:t>
            </a: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h_ret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30534" y="6511222"/>
            <a:ext cx="176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60746" y="3389707"/>
            <a:ext cx="176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Stub</a:t>
            </a:r>
          </a:p>
        </p:txBody>
      </p:sp>
      <p:cxnSp>
        <p:nvCxnSpPr>
          <p:cNvPr id="55" name="Elbow Connector 54"/>
          <p:cNvCxnSpPr/>
          <p:nvPr/>
        </p:nvCxnSpPr>
        <p:spPr>
          <a:xfrm rot="5400000" flipH="1" flipV="1">
            <a:off x="4061913" y="951138"/>
            <a:ext cx="1586849" cy="3867151"/>
          </a:xfrm>
          <a:prstGeom prst="bentConnector3">
            <a:avLst>
              <a:gd name="adj1" fmla="val 114406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12237" y="1921901"/>
            <a:ext cx="287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Replace external function with stub function that returns a symbolic variable.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645537" y="4079492"/>
            <a:ext cx="4143376" cy="6187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11967" y="3623347"/>
            <a:ext cx="2057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element of the array is symbolic.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37294" y="5262743"/>
            <a:ext cx="2600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Pointer points to an array that has &lt;n&gt; symbolic elements.</a:t>
            </a:r>
          </a:p>
        </p:txBody>
      </p:sp>
      <p:cxnSp>
        <p:nvCxnSpPr>
          <p:cNvPr id="60" name="Elbow Connector 59"/>
          <p:cNvCxnSpPr>
            <a:stCxn id="4" idx="2"/>
          </p:cNvCxnSpPr>
          <p:nvPr/>
        </p:nvCxnSpPr>
        <p:spPr>
          <a:xfrm rot="16200000" flipH="1">
            <a:off x="3991391" y="3209820"/>
            <a:ext cx="725948" cy="3051226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406" y="2229016"/>
            <a:ext cx="2567131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70C0"/>
                </a:solidFill>
                <a:latin typeface="Consolas" panose="020B0609020204030204" pitchFamily="49" charset="0"/>
              </a:rPr>
              <a:t> h(){…}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98160" y="2818582"/>
            <a:ext cx="1762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other_file.c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5537" y="4180038"/>
            <a:ext cx="366430" cy="192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2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/>
      <p:bldP spid="54" grpId="0"/>
      <p:bldP spid="56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53040" y="666232"/>
            <a:ext cx="7197305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667" dirty="0">
                <a:solidFill>
                  <a:srgbClr val="1D69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Subjects</a:t>
            </a:r>
            <a:endParaRPr lang="en-US" altLang="zh-CN" sz="2667" dirty="0">
              <a:solidFill>
                <a:srgbClr val="1D69A3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54879" y="1191780"/>
            <a:ext cx="1199456" cy="74689"/>
            <a:chOff x="0" y="2842590"/>
            <a:chExt cx="7054752" cy="89199"/>
          </a:xfrm>
        </p:grpSpPr>
        <p:sp>
          <p:nvSpPr>
            <p:cNvPr id="33" name="矩形 32"/>
            <p:cNvSpPr/>
            <p:nvPr/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53040" y="1355985"/>
            <a:ext cx="9575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part introduces the experimental settings and experimental results of the baseline CR2 (version 2020).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coverage analysis is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baseline results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040" y="2515587"/>
            <a:ext cx="9575408" cy="197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65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paper targets six subjects (four from SIR and two from SPEC2006).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 SIR subjects are frequently used by Linux users.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choose two SPEC2006 subjects to avoid making the analysis results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overfitted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one benchmark.</a:t>
            </a:r>
          </a:p>
          <a:p>
            <a:pPr marL="742950" lvl="1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64184"/>
              </p:ext>
            </p:extLst>
          </p:nvPr>
        </p:nvGraphicFramePr>
        <p:xfrm>
          <a:off x="1154607" y="4145302"/>
          <a:ext cx="6962051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411">
                  <a:extLst>
                    <a:ext uri="{9D8B030D-6E8A-4147-A177-3AD203B41FA5}">
                      <a16:colId xmlns:a16="http://schemas.microsoft.com/office/drawing/2014/main" val="399347206"/>
                    </a:ext>
                  </a:extLst>
                </a:gridCol>
                <a:gridCol w="2027968">
                  <a:extLst>
                    <a:ext uri="{9D8B030D-6E8A-4147-A177-3AD203B41FA5}">
                      <a16:colId xmlns:a16="http://schemas.microsoft.com/office/drawing/2014/main" val="3074325241"/>
                    </a:ext>
                  </a:extLst>
                </a:gridCol>
                <a:gridCol w="1015102">
                  <a:extLst>
                    <a:ext uri="{9D8B030D-6E8A-4147-A177-3AD203B41FA5}">
                      <a16:colId xmlns:a16="http://schemas.microsoft.com/office/drawing/2014/main" val="1282496031"/>
                    </a:ext>
                  </a:extLst>
                </a:gridCol>
                <a:gridCol w="1099693">
                  <a:extLst>
                    <a:ext uri="{9D8B030D-6E8A-4147-A177-3AD203B41FA5}">
                      <a16:colId xmlns:a16="http://schemas.microsoft.com/office/drawing/2014/main" val="3254160523"/>
                    </a:ext>
                  </a:extLst>
                </a:gridCol>
                <a:gridCol w="1268877">
                  <a:extLst>
                    <a:ext uri="{9D8B030D-6E8A-4147-A177-3AD203B41FA5}">
                      <a16:colId xmlns:a16="http://schemas.microsoft.com/office/drawing/2014/main" val="2000646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Branch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Function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898733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flex2.4.3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2,021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38609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grep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10,930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3,416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6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33890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gzip1.0.7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6,358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46635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sed1.17 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8,060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2,395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64901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SPEC2006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libquantum0.2.4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5,059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196163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algn="l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+mn-lt"/>
                        <a:ea typeface="바탕" panose="02030600000101010101" pitchFamily="18" charset="-127"/>
                        <a:cs typeface="바탕" panose="02030600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sjeng11.2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18,057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바탕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120354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66832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4665</Words>
  <Application>Microsoft Office PowerPoint</Application>
  <PresentationFormat>Widescreen</PresentationFormat>
  <Paragraphs>974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맑은 고딕</vt:lpstr>
      <vt:lpstr>等线</vt:lpstr>
      <vt:lpstr>Cambria Math</vt:lpstr>
      <vt:lpstr>Arial</vt:lpstr>
      <vt:lpstr>Courier New</vt:lpstr>
      <vt:lpstr>宋体</vt:lpstr>
      <vt:lpstr>Calibri Light</vt:lpstr>
      <vt:lpstr>Calibri</vt:lpstr>
      <vt:lpstr>等线 Light</vt:lpstr>
      <vt:lpstr>바탕</vt:lpstr>
      <vt:lpstr>微软雅黑</vt:lpstr>
      <vt:lpstr>Consolas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 slide</dc:title>
  <dc:creator>第一PPT</dc:creator>
  <cp:keywords>www.1ppt.com</cp:keywords>
  <dc:description>www.1ppt.com</dc:description>
  <cp:lastModifiedBy>Zidong</cp:lastModifiedBy>
  <cp:revision>119</cp:revision>
  <cp:lastPrinted>2021-12-15T00:17:18Z</cp:lastPrinted>
  <dcterms:created xsi:type="dcterms:W3CDTF">2016-04-09T09:29:00Z</dcterms:created>
  <dcterms:modified xsi:type="dcterms:W3CDTF">2021-12-15T00:24:20Z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