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6" r:id="rId3"/>
    <p:sldId id="325" r:id="rId4"/>
    <p:sldId id="294" r:id="rId5"/>
    <p:sldId id="257" r:id="rId6"/>
    <p:sldId id="293" r:id="rId7"/>
    <p:sldId id="281" r:id="rId8"/>
    <p:sldId id="311" r:id="rId9"/>
    <p:sldId id="296" r:id="rId10"/>
    <p:sldId id="297" r:id="rId11"/>
    <p:sldId id="299" r:id="rId12"/>
    <p:sldId id="298" r:id="rId13"/>
    <p:sldId id="300" r:id="rId14"/>
    <p:sldId id="268" r:id="rId15"/>
    <p:sldId id="302" r:id="rId16"/>
    <p:sldId id="318" r:id="rId17"/>
    <p:sldId id="315" r:id="rId18"/>
    <p:sldId id="288" r:id="rId19"/>
    <p:sldId id="306" r:id="rId20"/>
  </p:sldIdLst>
  <p:sldSz cx="9144000" cy="6858000" type="screen4x3"/>
  <p:notesSz cx="6797675" cy="9926638"/>
  <p:embeddedFontLst>
    <p:embeddedFont>
      <p:font typeface="맑은 고딕" panose="020B0503020000020004" pitchFamily="50" charset="-127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mbria Math" panose="02040503050406030204" pitchFamily="18" charset="0"/>
      <p:regular r:id="rId29"/>
    </p:embeddedFont>
    <p:embeddedFont>
      <p:font typeface="Consolas" panose="020B0609020204030204" pitchFamily="49" charset="0"/>
      <p:regular r:id="rId30"/>
      <p:bold r:id="rId31"/>
      <p:italic r:id="rId32"/>
      <p:boldItalic r:id="rId3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ongshin" initials="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35" autoAdjust="0"/>
    <p:restoredTop sz="72050" autoAdjust="0"/>
  </p:normalViewPr>
  <p:slideViewPr>
    <p:cSldViewPr>
      <p:cViewPr varScale="1">
        <p:scale>
          <a:sx n="68" d="100"/>
          <a:sy n="68" d="100"/>
        </p:scale>
        <p:origin x="1363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2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212" d="100"/>
          <a:sy n="212" d="100"/>
        </p:scale>
        <p:origin x="228" y="1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okhyeon\Documents\humantech_award_paper\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8528726022598"/>
          <c:y val="5.1400554097404502E-2"/>
          <c:w val="0.75544345334796903"/>
          <c:h val="0.688755138317964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Sheet3!$B$9</c:f>
              <c:strCache>
                <c:ptCount val="1"/>
                <c:pt idx="0">
                  <c:v>Jaccard</c:v>
                </c:pt>
              </c:strCache>
            </c:strRef>
          </c:tx>
          <c:spPr>
            <a:pattFill prst="solidDmnd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Sheet3!$A$10:$A$14</c:f>
              <c:strCache>
                <c:ptCount val="5"/>
                <c:pt idx="0">
                  <c:v>flex</c:v>
                </c:pt>
                <c:pt idx="1">
                  <c:v>grep</c:v>
                </c:pt>
                <c:pt idx="2">
                  <c:v>gzip</c:v>
                </c:pt>
                <c:pt idx="3">
                  <c:v>sed</c:v>
                </c:pt>
                <c:pt idx="4">
                  <c:v>space</c:v>
                </c:pt>
              </c:strCache>
            </c:strRef>
          </c:cat>
          <c:val>
            <c:numRef>
              <c:f>Sheet3!$B$10:$B$14</c:f>
              <c:numCache>
                <c:formatCode>General</c:formatCode>
                <c:ptCount val="5"/>
                <c:pt idx="0">
                  <c:v>23.66</c:v>
                </c:pt>
                <c:pt idx="1">
                  <c:v>2.76</c:v>
                </c:pt>
                <c:pt idx="2">
                  <c:v>6.75</c:v>
                </c:pt>
                <c:pt idx="3">
                  <c:v>11.57</c:v>
                </c:pt>
                <c:pt idx="4">
                  <c:v>4.08</c:v>
                </c:pt>
              </c:numCache>
            </c:numRef>
          </c:val>
        </c:ser>
        <c:ser>
          <c:idx val="1"/>
          <c:order val="1"/>
          <c:tx>
            <c:strRef>
              <c:f>Sheet3!$C$9</c:f>
              <c:strCache>
                <c:ptCount val="1"/>
                <c:pt idx="0">
                  <c:v>Ochiai</c:v>
                </c:pt>
              </c:strCache>
            </c:strRef>
          </c:tx>
          <c:spPr>
            <a:pattFill prst="pct5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Sheet3!$A$10:$A$14</c:f>
              <c:strCache>
                <c:ptCount val="5"/>
                <c:pt idx="0">
                  <c:v>flex</c:v>
                </c:pt>
                <c:pt idx="1">
                  <c:v>grep</c:v>
                </c:pt>
                <c:pt idx="2">
                  <c:v>gzip</c:v>
                </c:pt>
                <c:pt idx="3">
                  <c:v>sed</c:v>
                </c:pt>
                <c:pt idx="4">
                  <c:v>space</c:v>
                </c:pt>
              </c:strCache>
            </c:strRef>
          </c:cat>
          <c:val>
            <c:numRef>
              <c:f>Sheet3!$C$10:$C$14</c:f>
              <c:numCache>
                <c:formatCode>General</c:formatCode>
                <c:ptCount val="5"/>
                <c:pt idx="0">
                  <c:v>23.25</c:v>
                </c:pt>
                <c:pt idx="1">
                  <c:v>2.73</c:v>
                </c:pt>
                <c:pt idx="2">
                  <c:v>6.68</c:v>
                </c:pt>
                <c:pt idx="3">
                  <c:v>11.57</c:v>
                </c:pt>
                <c:pt idx="4">
                  <c:v>3.61</c:v>
                </c:pt>
              </c:numCache>
            </c:numRef>
          </c:val>
        </c:ser>
        <c:ser>
          <c:idx val="2"/>
          <c:order val="2"/>
          <c:tx>
            <c:strRef>
              <c:f>Sheet3!$D$9</c:f>
              <c:strCache>
                <c:ptCount val="1"/>
                <c:pt idx="0">
                  <c:v>Op2</c:v>
                </c:pt>
              </c:strCache>
            </c:strRef>
          </c:tx>
          <c:spPr>
            <a:pattFill prst="ltVert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cat>
            <c:strRef>
              <c:f>Sheet3!$A$10:$A$14</c:f>
              <c:strCache>
                <c:ptCount val="5"/>
                <c:pt idx="0">
                  <c:v>flex</c:v>
                </c:pt>
                <c:pt idx="1">
                  <c:v>grep</c:v>
                </c:pt>
                <c:pt idx="2">
                  <c:v>gzip</c:v>
                </c:pt>
                <c:pt idx="3">
                  <c:v>sed</c:v>
                </c:pt>
                <c:pt idx="4">
                  <c:v>space</c:v>
                </c:pt>
              </c:strCache>
            </c:strRef>
          </c:cat>
          <c:val>
            <c:numRef>
              <c:f>Sheet3!$D$10:$D$14</c:f>
              <c:numCache>
                <c:formatCode>General</c:formatCode>
                <c:ptCount val="5"/>
                <c:pt idx="0">
                  <c:v>19.37</c:v>
                </c:pt>
                <c:pt idx="1">
                  <c:v>2.58</c:v>
                </c:pt>
                <c:pt idx="2">
                  <c:v>6.68</c:v>
                </c:pt>
                <c:pt idx="3">
                  <c:v>11.42</c:v>
                </c:pt>
                <c:pt idx="4">
                  <c:v>6.2</c:v>
                </c:pt>
              </c:numCache>
            </c:numRef>
          </c:val>
        </c:ser>
        <c:ser>
          <c:idx val="3"/>
          <c:order val="3"/>
          <c:tx>
            <c:strRef>
              <c:f>Sheet3!$E$9</c:f>
              <c:strCache>
                <c:ptCount val="1"/>
                <c:pt idx="0">
                  <c:v>MUSE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Sheet3!$A$10:$A$14</c:f>
              <c:strCache>
                <c:ptCount val="5"/>
                <c:pt idx="0">
                  <c:v>flex</c:v>
                </c:pt>
                <c:pt idx="1">
                  <c:v>grep</c:v>
                </c:pt>
                <c:pt idx="2">
                  <c:v>gzip</c:v>
                </c:pt>
                <c:pt idx="3">
                  <c:v>sed</c:v>
                </c:pt>
                <c:pt idx="4">
                  <c:v>space</c:v>
                </c:pt>
              </c:strCache>
            </c:strRef>
          </c:cat>
          <c:val>
            <c:numRef>
              <c:f>Sheet3!$E$10:$E$14</c:f>
              <c:numCache>
                <c:formatCode>General</c:formatCode>
                <c:ptCount val="5"/>
                <c:pt idx="0">
                  <c:v>4.38</c:v>
                </c:pt>
                <c:pt idx="1">
                  <c:v>0.91</c:v>
                </c:pt>
                <c:pt idx="2">
                  <c:v>0.84</c:v>
                </c:pt>
                <c:pt idx="3">
                  <c:v>0.45</c:v>
                </c:pt>
                <c:pt idx="4">
                  <c:v>1.67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960848"/>
        <c:axId val="421955408"/>
      </c:barChart>
      <c:catAx>
        <c:axId val="4219608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/>
                  <a:t>Target </a:t>
                </a:r>
                <a:r>
                  <a:rPr lang="en-US" b="1" dirty="0" smtClean="0"/>
                  <a:t>program </a:t>
                </a:r>
                <a:r>
                  <a:rPr lang="en-US" b="1" baseline="0" dirty="0" smtClean="0"/>
                  <a:t> (1</a:t>
                </a:r>
                <a:r>
                  <a:rPr lang="en-US" b="1" dirty="0" smtClean="0"/>
                  <a:t>0,554.2 LOC, on average) </a:t>
                </a:r>
                <a:endParaRPr lang="ko-KR" b="1" dirty="0"/>
              </a:p>
            </c:rich>
          </c:tx>
          <c:layout>
            <c:manualLayout>
              <c:xMode val="edge"/>
              <c:yMode val="edge"/>
              <c:x val="0.29923639745689301"/>
              <c:y val="0.85064898226438201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ko-KR"/>
          </a:p>
        </c:txPr>
        <c:crossAx val="421955408"/>
        <c:crosses val="autoZero"/>
        <c:auto val="1"/>
        <c:lblAlgn val="ctr"/>
        <c:lblOffset val="100"/>
        <c:noMultiLvlLbl val="0"/>
      </c:catAx>
      <c:valAx>
        <c:axId val="421955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baseline="0" dirty="0" smtClean="0"/>
                  <a:t>Ranking of faulty stmt </a:t>
                </a:r>
                <a:br>
                  <a:rPr lang="en-US" sz="1600" b="1" baseline="0" dirty="0" smtClean="0"/>
                </a:br>
                <a:r>
                  <a:rPr lang="en-US" sz="1600" b="1" baseline="0" dirty="0" smtClean="0"/>
                  <a:t>among all executed </a:t>
                </a:r>
                <a:r>
                  <a:rPr lang="en-US" sz="1600" b="1" baseline="0" dirty="0" err="1" smtClean="0"/>
                  <a:t>stmts</a:t>
                </a:r>
                <a:r>
                  <a:rPr lang="en-US" sz="1600" b="1" baseline="0" dirty="0" smtClean="0"/>
                  <a:t> (%)</a:t>
                </a:r>
                <a:endParaRPr lang="ko-KR" sz="1600" b="1" dirty="0"/>
              </a:p>
            </c:rich>
          </c:tx>
          <c:overlay val="0"/>
        </c:title>
        <c:numFmt formatCode="General\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ko-KR"/>
          </a:p>
        </c:txPr>
        <c:crossAx val="421960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975043046599"/>
          <c:y val="8.3089437160935198E-2"/>
          <c:w val="0.206775170442834"/>
          <c:h val="0.305677437692075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ko-K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0D200-6491-41ED-948B-F6F5EBD6C080}" type="datetimeFigureOut">
              <a:rPr lang="ko-KR" altLang="en-US" smtClean="0"/>
              <a:t>2014-04-01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899" y="9428402"/>
            <a:ext cx="2946189" cy="496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38D36-164F-4C09-9D5C-2FBD3D548F9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393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AC050-A5A7-47DF-A519-C829C4783A73}" type="datetimeFigureOut">
              <a:rPr lang="ko-KR" altLang="en-US" smtClean="0"/>
              <a:t>2014-04-01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D5A32-D375-46C5-AA4E-6B89AA44CF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5452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5205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865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altLang="ko-KR" sz="110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05217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404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9278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64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1487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842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100" b="0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61584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8E7A-E02F-4098-8BBD-2A4173BEF3A9}" type="slidenum">
              <a:rPr lang="ko-KR" altLang="en-US" smtClean="0">
                <a:solidFill>
                  <a:prstClr val="black"/>
                </a:solidFill>
              </a:rPr>
              <a:pPr/>
              <a:t>8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521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236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D5A32-D375-46C5-AA4E-6B89AA44CFE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346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blipFill dpi="0" rotWithShape="1">
          <a:blip r:embed="rId2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  <a:solidFill>
            <a:schemeClr val="bg1"/>
          </a:solidFill>
        </p:spPr>
        <p:txBody>
          <a:bodyPr/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59832" y="4032647"/>
            <a:ext cx="2952328" cy="528464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 smtClean="0"/>
              <a:t>마스터 부제목 스타일 편집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D3F70-1901-4898-AB27-E1025C44EC15}" type="datetime1">
              <a:rPr lang="ko-KR" altLang="en-US" smtClean="0"/>
              <a:t>2014-04-01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모서리가 둥근 직사각형 8"/>
          <p:cNvSpPr/>
          <p:nvPr userDrawn="1"/>
        </p:nvSpPr>
        <p:spPr>
          <a:xfrm>
            <a:off x="8735068" y="-121704"/>
            <a:ext cx="517452" cy="6206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987824" y="6356350"/>
            <a:ext cx="31759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altLang="ko-KR" sz="1200" b="0" i="0" u="none" strike="noStrike" baseline="0" smtClean="0"/>
            </a:lvl1pPr>
          </a:lstStyle>
          <a:p>
            <a:r>
              <a:rPr lang="en-US" dirty="0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9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782960"/>
          </a:xfrm>
        </p:spPr>
        <p:txBody>
          <a:bodyPr>
            <a:normAutofit/>
          </a:bodyPr>
          <a:lstStyle>
            <a:lvl1pPr>
              <a:defRPr sz="3600">
                <a:latin typeface="Calibri" panose="020F0502020204030204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00600"/>
          </a:xfrm>
        </p:spPr>
        <p:txBody>
          <a:bodyPr>
            <a:normAutofit/>
          </a:bodyPr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7" name="직사각형 6"/>
          <p:cNvSpPr/>
          <p:nvPr userDrawn="1"/>
        </p:nvSpPr>
        <p:spPr>
          <a:xfrm>
            <a:off x="-1" y="908720"/>
            <a:ext cx="251521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323528" y="908720"/>
            <a:ext cx="8820472" cy="144016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624736"/>
            <a:ext cx="9144000" cy="2462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sz="1000" b="1" smtClean="0">
                <a:latin typeface="Calibri" panose="020F0502020204030204" pitchFamily="34" charset="0"/>
              </a:rPr>
              <a:t>0</a:t>
            </a:r>
            <a:endParaRPr lang="ko-KR" altLang="en-US" sz="1000" b="1" dirty="0">
              <a:latin typeface="Calibri" panose="020F0502020204030204" pitchFamily="34" charset="0"/>
            </a:endParaRP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624736"/>
            <a:ext cx="2133600" cy="26064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624736"/>
            <a:ext cx="2133600" cy="260648"/>
          </a:xfrm>
        </p:spPr>
        <p:txBody>
          <a:bodyPr/>
          <a:lstStyle>
            <a:lvl1pPr>
              <a:defRPr sz="1000" b="1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fld id="{E4526163-70AB-47EA-B408-196DAA13670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555556" y="6639163"/>
            <a:ext cx="4089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/20</a:t>
            </a:r>
            <a:endParaRPr lang="ko-KR" altLang="en-US" sz="10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99592" y="6628722"/>
            <a:ext cx="7488832" cy="21602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en-US" altLang="ko-KR" sz="1200" b="0" i="0" u="none" strike="noStrike" baseline="0" smtClean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691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F657C9E1-0282-4D14-AC0D-17580FC08CFD}" type="datetime1">
              <a:rPr lang="ko-KR" altLang="en-US" smtClean="0"/>
              <a:t>2014-04-01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E4526163-70AB-47EA-B408-196DAA13670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568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914400" rtl="0" eaLnBrk="1" latinLnBrk="1" hangingPunct="1">
        <a:spcBef>
          <a:spcPct val="0"/>
        </a:spcBef>
        <a:buNone/>
        <a:defRPr sz="2400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swtv.kaist.ac.kr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rest.cs.ucl.ac.uk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7.png"/><Relationship Id="rId10" Type="http://schemas.openxmlformats.org/officeDocument/2006/relationships/image" Target="../media/image13.png"/><Relationship Id="rId9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-130302" y="1739964"/>
            <a:ext cx="9404604" cy="1617028"/>
          </a:xfrm>
          <a:solidFill>
            <a:srgbClr val="002060">
              <a:alpha val="64000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altLang="ko-KR" sz="4000" dirty="0">
                <a:solidFill>
                  <a:schemeClr val="bg1"/>
                </a:solidFill>
              </a:rPr>
              <a:t>Ask the Mutants: Mutating Faulty Programs for Fault </a:t>
            </a:r>
            <a:r>
              <a:rPr lang="en-US" altLang="ko-KR" sz="4000" dirty="0" smtClean="0">
                <a:solidFill>
                  <a:schemeClr val="bg1"/>
                </a:solidFill>
              </a:rPr>
              <a:t>Localization</a:t>
            </a:r>
            <a:endParaRPr lang="ko-KR" altLang="en-US" sz="4000" b="1" dirty="0">
              <a:solidFill>
                <a:schemeClr val="bg1"/>
              </a:solidFill>
              <a:effectLst>
                <a:glow>
                  <a:schemeClr val="bg1"/>
                </a:glo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675777" y="4077072"/>
            <a:ext cx="4536504" cy="2132657"/>
          </a:xfrm>
          <a:solidFill>
            <a:srgbClr val="FFFFFF">
              <a:alpha val="54902"/>
            </a:srgbClr>
          </a:solidFill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altLang="ko-KR" dirty="0" err="1"/>
              <a:t>Seokhyeon</a:t>
            </a:r>
            <a:r>
              <a:rPr lang="en-US" altLang="ko-KR" dirty="0"/>
              <a:t> Moon, </a:t>
            </a:r>
            <a:r>
              <a:rPr lang="en-US" altLang="ko-KR" dirty="0" err="1"/>
              <a:t>Yunho</a:t>
            </a:r>
            <a:r>
              <a:rPr lang="en-US" altLang="ko-KR" dirty="0"/>
              <a:t> Kim, </a:t>
            </a:r>
            <a:endParaRPr lang="en-US" altLang="ko-KR" dirty="0" smtClean="0"/>
          </a:p>
          <a:p>
            <a:r>
              <a:rPr lang="en-US" altLang="ko-KR" u="sng" dirty="0" err="1" smtClean="0"/>
              <a:t>Moonzoo</a:t>
            </a:r>
            <a:r>
              <a:rPr lang="en-US" altLang="ko-KR" u="sng" dirty="0" smtClean="0"/>
              <a:t> Kim</a:t>
            </a:r>
          </a:p>
          <a:p>
            <a:r>
              <a:rPr lang="en-US" altLang="ko-KR" dirty="0"/>
              <a:t>CS Dept. KAIST, South Korea</a:t>
            </a:r>
            <a:endParaRPr lang="en-US" altLang="ko-KR" u="sng" dirty="0" smtClean="0"/>
          </a:p>
          <a:p>
            <a:r>
              <a:rPr lang="en-US" altLang="ko-KR" dirty="0" smtClean="0">
                <a:effectLst>
                  <a:glow rad="355600">
                    <a:schemeClr val="bg1">
                      <a:alpha val="80000"/>
                    </a:schemeClr>
                  </a:glow>
                </a:effectLst>
                <a:hlinkClick r:id="rId3"/>
              </a:rPr>
              <a:t>http://swtv.kaist.ac.kr</a:t>
            </a:r>
            <a:endParaRPr lang="en-US" altLang="ko-KR" dirty="0" smtClean="0">
              <a:effectLst>
                <a:glow rad="355600">
                  <a:schemeClr val="bg1">
                    <a:alpha val="80000"/>
                  </a:schemeClr>
                </a:glow>
              </a:effectLst>
            </a:endParaRPr>
          </a:p>
        </p:txBody>
      </p:sp>
      <p:sp>
        <p:nvSpPr>
          <p:cNvPr id="4" name="부제목 2"/>
          <p:cNvSpPr txBox="1">
            <a:spLocks/>
          </p:cNvSpPr>
          <p:nvPr/>
        </p:nvSpPr>
        <p:spPr>
          <a:xfrm>
            <a:off x="5212281" y="4077071"/>
            <a:ext cx="3384376" cy="2132657"/>
          </a:xfrm>
          <a:prstGeom prst="rect">
            <a:avLst/>
          </a:prstGeom>
          <a:solidFill>
            <a:srgbClr val="FFFFFF">
              <a:alpha val="54902"/>
            </a:srgbClr>
          </a:solidFill>
          <a:ln>
            <a:noFill/>
          </a:ln>
          <a:effectLst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Shin </a:t>
            </a:r>
            <a:r>
              <a:rPr lang="en-US" altLang="ko-KR" dirty="0" err="1"/>
              <a:t>Yoo</a:t>
            </a:r>
            <a:endParaRPr lang="en-US" altLang="ko-KR" dirty="0"/>
          </a:p>
          <a:p>
            <a:r>
              <a:rPr lang="en-US" altLang="ko-KR" dirty="0"/>
              <a:t>CS Dept. </a:t>
            </a:r>
            <a:r>
              <a:rPr lang="en-US" altLang="ko-KR" dirty="0" smtClean="0"/>
              <a:t>University</a:t>
            </a:r>
          </a:p>
          <a:p>
            <a:r>
              <a:rPr lang="en-US" altLang="ko-KR" dirty="0" smtClean="0"/>
              <a:t> </a:t>
            </a:r>
            <a:r>
              <a:rPr lang="en-US" altLang="ko-KR" dirty="0"/>
              <a:t>College London, UK</a:t>
            </a:r>
          </a:p>
          <a:p>
            <a:r>
              <a:rPr lang="en-US" altLang="ko-KR" dirty="0">
                <a:hlinkClick r:id="rId4"/>
              </a:rPr>
              <a:t>http://crest.cs.ucl.ac.uk</a:t>
            </a:r>
            <a:r>
              <a:rPr lang="en-US" altLang="ko-KR" dirty="0" smtClean="0">
                <a:hlinkClick r:id="rId4"/>
              </a:rPr>
              <a:t>/</a:t>
            </a:r>
            <a:endParaRPr lang="en-US" altLang="ko-KR" dirty="0" smtClean="0"/>
          </a:p>
          <a:p>
            <a:endParaRPr lang="en-US" altLang="ko-KR" b="1" dirty="0">
              <a:effectLst>
                <a:glow rad="355600">
                  <a:schemeClr val="bg1">
                    <a:alpha val="80000"/>
                  </a:schemeClr>
                </a:glow>
              </a:effectLst>
            </a:endParaRPr>
          </a:p>
          <a:p>
            <a:endParaRPr lang="en-US" altLang="ko-KR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431" y="5975379"/>
            <a:ext cx="1430017" cy="47795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2281" y="5977086"/>
            <a:ext cx="1962150" cy="47625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1921" y="5989598"/>
            <a:ext cx="2013696" cy="59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28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Locality Information Loss (LIL)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Borrows from the domain of Information Theory</a:t>
            </a:r>
          </a:p>
          <a:p>
            <a:pPr lvl="1"/>
            <a:r>
              <a:rPr lang="en-US" altLang="ko-KR" dirty="0" smtClean="0"/>
              <a:t>First, take normalized suspiciousness scores as probability distribution for the likelihood of fault locality</a:t>
            </a:r>
          </a:p>
          <a:p>
            <a:pPr lvl="1"/>
            <a:r>
              <a:rPr lang="en-US" altLang="ko-KR" dirty="0" smtClean="0"/>
              <a:t>Second, compare the said distribution with the ideal distribution: P = 1.0 for the faulty statement, 0.0 for correct statements</a:t>
            </a:r>
          </a:p>
          <a:p>
            <a:pPr lvl="1"/>
            <a:r>
              <a:rPr lang="en-US" altLang="ko-KR" dirty="0" smtClean="0"/>
              <a:t>We use </a:t>
            </a:r>
            <a:r>
              <a:rPr lang="en-US" altLang="ko-KR" b="1" dirty="0" err="1" smtClean="0"/>
              <a:t>Kullbeck-Leibler</a:t>
            </a:r>
            <a:r>
              <a:rPr lang="en-US" altLang="ko-KR" b="1" dirty="0" smtClean="0"/>
              <a:t> divergence</a:t>
            </a:r>
            <a:r>
              <a:rPr lang="en-US" altLang="ko-KR" dirty="0" smtClean="0"/>
              <a:t>, a cross-entropy metric that measures the agreement between two probability distributions (the lower the LIL is, the more precise the localization is)</a:t>
            </a:r>
          </a:p>
          <a:p>
            <a:pPr marL="457200" lvl="1" indent="0">
              <a:buNone/>
            </a:pPr>
            <a:r>
              <a:rPr lang="en-US" altLang="ko-KR" dirty="0"/>
              <a:t>	</a:t>
            </a:r>
            <a:r>
              <a:rPr lang="en-US" altLang="ko-KR" dirty="0" smtClean="0"/>
              <a:t>				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077072"/>
            <a:ext cx="5256584" cy="882355"/>
          </a:xfrm>
          <a:prstGeom prst="rect">
            <a:avLst/>
          </a:prstGeom>
        </p:spPr>
      </p:pic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5157192"/>
            <a:ext cx="8388424" cy="65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07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 Research Questions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13184" y="1052736"/>
            <a:ext cx="8579296" cy="5400600"/>
          </a:xfrm>
        </p:spPr>
        <p:txBody>
          <a:bodyPr>
            <a:normAutofit/>
          </a:bodyPr>
          <a:lstStyle/>
          <a:p>
            <a:r>
              <a:rPr lang="en-US" altLang="ko-KR" sz="2800" dirty="0"/>
              <a:t>RQ1. </a:t>
            </a:r>
            <a:r>
              <a:rPr lang="en-US" altLang="ko-KR" sz="2800" b="1" dirty="0"/>
              <a:t>Foundation of MUSE</a:t>
            </a:r>
            <a:r>
              <a:rPr lang="en-US" altLang="ko-KR" sz="2800" dirty="0"/>
              <a:t>: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How </a:t>
            </a:r>
            <a:r>
              <a:rPr lang="en-US" altLang="ko-KR" sz="2400" dirty="0"/>
              <a:t>many test results change from failure to pass and vice versa </a:t>
            </a:r>
            <a:r>
              <a:rPr lang="en-US" altLang="ko-KR" sz="2400" dirty="0" smtClean="0"/>
              <a:t>on </a:t>
            </a:r>
          </a:p>
          <a:p>
            <a:pPr lvl="2"/>
            <a:r>
              <a:rPr lang="en-US" altLang="ko-KR" sz="2000" dirty="0" smtClean="0"/>
              <a:t>a </a:t>
            </a:r>
            <a:r>
              <a:rPr lang="en-US" altLang="ko-KR" sz="2000" dirty="0"/>
              <a:t>mutant generated </a:t>
            </a:r>
            <a:r>
              <a:rPr lang="en-US" altLang="ko-KR" sz="2000" dirty="0" smtClean="0"/>
              <a:t>by </a:t>
            </a:r>
            <a:r>
              <a:rPr lang="en-US" altLang="ko-KR" sz="2000" dirty="0"/>
              <a:t>mutating </a:t>
            </a:r>
            <a:r>
              <a:rPr lang="en-US" altLang="ko-KR" sz="2000" dirty="0">
                <a:solidFill>
                  <a:srgbClr val="FF0000"/>
                </a:solidFill>
              </a:rPr>
              <a:t>a faulty statement</a:t>
            </a:r>
            <a:r>
              <a:rPr lang="en-US" altLang="ko-KR" sz="2000" dirty="0"/>
              <a:t>, </a:t>
            </a:r>
            <a:r>
              <a:rPr lang="en-US" altLang="ko-KR" sz="2000" dirty="0" smtClean="0"/>
              <a:t>compared with</a:t>
            </a:r>
          </a:p>
          <a:p>
            <a:pPr lvl="2"/>
            <a:r>
              <a:rPr lang="en-US" altLang="ko-KR" sz="2000" dirty="0" smtClean="0"/>
              <a:t>a </a:t>
            </a:r>
            <a:r>
              <a:rPr lang="en-US" altLang="ko-KR" sz="2000" dirty="0"/>
              <a:t>mutant </a:t>
            </a:r>
            <a:r>
              <a:rPr lang="en-US" altLang="ko-KR" sz="2000" dirty="0" smtClean="0"/>
              <a:t>generated </a:t>
            </a:r>
            <a:r>
              <a:rPr lang="en-US" altLang="ko-KR" sz="2000" dirty="0"/>
              <a:t>by </a:t>
            </a:r>
            <a:r>
              <a:rPr lang="en-US" altLang="ko-KR" sz="2000" dirty="0" smtClean="0"/>
              <a:t>mutating </a:t>
            </a:r>
            <a:r>
              <a:rPr lang="en-US" altLang="ko-KR" sz="2000" dirty="0" smtClean="0">
                <a:solidFill>
                  <a:srgbClr val="00B050"/>
                </a:solidFill>
              </a:rPr>
              <a:t>a </a:t>
            </a:r>
            <a:r>
              <a:rPr lang="en-US" altLang="ko-KR" sz="2000" dirty="0">
                <a:solidFill>
                  <a:srgbClr val="00B050"/>
                </a:solidFill>
              </a:rPr>
              <a:t>correct one</a:t>
            </a:r>
            <a:r>
              <a:rPr lang="en-US" altLang="ko-KR" sz="2000" dirty="0" smtClean="0"/>
              <a:t>?</a:t>
            </a:r>
          </a:p>
          <a:p>
            <a:r>
              <a:rPr lang="en-US" altLang="ko-KR" sz="2800" dirty="0" smtClean="0"/>
              <a:t>RQ2. </a:t>
            </a:r>
            <a:r>
              <a:rPr lang="en-US" altLang="ko-KR" sz="2800" b="1" dirty="0"/>
              <a:t>Precision in terms of </a:t>
            </a:r>
            <a:r>
              <a:rPr lang="en-US" altLang="ko-KR" sz="2800" b="1" dirty="0" smtClean="0"/>
              <a:t>the Expense </a:t>
            </a:r>
            <a:r>
              <a:rPr lang="en-US" altLang="ko-KR" sz="2800" b="1" dirty="0"/>
              <a:t>metric:</a:t>
            </a:r>
            <a:r>
              <a:rPr lang="en-US" altLang="ko-KR" sz="2800" dirty="0"/>
              <a:t>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How </a:t>
            </a:r>
            <a:r>
              <a:rPr lang="en-US" altLang="ko-KR" sz="2400" dirty="0"/>
              <a:t>precise </a:t>
            </a:r>
            <a:r>
              <a:rPr lang="en-US" altLang="ko-KR" sz="2400" dirty="0" smtClean="0"/>
              <a:t>is MUSE, </a:t>
            </a:r>
            <a:r>
              <a:rPr lang="en-US" altLang="ko-KR" sz="2400" dirty="0"/>
              <a:t>compared </a:t>
            </a:r>
            <a:r>
              <a:rPr lang="en-US" altLang="ko-KR" sz="2400" dirty="0" smtClean="0"/>
              <a:t>with </a:t>
            </a:r>
            <a:r>
              <a:rPr lang="en-US" altLang="ko-KR" sz="2400" dirty="0" err="1" smtClean="0"/>
              <a:t>Jaccard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Ochiai</a:t>
            </a:r>
            <a:r>
              <a:rPr lang="en-US" altLang="ko-KR" sz="2400" dirty="0"/>
              <a:t>, and Op2 in terms of Expense metric</a:t>
            </a:r>
            <a:r>
              <a:rPr lang="en-US" altLang="ko-KR" sz="2400" dirty="0" smtClean="0"/>
              <a:t>?</a:t>
            </a:r>
          </a:p>
          <a:p>
            <a:r>
              <a:rPr lang="en-US" altLang="ko-KR" sz="2800" dirty="0" smtClean="0"/>
              <a:t>RQ3. </a:t>
            </a:r>
            <a:r>
              <a:rPr lang="en-US" altLang="ko-KR" sz="2800" b="1" dirty="0"/>
              <a:t>Precision in terms of </a:t>
            </a:r>
            <a:r>
              <a:rPr lang="en-US" altLang="ko-KR" sz="2800" b="1" dirty="0" smtClean="0"/>
              <a:t>the LIL </a:t>
            </a:r>
            <a:r>
              <a:rPr lang="en-US" altLang="ko-KR" sz="2800" b="1" dirty="0"/>
              <a:t>metric:</a:t>
            </a:r>
            <a:r>
              <a:rPr lang="en-US" altLang="ko-KR" sz="2800" dirty="0"/>
              <a:t> </a:t>
            </a:r>
            <a:endParaRPr lang="en-US" altLang="ko-KR" sz="2800" dirty="0" smtClean="0"/>
          </a:p>
          <a:p>
            <a:pPr lvl="1"/>
            <a:r>
              <a:rPr lang="en-US" altLang="ko-KR" sz="2400" dirty="0" smtClean="0"/>
              <a:t>How </a:t>
            </a:r>
            <a:r>
              <a:rPr lang="en-US" altLang="ko-KR" sz="2400" dirty="0"/>
              <a:t>precise is </a:t>
            </a:r>
            <a:r>
              <a:rPr lang="en-US" altLang="ko-KR" sz="2400" dirty="0" smtClean="0"/>
              <a:t>MUSE</a:t>
            </a:r>
            <a:r>
              <a:rPr lang="en-US" altLang="ko-KR" sz="2400" dirty="0"/>
              <a:t>, compared with </a:t>
            </a:r>
            <a:r>
              <a:rPr lang="en-US" altLang="ko-KR" sz="2400" dirty="0" err="1" smtClean="0"/>
              <a:t>Jaccard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Ochiai</a:t>
            </a:r>
            <a:r>
              <a:rPr lang="en-US" altLang="ko-KR" sz="2400" dirty="0"/>
              <a:t>, and Op2 in terms of LIL metric</a:t>
            </a:r>
            <a:r>
              <a:rPr lang="en-US" altLang="ko-KR" sz="2400" dirty="0" smtClean="0"/>
              <a:t>?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4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 Design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496" y="1052736"/>
            <a:ext cx="9040946" cy="5400600"/>
          </a:xfrm>
        </p:spPr>
        <p:txBody>
          <a:bodyPr>
            <a:noAutofit/>
          </a:bodyPr>
          <a:lstStyle/>
          <a:p>
            <a:r>
              <a:rPr lang="en-US" altLang="ko-KR" sz="3200" dirty="0" smtClean="0"/>
              <a:t>Target subjects: </a:t>
            </a:r>
          </a:p>
          <a:p>
            <a:pPr lvl="1"/>
            <a:r>
              <a:rPr lang="en-US" altLang="ko-KR" sz="2800" dirty="0" smtClean="0"/>
              <a:t>51 versions of the 5 SIR benchmark programs</a:t>
            </a:r>
          </a:p>
          <a:p>
            <a:pPr lvl="2"/>
            <a:r>
              <a:rPr lang="en-US" altLang="ko-KR" sz="2400" dirty="0" smtClean="0"/>
              <a:t>flex, </a:t>
            </a:r>
            <a:r>
              <a:rPr lang="en-US" altLang="ko-KR" sz="2400" dirty="0" err="1" smtClean="0"/>
              <a:t>grep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gzip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sed</a:t>
            </a:r>
            <a:r>
              <a:rPr lang="en-US" altLang="ko-KR" sz="2400" dirty="0" smtClean="0"/>
              <a:t>, and space (~10KLOC each)</a:t>
            </a:r>
          </a:p>
          <a:p>
            <a:r>
              <a:rPr lang="en-US" altLang="ko-KR" sz="3200" dirty="0" smtClean="0"/>
              <a:t>Test suites</a:t>
            </a:r>
          </a:p>
          <a:p>
            <a:pPr lvl="1"/>
            <a:r>
              <a:rPr lang="en-US" altLang="ko-KR" sz="2400" dirty="0" smtClean="0"/>
              <a:t>5.9~91.0 </a:t>
            </a:r>
            <a:r>
              <a:rPr lang="en-US" altLang="ko-KR" sz="2400" dirty="0" smtClean="0"/>
              <a:t>failing TCs and  24.4~235.0 passing TCs per subject</a:t>
            </a:r>
            <a:endParaRPr lang="en-US" altLang="ko-KR" sz="2400" dirty="0"/>
          </a:p>
          <a:p>
            <a:r>
              <a:rPr lang="en-US" altLang="ko-KR" sz="3200" dirty="0" smtClean="0"/>
              <a:t>Generates all possible mutants using </a:t>
            </a:r>
            <a:r>
              <a:rPr lang="en-US" altLang="ko-KR" sz="3200" dirty="0" err="1" smtClean="0"/>
              <a:t>Proteum</a:t>
            </a:r>
            <a:r>
              <a:rPr lang="en-US" altLang="ko-KR" sz="3200" dirty="0"/>
              <a:t> </a:t>
            </a:r>
            <a:r>
              <a:rPr lang="en-US" altLang="ko-KR" sz="3200" dirty="0" smtClean="0"/>
              <a:t>[Maldonado et al]</a:t>
            </a:r>
          </a:p>
          <a:p>
            <a:pPr lvl="1"/>
            <a:r>
              <a:rPr lang="en-US" altLang="ko-KR" sz="2800" dirty="0" smtClean="0"/>
              <a:t>66.4 mutants per statements (30.0 non-equivalent ones) </a:t>
            </a:r>
          </a:p>
          <a:p>
            <a:r>
              <a:rPr lang="en-US" altLang="ko-KR" sz="3200" dirty="0" smtClean="0"/>
              <a:t>25 machines with 3.6 </a:t>
            </a:r>
            <a:r>
              <a:rPr lang="en-US" altLang="ko-KR" sz="3200" dirty="0" err="1" smtClean="0"/>
              <a:t>Ghz</a:t>
            </a:r>
            <a:r>
              <a:rPr lang="en-US" altLang="ko-KR" sz="3200" dirty="0" smtClean="0"/>
              <a:t> quad-core CPU </a:t>
            </a:r>
            <a:endParaRPr lang="en-US" altLang="ko-KR" sz="3200" dirty="0" smtClean="0"/>
          </a:p>
          <a:p>
            <a:pPr lvl="1"/>
            <a:r>
              <a:rPr lang="en-US" altLang="ko-KR" sz="2800" dirty="0" smtClean="0"/>
              <a:t>22 </a:t>
            </a:r>
            <a:r>
              <a:rPr lang="en-US" altLang="ko-KR" sz="2800" dirty="0" smtClean="0"/>
              <a:t>min/version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RQ1: </a:t>
            </a:r>
            <a:r>
              <a:rPr lang="en-US" altLang="ko-KR" dirty="0"/>
              <a:t>Foundation of MUSE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The # of </a:t>
            </a:r>
            <a:r>
              <a:rPr lang="en-US" altLang="ko-KR" dirty="0"/>
              <a:t>the failing test cases on </a:t>
            </a:r>
            <a:r>
              <a:rPr lang="en-US" altLang="ko-KR" i="1" dirty="0"/>
              <a:t>P</a:t>
            </a:r>
            <a:r>
              <a:rPr lang="en-US" altLang="ko-KR" dirty="0"/>
              <a:t> that pass on </a:t>
            </a:r>
            <a:r>
              <a:rPr lang="en-US" altLang="ko-KR" i="1" dirty="0">
                <a:solidFill>
                  <a:srgbClr val="FF0000"/>
                </a:solidFill>
              </a:rPr>
              <a:t>m</a:t>
            </a:r>
            <a:r>
              <a:rPr lang="en-US" altLang="ko-KR" i="1" baseline="-25000" dirty="0">
                <a:solidFill>
                  <a:srgbClr val="FF0000"/>
                </a:solidFill>
              </a:rPr>
              <a:t>f</a:t>
            </a:r>
            <a:r>
              <a:rPr lang="en-US" altLang="ko-KR" dirty="0"/>
              <a:t> is </a:t>
            </a:r>
            <a:r>
              <a:rPr lang="en-US" altLang="ko-KR" b="1" u="sng" dirty="0" smtClean="0"/>
              <a:t>115.2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 smtClean="0"/>
              <a:t> </a:t>
            </a:r>
            <a:r>
              <a:rPr lang="en-US" altLang="ko-KR" dirty="0"/>
              <a:t>times greater than the </a:t>
            </a:r>
            <a:r>
              <a:rPr lang="en-US" altLang="ko-KR" dirty="0" smtClean="0"/>
              <a:t># on </a:t>
            </a:r>
            <a:r>
              <a:rPr lang="en-US" altLang="ko-KR" dirty="0" smtClean="0">
                <a:solidFill>
                  <a:srgbClr val="00B050"/>
                </a:solidFill>
              </a:rPr>
              <a:t>m</a:t>
            </a:r>
            <a:r>
              <a:rPr lang="en-US" altLang="ko-KR" i="1" baseline="-25000" dirty="0">
                <a:solidFill>
                  <a:srgbClr val="00B050"/>
                </a:solidFill>
              </a:rPr>
              <a:t>c</a:t>
            </a:r>
            <a:r>
              <a:rPr lang="en-US" altLang="ko-KR" dirty="0" smtClean="0"/>
              <a:t> on average</a:t>
            </a:r>
          </a:p>
          <a:p>
            <a:pPr lvl="1"/>
            <a:r>
              <a:rPr lang="en-US" altLang="ko-KR" dirty="0" smtClean="0"/>
              <a:t>i.e., Conjecture 1 is valid</a:t>
            </a:r>
          </a:p>
          <a:p>
            <a:r>
              <a:rPr lang="en-US" altLang="ko-KR" dirty="0" smtClean="0"/>
              <a:t>The # of </a:t>
            </a:r>
            <a:r>
              <a:rPr lang="en-US" altLang="ko-KR" dirty="0"/>
              <a:t>the passing test cases on </a:t>
            </a:r>
            <a:r>
              <a:rPr lang="en-US" altLang="ko-KR" i="1" dirty="0" smtClean="0"/>
              <a:t>P</a:t>
            </a:r>
            <a:r>
              <a:rPr lang="en-US" altLang="ko-KR" dirty="0" smtClean="0"/>
              <a:t> that </a:t>
            </a:r>
            <a:r>
              <a:rPr lang="en-US" altLang="ko-KR" dirty="0"/>
              <a:t>fail on </a:t>
            </a:r>
            <a:r>
              <a:rPr lang="en-US" altLang="ko-KR" i="1" dirty="0">
                <a:solidFill>
                  <a:srgbClr val="00B050"/>
                </a:solidFill>
              </a:rPr>
              <a:t>m</a:t>
            </a:r>
            <a:r>
              <a:rPr lang="en-US" altLang="ko-KR" i="1" baseline="-25000" dirty="0">
                <a:solidFill>
                  <a:srgbClr val="00B050"/>
                </a:solidFill>
              </a:rPr>
              <a:t>c</a:t>
            </a:r>
            <a:r>
              <a:rPr lang="en-US" altLang="ko-KR" dirty="0"/>
              <a:t> is </a:t>
            </a:r>
            <a:r>
              <a:rPr lang="en-US" altLang="ko-KR" b="1" u="sng" dirty="0"/>
              <a:t>6.6</a:t>
            </a:r>
            <a:r>
              <a:rPr lang="en-US" altLang="ko-KR" dirty="0"/>
              <a:t> times greater than the </a:t>
            </a:r>
            <a:r>
              <a:rPr lang="en-US" altLang="ko-KR" dirty="0" smtClean="0"/>
              <a:t># on </a:t>
            </a:r>
            <a:r>
              <a:rPr lang="en-US" altLang="ko-KR" dirty="0" smtClean="0">
                <a:solidFill>
                  <a:srgbClr val="FF0000"/>
                </a:solidFill>
              </a:rPr>
              <a:t>m</a:t>
            </a:r>
            <a:r>
              <a:rPr lang="en-US" altLang="ko-KR" i="1" baseline="-25000" dirty="0" smtClean="0">
                <a:solidFill>
                  <a:srgbClr val="FF0000"/>
                </a:solidFill>
              </a:rPr>
              <a:t>f</a:t>
            </a:r>
            <a:r>
              <a:rPr lang="en-US" altLang="ko-KR" dirty="0" smtClean="0">
                <a:solidFill>
                  <a:srgbClr val="FF0000"/>
                </a:solidFill>
              </a:rPr>
              <a:t> </a:t>
            </a:r>
            <a:r>
              <a:rPr lang="en-US" altLang="ko-KR" dirty="0"/>
              <a:t>on </a:t>
            </a:r>
            <a:r>
              <a:rPr lang="en-US" altLang="ko-KR" dirty="0" smtClean="0"/>
              <a:t>average </a:t>
            </a:r>
          </a:p>
          <a:p>
            <a:pPr lvl="1"/>
            <a:r>
              <a:rPr lang="en-US" altLang="ko-KR" dirty="0" smtClean="0"/>
              <a:t>i.e., Conjecture 2 </a:t>
            </a:r>
            <a:r>
              <a:rPr lang="en-US" altLang="ko-KR" smtClean="0"/>
              <a:t>is valid</a:t>
            </a:r>
            <a:endParaRPr lang="en-US" altLang="ko-KR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619" y="3568402"/>
            <a:ext cx="6562725" cy="302895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3923928" y="6154015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6732240" y="6154015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80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RQ2: </a:t>
            </a:r>
            <a:r>
              <a:rPr lang="en-US" altLang="ko-KR" dirty="0"/>
              <a:t>Precision in terms of the Expense metric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832" y="620688"/>
            <a:ext cx="9005664" cy="36004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endParaRPr lang="en-US" altLang="ko-KR" sz="2000" dirty="0" smtClean="0"/>
          </a:p>
          <a:p>
            <a:pPr>
              <a:lnSpc>
                <a:spcPct val="90000"/>
              </a:lnSpc>
            </a:pPr>
            <a:endParaRPr lang="en-US" altLang="ko-KR" sz="2000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 lvl="1">
              <a:lnSpc>
                <a:spcPct val="90000"/>
              </a:lnSpc>
            </a:pPr>
            <a:endParaRPr lang="en-US" altLang="ko-KR" dirty="0"/>
          </a:p>
          <a:p>
            <a:pPr>
              <a:lnSpc>
                <a:spcPct val="90000"/>
              </a:lnSpc>
            </a:pPr>
            <a:endParaRPr lang="en-US" altLang="ko-KR" sz="2000" dirty="0" smtClean="0"/>
          </a:p>
          <a:p>
            <a:pPr>
              <a:lnSpc>
                <a:spcPct val="90000"/>
              </a:lnSpc>
            </a:pPr>
            <a:endParaRPr lang="en-US" altLang="ko-KR" sz="3200" dirty="0"/>
          </a:p>
          <a:p>
            <a:pPr>
              <a:lnSpc>
                <a:spcPct val="90000"/>
              </a:lnSpc>
            </a:pPr>
            <a:r>
              <a:rPr lang="en-US" altLang="ko-KR" dirty="0" smtClean="0"/>
              <a:t>MUSE </a:t>
            </a:r>
            <a:r>
              <a:rPr lang="en-US" altLang="ko-KR" dirty="0"/>
              <a:t>is </a:t>
            </a:r>
            <a:r>
              <a:rPr lang="en-US" altLang="ko-KR" b="1" dirty="0">
                <a:solidFill>
                  <a:srgbClr val="FF0000"/>
                </a:solidFill>
              </a:rPr>
              <a:t>5.6 times more precise </a:t>
            </a:r>
            <a:r>
              <a:rPr lang="en-US" altLang="ko-KR" dirty="0"/>
              <a:t>than </a:t>
            </a:r>
            <a:r>
              <a:rPr lang="en-US" altLang="ko-KR" dirty="0" smtClean="0"/>
              <a:t>Op2  </a:t>
            </a:r>
            <a:endParaRPr lang="en-US" altLang="ko-KR" dirty="0"/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Average rank of faulty statements:  MUSE </a:t>
            </a:r>
            <a:r>
              <a:rPr lang="en-US" altLang="ko-KR" sz="2400" dirty="0" smtClean="0">
                <a:solidFill>
                  <a:srgbClr val="FF0000"/>
                </a:solidFill>
              </a:rPr>
              <a:t>1.65%</a:t>
            </a:r>
            <a:r>
              <a:rPr lang="en-US" altLang="ko-KR" sz="2400" dirty="0" smtClean="0"/>
              <a:t>   vs.  Op2  9.25%</a:t>
            </a:r>
          </a:p>
          <a:p>
            <a:pPr lvl="1">
              <a:lnSpc>
                <a:spcPct val="90000"/>
              </a:lnSpc>
            </a:pPr>
            <a:r>
              <a:rPr lang="en-US" altLang="ko-KR" sz="2400" dirty="0" smtClean="0"/>
              <a:t>Faulty statements ranked in Top </a:t>
            </a:r>
            <a:r>
              <a:rPr lang="en-US" altLang="ko-KR" sz="2400" dirty="0" smtClean="0">
                <a:solidFill>
                  <a:srgbClr val="FF0000"/>
                </a:solidFill>
              </a:rPr>
              <a:t>10</a:t>
            </a:r>
            <a:r>
              <a:rPr lang="en-US" altLang="ko-KR" sz="2400" dirty="0" smtClean="0"/>
              <a:t>: MUSE </a:t>
            </a:r>
            <a:r>
              <a:rPr lang="en-US" altLang="ko-KR" sz="2400" dirty="0" smtClean="0">
                <a:solidFill>
                  <a:srgbClr val="FF0000"/>
                </a:solidFill>
              </a:rPr>
              <a:t>38</a:t>
            </a:r>
            <a:r>
              <a:rPr lang="en-US" altLang="ko-KR" sz="2400" dirty="0" smtClean="0"/>
              <a:t>/51   vs.  Op2  9/51</a:t>
            </a:r>
          </a:p>
          <a:p>
            <a:pPr>
              <a:lnSpc>
                <a:spcPct val="90000"/>
              </a:lnSpc>
            </a:pPr>
            <a:r>
              <a:rPr lang="en-US" altLang="ko-KR" sz="2800" dirty="0" smtClean="0"/>
              <a:t>Note that MUSE </a:t>
            </a:r>
            <a:r>
              <a:rPr lang="en-US" altLang="ko-KR" sz="2800" smtClean="0"/>
              <a:t>is precise </a:t>
            </a:r>
            <a:r>
              <a:rPr lang="en-US" altLang="ko-KR" sz="2800" dirty="0" smtClean="0"/>
              <a:t>on the subject with real faults (i.e., space) as well as subjects with seeded faults.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graphicFrame>
        <p:nvGraphicFramePr>
          <p:cNvPr id="5" name="차트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154829"/>
              </p:ext>
            </p:extLst>
          </p:nvPr>
        </p:nvGraphicFramePr>
        <p:xfrm>
          <a:off x="1143169" y="1124744"/>
          <a:ext cx="644471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아래쪽 화살표 6"/>
          <p:cNvSpPr/>
          <p:nvPr/>
        </p:nvSpPr>
        <p:spPr>
          <a:xfrm rot="10800000" flipV="1">
            <a:off x="7416316" y="1412776"/>
            <a:ext cx="432049" cy="2448272"/>
          </a:xfrm>
          <a:prstGeom prst="downArrow">
            <a:avLst/>
          </a:prstGeom>
          <a:gradFill flip="none" rotWithShape="1">
            <a:gsLst>
              <a:gs pos="0">
                <a:srgbClr val="FFC000"/>
              </a:gs>
              <a:gs pos="100000">
                <a:schemeClr val="bg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24328" y="199437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More precise</a:t>
            </a:r>
            <a:endParaRPr lang="ko-KR" altLang="en-US" sz="20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DDB01-DFEC-496B-B907-5771CC6C8C26}" type="datetime1">
              <a:rPr lang="ko-KR" altLang="en-US" smtClean="0"/>
              <a:t>2014-04-01</a:t>
            </a:fld>
            <a:endParaRPr lang="ko-KR" altLang="en-US" dirty="0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3"/>
          </p:nvPr>
        </p:nvSpPr>
        <p:spPr>
          <a:xfrm>
            <a:off x="2627783" y="6624736"/>
            <a:ext cx="4788531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2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RQ3: </a:t>
            </a:r>
            <a:r>
              <a:rPr lang="en-US" altLang="ko-KR" dirty="0"/>
              <a:t>Precision in terms of the </a:t>
            </a:r>
            <a:r>
              <a:rPr lang="en-US" altLang="ko-KR" dirty="0" smtClean="0"/>
              <a:t>LIL metric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LIL measures confirm the empirical results of Qi et al.</a:t>
            </a:r>
          </a:p>
          <a:p>
            <a:pPr lvl="1"/>
            <a:r>
              <a:rPr lang="en-US" altLang="ko-KR" dirty="0" err="1" smtClean="0"/>
              <a:t>Jaccard</a:t>
            </a:r>
            <a:r>
              <a:rPr lang="en-US" altLang="ko-KR" dirty="0" smtClean="0"/>
              <a:t> shows lower LIL values than </a:t>
            </a:r>
            <a:r>
              <a:rPr lang="en-US" altLang="ko-KR" dirty="0" err="1" smtClean="0"/>
              <a:t>Ochiai</a:t>
            </a:r>
            <a:r>
              <a:rPr lang="en-US" altLang="ko-KR" dirty="0" smtClean="0"/>
              <a:t> or Op2, both </a:t>
            </a:r>
            <a:r>
              <a:rPr lang="en-US" altLang="ko-KR" u="sng" dirty="0" smtClean="0"/>
              <a:t>proven </a:t>
            </a:r>
            <a:r>
              <a:rPr lang="en-US" altLang="ko-KR" dirty="0" smtClean="0"/>
              <a:t>to produce higher ranking</a:t>
            </a:r>
          </a:p>
          <a:p>
            <a:pPr lvl="1"/>
            <a:r>
              <a:rPr lang="en-US" altLang="ko-KR" dirty="0" smtClean="0"/>
              <a:t>However, on average, MUSE shows the lowest LIL value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438" y="2636912"/>
            <a:ext cx="6182259" cy="19059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36296" y="5949280"/>
            <a:ext cx="12441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Space v21</a:t>
            </a:r>
            <a:endParaRPr lang="ko-KR" altLang="en-US" dirty="0"/>
          </a:p>
        </p:txBody>
      </p:sp>
      <p:grpSp>
        <p:nvGrpSpPr>
          <p:cNvPr id="18" name="그룹 17"/>
          <p:cNvGrpSpPr/>
          <p:nvPr/>
        </p:nvGrpSpPr>
        <p:grpSpPr>
          <a:xfrm>
            <a:off x="971600" y="4615427"/>
            <a:ext cx="6150089" cy="1896075"/>
            <a:chOff x="971600" y="4615427"/>
            <a:chExt cx="6150089" cy="1896075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1600" y="4615427"/>
              <a:ext cx="6150089" cy="1896075"/>
            </a:xfrm>
            <a:prstGeom prst="rect">
              <a:avLst/>
            </a:prstGeom>
          </p:spPr>
        </p:pic>
        <p:cxnSp>
          <p:nvCxnSpPr>
            <p:cNvPr id="10" name="직선 연결선 9"/>
            <p:cNvCxnSpPr/>
            <p:nvPr/>
          </p:nvCxnSpPr>
          <p:spPr>
            <a:xfrm>
              <a:off x="6485028" y="5373216"/>
              <a:ext cx="0" cy="86409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2484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Remark1. Why is MUSE so precise?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2008" y="1052736"/>
            <a:ext cx="8964488" cy="540060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MUSE </a:t>
            </a:r>
            <a:r>
              <a:rPr lang="en-US" altLang="ko-KR" sz="2800" dirty="0" smtClean="0">
                <a:solidFill>
                  <a:srgbClr val="FF0000"/>
                </a:solidFill>
              </a:rPr>
              <a:t>directly</a:t>
            </a:r>
            <a:r>
              <a:rPr lang="en-US" altLang="ko-KR" sz="2800" dirty="0" smtClean="0"/>
              <a:t> </a:t>
            </a:r>
            <a:r>
              <a:rPr lang="en-US" altLang="ko-KR" sz="2800" dirty="0" smtClean="0">
                <a:solidFill>
                  <a:srgbClr val="FF0000"/>
                </a:solidFill>
              </a:rPr>
              <a:t>finds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where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>
                <a:solidFill>
                  <a:srgbClr val="FF0000"/>
                </a:solidFill>
              </a:rPr>
              <a:t>(</a:t>
            </a:r>
            <a:r>
              <a:rPr lang="en-US" altLang="ko-KR" sz="2800" b="1" dirty="0">
                <a:solidFill>
                  <a:srgbClr val="FF0000"/>
                </a:solidFill>
              </a:rPr>
              <a:t>partial</a:t>
            </a:r>
            <a:r>
              <a:rPr lang="en-US" altLang="ko-KR" sz="2800" dirty="0">
                <a:solidFill>
                  <a:srgbClr val="FF0000"/>
                </a:solidFill>
              </a:rPr>
              <a:t>) </a:t>
            </a:r>
            <a:r>
              <a:rPr lang="en-US" altLang="ko-KR" sz="2800" b="1" dirty="0">
                <a:solidFill>
                  <a:srgbClr val="FF0000"/>
                </a:solidFill>
              </a:rPr>
              <a:t>fix can </a:t>
            </a:r>
            <a:r>
              <a:rPr lang="en-US" altLang="ko-KR" sz="2800" dirty="0">
                <a:solidFill>
                  <a:srgbClr val="FF0000"/>
                </a:solidFill>
              </a:rPr>
              <a:t>(and cannot) potentially </a:t>
            </a:r>
            <a:r>
              <a:rPr lang="en-US" altLang="ko-KR" sz="2800" dirty="0" smtClean="0">
                <a:solidFill>
                  <a:srgbClr val="FF0000"/>
                </a:solidFill>
              </a:rPr>
              <a:t>exist </a:t>
            </a:r>
            <a:r>
              <a:rPr lang="en-US" altLang="ko-KR" sz="2800" dirty="0" smtClean="0"/>
              <a:t>by analyzing numerous mutants</a:t>
            </a:r>
          </a:p>
          <a:p>
            <a:pPr lvl="1"/>
            <a:r>
              <a:rPr lang="en-US" altLang="ko-KR" sz="2400" dirty="0" smtClean="0"/>
              <a:t>In </a:t>
            </a:r>
            <a:r>
              <a:rPr lang="en-US" altLang="ko-KR" sz="2400" dirty="0"/>
              <a:t>a few cases, MUSE actually finds a </a:t>
            </a:r>
            <a:r>
              <a:rPr lang="en-US" altLang="ko-KR" sz="2400" dirty="0" smtClean="0"/>
              <a:t>fix</a:t>
            </a:r>
          </a:p>
          <a:p>
            <a:pPr lvl="2"/>
            <a:r>
              <a:rPr lang="en-US" altLang="ko-KR" sz="2000" dirty="0" smtClean="0"/>
              <a:t>it </a:t>
            </a:r>
            <a:r>
              <a:rPr lang="en-US" altLang="ko-KR" sz="2000" dirty="0"/>
              <a:t>performs a program mutation that </a:t>
            </a:r>
            <a:r>
              <a:rPr lang="en-US" altLang="ko-KR" sz="2000" dirty="0" smtClean="0"/>
              <a:t>makes </a:t>
            </a:r>
            <a:r>
              <a:rPr lang="en-US" altLang="ko-KR" sz="2000" dirty="0"/>
              <a:t>all test cases pass (this, in turn, increases the </a:t>
            </a:r>
            <a:r>
              <a:rPr lang="en-US" altLang="ko-KR" sz="2000" dirty="0" smtClean="0"/>
              <a:t>first term </a:t>
            </a:r>
            <a:r>
              <a:rPr lang="en-US" altLang="ko-KR" sz="2000" dirty="0"/>
              <a:t>in the </a:t>
            </a:r>
            <a:r>
              <a:rPr lang="en-US" altLang="ko-KR" sz="2000" dirty="0" smtClean="0"/>
              <a:t>metric)</a:t>
            </a:r>
          </a:p>
          <a:p>
            <a:pPr lvl="1"/>
            <a:r>
              <a:rPr lang="en-US" altLang="ko-KR" sz="2400" dirty="0" smtClean="0"/>
              <a:t>In most</a:t>
            </a:r>
            <a:r>
              <a:rPr lang="ko-KR" altLang="en-US" sz="2400" smtClean="0"/>
              <a:t> </a:t>
            </a:r>
            <a:r>
              <a:rPr lang="en-US" altLang="ko-KR" sz="2400" smtClean="0"/>
              <a:t>other </a:t>
            </a:r>
            <a:r>
              <a:rPr lang="en-US" altLang="ko-KR" sz="2400" dirty="0"/>
              <a:t>cases, </a:t>
            </a:r>
            <a:r>
              <a:rPr lang="en-US" altLang="ko-KR" sz="2400" dirty="0" smtClean="0"/>
              <a:t>MUSE finds </a:t>
            </a:r>
            <a:r>
              <a:rPr lang="en-US" altLang="ko-KR" sz="2400" dirty="0"/>
              <a:t>a partial fix, i.e. a mutation </a:t>
            </a:r>
            <a:r>
              <a:rPr lang="en-US" altLang="ko-KR" sz="2400" dirty="0" smtClean="0"/>
              <a:t>that makes </a:t>
            </a:r>
            <a:r>
              <a:rPr lang="en-US" altLang="ko-KR" sz="2400" dirty="0"/>
              <a:t>only </a:t>
            </a:r>
            <a:r>
              <a:rPr lang="en-US" altLang="ko-KR" sz="2400" b="1" u="sng" dirty="0"/>
              <a:t>some </a:t>
            </a:r>
            <a:r>
              <a:rPr lang="en-US" altLang="ko-KR" sz="2400" dirty="0"/>
              <a:t>of previously failing test cases </a:t>
            </a:r>
            <a:r>
              <a:rPr lang="en-US" altLang="ko-KR" sz="2400" dirty="0" smtClean="0"/>
              <a:t>pass.</a:t>
            </a:r>
          </a:p>
          <a:p>
            <a:endParaRPr lang="en-US" altLang="ko-KR" sz="2800" dirty="0" smtClean="0"/>
          </a:p>
          <a:p>
            <a:r>
              <a:rPr lang="en-US" altLang="ko-KR" sz="2800" dirty="0" smtClean="0"/>
              <a:t>A </a:t>
            </a:r>
            <a:r>
              <a:rPr lang="en-US" altLang="ko-KR" sz="2800" b="1" dirty="0"/>
              <a:t>partial fix</a:t>
            </a:r>
            <a:r>
              <a:rPr lang="en-US" altLang="ko-KR" sz="2800" dirty="0"/>
              <a:t> </a:t>
            </a:r>
            <a:r>
              <a:rPr lang="en-US" altLang="ko-KR" sz="2800" dirty="0" smtClean="0"/>
              <a:t>captures </a:t>
            </a:r>
            <a:r>
              <a:rPr lang="en-US" altLang="ko-KR" sz="2800" dirty="0"/>
              <a:t>the chain of control </a:t>
            </a:r>
            <a:r>
              <a:rPr lang="en-US" altLang="ko-KR" sz="2800" dirty="0" smtClean="0"/>
              <a:t>and data </a:t>
            </a:r>
            <a:r>
              <a:rPr lang="en-US" altLang="ko-KR" sz="2800" dirty="0"/>
              <a:t>dependencies </a:t>
            </a:r>
            <a:r>
              <a:rPr lang="en-US" altLang="ko-KR" sz="2800" dirty="0" smtClean="0"/>
              <a:t>relevant </a:t>
            </a:r>
            <a:r>
              <a:rPr lang="en-US" altLang="ko-KR" sz="2800" dirty="0"/>
              <a:t>to the failure and provides a guidance towards the location </a:t>
            </a:r>
            <a:r>
              <a:rPr lang="en-US" altLang="ko-KR" sz="2800" dirty="0" smtClean="0"/>
              <a:t>of the </a:t>
            </a:r>
            <a:r>
              <a:rPr lang="en-US" altLang="ko-KR" sz="2800" dirty="0"/>
              <a:t>fault.</a:t>
            </a:r>
            <a:endParaRPr lang="ko-KR" altLang="en-US" sz="28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44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782960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Remark 2. MUSE is </a:t>
            </a:r>
            <a:r>
              <a:rPr lang="en-US" altLang="ko-KR" dirty="0" smtClean="0"/>
              <a:t>precise to </a:t>
            </a:r>
            <a:r>
              <a:rPr lang="en-US" altLang="ko-KR" dirty="0"/>
              <a:t>detect </a:t>
            </a:r>
            <a:r>
              <a:rPr lang="en-US" altLang="ko-KR" dirty="0" smtClean="0"/>
              <a:t>multiple faults in a target program </a:t>
            </a:r>
            <a:endParaRPr lang="ko-KR" altLang="en-US" dirty="0"/>
          </a:p>
        </p:txBody>
      </p:sp>
      <p:graphicFrame>
        <p:nvGraphicFramePr>
          <p:cNvPr id="7" name="내용 개체 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923864"/>
              </p:ext>
            </p:extLst>
          </p:nvPr>
        </p:nvGraphicFramePr>
        <p:xfrm>
          <a:off x="467544" y="1412776"/>
          <a:ext cx="8280920" cy="36646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/>
                <a:gridCol w="1069833"/>
                <a:gridCol w="904638"/>
                <a:gridCol w="835051"/>
                <a:gridCol w="1510958"/>
                <a:gridCol w="1656184"/>
                <a:gridCol w="1008112"/>
              </a:tblGrid>
              <a:tr h="637684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Target 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program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 rowSpan="2"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# of versions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% of executed </a:t>
                      </a:r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stmts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examined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18843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MUSE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9506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w/ single </a:t>
                      </a:r>
                      <a:b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fault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smtClean="0">
                          <a:effectLst/>
                          <a:latin typeface="Calibri" panose="020F0502020204030204" pitchFamily="34" charset="0"/>
                        </a:rPr>
                        <a:t>w/ multi</a:t>
                      </a: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/>
                      </a:r>
                      <a:b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faults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of single </a:t>
                      </a:r>
                      <a:b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fault versions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Avg</a:t>
                      </a: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 of multi </a:t>
                      </a:r>
                      <a:b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faults versions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000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flex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5.07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4.38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grep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0.91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 dirty="0" err="1">
                          <a:effectLst/>
                          <a:latin typeface="Calibri" panose="020F0502020204030204" pitchFamily="34" charset="0"/>
                        </a:rPr>
                        <a:t>gzip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sed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0.23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0.45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u="none" strike="noStrike">
                          <a:effectLst/>
                          <a:latin typeface="Calibri" panose="020F0502020204030204" pitchFamily="34" charset="0"/>
                        </a:rPr>
                        <a:t>space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en-US" altLang="ko-K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0.78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2.30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u="none" strike="noStrike" dirty="0"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  <a:endParaRPr lang="en-US" altLang="ko-K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  <a:tr h="3188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1" u="none" strike="noStrike" dirty="0">
                          <a:effectLst/>
                          <a:latin typeface="Calibri" panose="020F0502020204030204" pitchFamily="34" charset="0"/>
                        </a:rPr>
                        <a:t>SUM/AVG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n-US" altLang="ko-K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effectLst/>
                          <a:latin typeface="Calibri" panose="020F0502020204030204" pitchFamily="34" charset="0"/>
                        </a:rPr>
                        <a:t>1.67</a:t>
                      </a:r>
                      <a:endParaRPr lang="en-US" altLang="ko-K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  <a:endParaRPr lang="en-US" altLang="ko-K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ko-KR" sz="2000" b="1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1.65</a:t>
                      </a:r>
                      <a:endParaRPr lang="en-US" altLang="ko-KR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맑은 고딕" panose="020B0503020000020004" pitchFamily="50" charset="-127"/>
                      </a:endParaRPr>
                    </a:p>
                  </a:txBody>
                  <a:tcPr marL="9338" marR="9338" marT="9338" marB="0" anchor="ctr"/>
                </a:tc>
              </a:tr>
            </a:tbl>
          </a:graphicData>
        </a:graphic>
      </p:graphicFrame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  <p:sp>
        <p:nvSpPr>
          <p:cNvPr id="8" name="내용 개체 틀 2"/>
          <p:cNvSpPr txBox="1">
            <a:spLocks/>
          </p:cNvSpPr>
          <p:nvPr/>
        </p:nvSpPr>
        <p:spPr>
          <a:xfrm>
            <a:off x="518864" y="5301208"/>
            <a:ext cx="8229600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# of multiple faults: 2~15 per version</a:t>
            </a:r>
          </a:p>
        </p:txBody>
      </p:sp>
    </p:spTree>
    <p:extLst>
      <p:ext uri="{BB962C8B-B14F-4D97-AF65-F5344CB8AC3E}">
        <p14:creationId xmlns:p14="http://schemas.microsoft.com/office/powerpoint/2010/main" val="286732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Conclusion and Future 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MUSE  utilizes mutants to identify fault location precisely  </a:t>
            </a:r>
          </a:p>
          <a:p>
            <a:pPr lvl="1"/>
            <a:r>
              <a:rPr lang="en-US" altLang="ko-KR" sz="2400" dirty="0"/>
              <a:t>r</a:t>
            </a:r>
            <a:r>
              <a:rPr lang="en-US" altLang="ko-KR" sz="2400" dirty="0" smtClean="0"/>
              <a:t>anks a faulty statement among the top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10</a:t>
            </a:r>
            <a:r>
              <a:rPr lang="en-US" altLang="ko-KR" sz="2400" dirty="0" smtClean="0">
                <a:solidFill>
                  <a:srgbClr val="0070C0"/>
                </a:solidFill>
              </a:rPr>
              <a:t> </a:t>
            </a:r>
            <a:r>
              <a:rPr lang="en-US" altLang="ko-KR" sz="2400" dirty="0" smtClean="0"/>
              <a:t>for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38</a:t>
            </a:r>
            <a:r>
              <a:rPr lang="en-US" altLang="ko-KR" sz="2400" dirty="0" smtClean="0"/>
              <a:t> out of 51 studied faults</a:t>
            </a:r>
          </a:p>
          <a:p>
            <a:pPr lvl="2"/>
            <a:r>
              <a:rPr lang="en-US" altLang="ko-KR" sz="2000" b="1" dirty="0">
                <a:solidFill>
                  <a:srgbClr val="0070C0"/>
                </a:solidFill>
              </a:rPr>
              <a:t>5.6 times </a:t>
            </a:r>
            <a:r>
              <a:rPr lang="en-US" altLang="ko-KR" sz="2000" dirty="0"/>
              <a:t>more </a:t>
            </a:r>
            <a:r>
              <a:rPr lang="en-US" altLang="ko-KR" sz="2000" dirty="0" smtClean="0"/>
              <a:t>precise than Op2 (i.e., </a:t>
            </a:r>
            <a:r>
              <a:rPr lang="en-US" altLang="ko-KR" sz="2000" b="1" dirty="0" smtClean="0">
                <a:solidFill>
                  <a:srgbClr val="0070C0"/>
                </a:solidFill>
              </a:rPr>
              <a:t>1.65%</a:t>
            </a:r>
            <a:r>
              <a:rPr lang="en-US" altLang="ko-KR" sz="2000" dirty="0" smtClean="0"/>
              <a:t>)</a:t>
            </a:r>
          </a:p>
          <a:p>
            <a:pPr lvl="0"/>
            <a:r>
              <a:rPr lang="en-US" altLang="ko-KR" sz="2800" dirty="0" smtClean="0"/>
              <a:t>We propose a new metric LIL</a:t>
            </a:r>
          </a:p>
          <a:p>
            <a:pPr lvl="1"/>
            <a:r>
              <a:rPr lang="en-US" altLang="ko-KR" sz="2400" dirty="0" smtClean="0"/>
              <a:t>Information theoretic metric that measures the disagreement between real and given localization</a:t>
            </a:r>
          </a:p>
          <a:p>
            <a:r>
              <a:rPr lang="en-US" altLang="ko-KR" sz="2800" dirty="0" smtClean="0"/>
              <a:t>Future</a:t>
            </a:r>
            <a:r>
              <a:rPr lang="ko-KR" altLang="en-US" sz="2800" dirty="0" smtClean="0"/>
              <a:t> </a:t>
            </a:r>
            <a:r>
              <a:rPr lang="en-US" altLang="ko-KR" sz="2800" dirty="0" smtClean="0"/>
              <a:t>work</a:t>
            </a:r>
          </a:p>
          <a:p>
            <a:pPr lvl="1"/>
            <a:r>
              <a:rPr lang="en-US" altLang="ko-KR" sz="2400" dirty="0" smtClean="0"/>
              <a:t>upgrade MUSE to provide ``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explanation</a:t>
            </a:r>
            <a:r>
              <a:rPr lang="en-US" altLang="ko-KR" sz="2400" dirty="0" smtClean="0"/>
              <a:t>’’ of the detected fault based on the generated partial fixes</a:t>
            </a:r>
          </a:p>
          <a:p>
            <a:pPr lvl="1"/>
            <a:r>
              <a:rPr lang="en-US" altLang="ko-KR" sz="2400" dirty="0" smtClean="0"/>
              <a:t>apply </a:t>
            </a:r>
            <a:r>
              <a:rPr lang="en-US" altLang="ko-KR" sz="2400" dirty="0"/>
              <a:t>MUSE to 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larger </a:t>
            </a:r>
            <a:r>
              <a:rPr lang="en-US" altLang="ko-KR" sz="2400" b="1" dirty="0">
                <a:solidFill>
                  <a:srgbClr val="0070C0"/>
                </a:solidFill>
              </a:rPr>
              <a:t>programs </a:t>
            </a:r>
            <a:r>
              <a:rPr lang="en-US" altLang="ko-KR" sz="2400" dirty="0"/>
              <a:t>such as </a:t>
            </a:r>
            <a:r>
              <a:rPr lang="en-US" altLang="ko-KR" sz="2400" dirty="0" smtClean="0"/>
              <a:t>PHP</a:t>
            </a:r>
          </a:p>
          <a:p>
            <a:pPr lvl="1"/>
            <a:r>
              <a:rPr lang="en-US" altLang="ko-KR" sz="2400" dirty="0" smtClean="0"/>
              <a:t>demonstrate MUSE </a:t>
            </a:r>
            <a:r>
              <a:rPr lang="en-US" altLang="ko-KR" sz="2400" b="1" dirty="0">
                <a:solidFill>
                  <a:srgbClr val="0070C0"/>
                </a:solidFill>
              </a:rPr>
              <a:t>actually</a:t>
            </a:r>
            <a:r>
              <a:rPr lang="en-US" altLang="ko-KR" sz="2400" dirty="0">
                <a:solidFill>
                  <a:srgbClr val="0070C0"/>
                </a:solidFill>
              </a:rPr>
              <a:t> </a:t>
            </a:r>
            <a:r>
              <a:rPr lang="en-US" altLang="ko-KR" sz="2400" b="1" dirty="0">
                <a:solidFill>
                  <a:srgbClr val="0070C0"/>
                </a:solidFill>
              </a:rPr>
              <a:t>helps developers localize faults</a:t>
            </a:r>
            <a:r>
              <a:rPr lang="en-US" altLang="ko-KR" sz="2400" dirty="0"/>
              <a:t> </a:t>
            </a:r>
            <a:r>
              <a:rPr lang="en-US" altLang="ko-KR" sz="2400" dirty="0" smtClean="0"/>
              <a:t>effectively through case study (contacting Samsung Electronics)</a:t>
            </a:r>
            <a:endParaRPr lang="en-US" altLang="ko-KR" sz="2400" dirty="0"/>
          </a:p>
          <a:p>
            <a:pPr lvl="2"/>
            <a:endParaRPr lang="ko-KR" altLang="en-US" sz="2000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9F029-5D10-4A60-8CB0-D96C4834F714}" type="datetime1">
              <a:rPr lang="ko-KR" altLang="en-US" smtClean="0"/>
              <a:t>2014-04-01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2411760" y="6624736"/>
            <a:ext cx="4536504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617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/>
              <a:t>Ask the Mutants: Mutating Faulty Programs for Fault </a:t>
            </a:r>
            <a:r>
              <a:rPr lang="en-US" altLang="ko-KR" dirty="0" smtClean="0"/>
              <a:t>Localization (ICST ‘2014)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Ask the Mutants: Mutating Faulty Programs for Fault Localization</a:t>
            </a:r>
            <a:endParaRPr 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4932040" y="1124744"/>
            <a:ext cx="3600400" cy="2444903"/>
            <a:chOff x="4839684" y="1628800"/>
            <a:chExt cx="4005866" cy="3067372"/>
          </a:xfrm>
        </p:grpSpPr>
        <p:sp>
          <p:nvSpPr>
            <p:cNvPr id="8" name="직사각형 7"/>
            <p:cNvSpPr/>
            <p:nvPr/>
          </p:nvSpPr>
          <p:spPr>
            <a:xfrm>
              <a:off x="4839684" y="1628800"/>
              <a:ext cx="4005866" cy="30673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9" name="Picture 5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85"/>
            <a:stretch/>
          </p:blipFill>
          <p:spPr bwMode="auto">
            <a:xfrm>
              <a:off x="4839684" y="1628800"/>
              <a:ext cx="4005866" cy="3067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그룹 9"/>
          <p:cNvGrpSpPr/>
          <p:nvPr/>
        </p:nvGrpSpPr>
        <p:grpSpPr>
          <a:xfrm>
            <a:off x="505713" y="4075828"/>
            <a:ext cx="3634239" cy="2305500"/>
            <a:chOff x="11916816" y="1268760"/>
            <a:chExt cx="8339137" cy="6480720"/>
          </a:xfrm>
        </p:grpSpPr>
        <p:sp>
          <p:nvSpPr>
            <p:cNvPr id="11" name="직사각형 10"/>
            <p:cNvSpPr/>
            <p:nvPr/>
          </p:nvSpPr>
          <p:spPr>
            <a:xfrm>
              <a:off x="11916816" y="1268760"/>
              <a:ext cx="8339137" cy="64807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19"/>
            <a:stretch/>
          </p:blipFill>
          <p:spPr bwMode="auto">
            <a:xfrm>
              <a:off x="11916816" y="1268760"/>
              <a:ext cx="8339137" cy="6480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5" name="그림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713" y="1124744"/>
            <a:ext cx="3634239" cy="2540605"/>
          </a:xfrm>
          <a:prstGeom prst="rect">
            <a:avLst/>
          </a:prstGeom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5105" y="4075828"/>
            <a:ext cx="3921351" cy="223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Talk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4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300" b="1" dirty="0" smtClean="0"/>
              <a:t>MUSE: </a:t>
            </a:r>
            <a:r>
              <a:rPr lang="en-US" altLang="ko-KR" sz="3300" b="1" dirty="0" err="1" smtClean="0"/>
              <a:t>MU</a:t>
            </a:r>
            <a:r>
              <a:rPr lang="en-US" altLang="ko-KR" sz="3300" dirty="0" err="1" smtClean="0"/>
              <a:t>tation-ba</a:t>
            </a:r>
            <a:r>
              <a:rPr lang="en-US" altLang="ko-KR" sz="3300" b="1" dirty="0" err="1" smtClean="0"/>
              <a:t>SE</a:t>
            </a:r>
            <a:r>
              <a:rPr lang="en-US" altLang="ko-KR" sz="3300" dirty="0" err="1" smtClean="0"/>
              <a:t>d</a:t>
            </a:r>
            <a:r>
              <a:rPr lang="en-US" altLang="ko-KR" sz="3300" dirty="0" smtClean="0"/>
              <a:t> fault localization technique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Utilize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mechanical program changes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smtClean="0"/>
              <a:t>(</a:t>
            </a:r>
            <a:r>
              <a:rPr lang="en-US" altLang="ko-KR" sz="2800" i="1" dirty="0" smtClean="0"/>
              <a:t>mutation</a:t>
            </a:r>
            <a:r>
              <a:rPr lang="en-US" altLang="ko-KR" sz="2800" dirty="0" smtClean="0"/>
              <a:t>) to get hints for localizing a fault precisely</a:t>
            </a:r>
            <a:endParaRPr lang="en-US" altLang="ko-KR" sz="2600" dirty="0" smtClean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FF0000"/>
                </a:solidFill>
              </a:rPr>
              <a:t>5.6x</a:t>
            </a:r>
            <a:r>
              <a:rPr lang="en-US" altLang="ko-KR" sz="2800" dirty="0" smtClean="0"/>
              <a:t> more precise than the state-of-the-art SBFL Op2 </a:t>
            </a:r>
            <a:endParaRPr lang="en-US" altLang="ko-KR" sz="2600" dirty="0" smtClean="0"/>
          </a:p>
          <a:p>
            <a:pPr lvl="2">
              <a:spcBef>
                <a:spcPts val="1200"/>
              </a:spcBef>
            </a:pPr>
            <a:r>
              <a:rPr lang="en-US" altLang="ko-KR" sz="2600" dirty="0" smtClean="0"/>
              <a:t>MUSE ranks the faulty statement within the top 10 for 38 out of the 51 SIR benchmark programs/faults (10KLOC)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Also we introduce a new evaluation metric: </a:t>
            </a:r>
            <a:br>
              <a:rPr lang="en-US" altLang="ko-KR" sz="2800" dirty="0" smtClean="0"/>
            </a:br>
            <a:r>
              <a:rPr lang="en-US" altLang="ko-KR" sz="2800" dirty="0" smtClean="0">
                <a:solidFill>
                  <a:srgbClr val="FF0000"/>
                </a:solidFill>
              </a:rPr>
              <a:t>Locality </a:t>
            </a:r>
            <a:r>
              <a:rPr lang="en-US" altLang="ko-KR" sz="2800" dirty="0">
                <a:solidFill>
                  <a:srgbClr val="FF0000"/>
                </a:solidFill>
              </a:rPr>
              <a:t>Information Loss (LIL</a:t>
            </a:r>
            <a:r>
              <a:rPr lang="en-US" altLang="ko-KR" sz="2800" dirty="0" smtClean="0">
                <a:solidFill>
                  <a:srgbClr val="FF0000"/>
                </a:solidFill>
              </a:rPr>
              <a:t>)</a:t>
            </a:r>
            <a:r>
              <a:rPr lang="en-US" altLang="ko-KR" sz="2800" dirty="0" smtClean="0"/>
              <a:t> to measure the aptitude of a technique for automated fault repair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altLang="ko-KR" sz="2400" dirty="0" smtClean="0"/>
              <a:t>MUSE also shows </a:t>
            </a:r>
            <a:r>
              <a:rPr lang="en-US" altLang="ko-KR" sz="2400" dirty="0" smtClean="0">
                <a:solidFill>
                  <a:srgbClr val="FF0000"/>
                </a:solidFill>
              </a:rPr>
              <a:t>better LIL </a:t>
            </a:r>
            <a:r>
              <a:rPr lang="en-US" altLang="ko-KR" sz="2400" dirty="0" smtClean="0"/>
              <a:t>than </a:t>
            </a:r>
            <a:r>
              <a:rPr lang="en-US" altLang="ko-KR" sz="2400" dirty="0" err="1" smtClean="0"/>
              <a:t>Jacard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Ochiai</a:t>
            </a:r>
            <a:r>
              <a:rPr lang="en-US" altLang="ko-KR" sz="2400" dirty="0" smtClean="0"/>
              <a:t>, and Op2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27784" y="6624736"/>
            <a:ext cx="4608512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394648" y="1189058"/>
            <a:ext cx="8633848" cy="5408294"/>
            <a:chOff x="394648" y="1189058"/>
            <a:chExt cx="8633848" cy="5408294"/>
          </a:xfrm>
        </p:grpSpPr>
        <p:grpSp>
          <p:nvGrpSpPr>
            <p:cNvPr id="34" name="그룹 33"/>
            <p:cNvGrpSpPr/>
            <p:nvPr/>
          </p:nvGrpSpPr>
          <p:grpSpPr>
            <a:xfrm>
              <a:off x="394648" y="1189058"/>
              <a:ext cx="8633848" cy="5408294"/>
              <a:chOff x="467544" y="1086530"/>
              <a:chExt cx="8633848" cy="5408294"/>
            </a:xfrm>
          </p:grpSpPr>
          <p:grpSp>
            <p:nvGrpSpPr>
              <p:cNvPr id="9" name="그룹 8"/>
              <p:cNvGrpSpPr/>
              <p:nvPr/>
            </p:nvGrpSpPr>
            <p:grpSpPr>
              <a:xfrm>
                <a:off x="467544" y="1086530"/>
                <a:ext cx="8633848" cy="5408294"/>
                <a:chOff x="-888" y="5796553"/>
                <a:chExt cx="8633848" cy="5408294"/>
              </a:xfrm>
            </p:grpSpPr>
            <p:sp>
              <p:nvSpPr>
                <p:cNvPr id="12" name="직사각형 11"/>
                <p:cNvSpPr/>
                <p:nvPr/>
              </p:nvSpPr>
              <p:spPr>
                <a:xfrm>
                  <a:off x="0" y="5796553"/>
                  <a:ext cx="8496944" cy="5408294"/>
                </a:xfrm>
                <a:prstGeom prst="rect">
                  <a:avLst/>
                </a:prstGeom>
                <a:solidFill>
                  <a:schemeClr val="bg1">
                    <a:alpha val="82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grpSp>
              <p:nvGrpSpPr>
                <p:cNvPr id="13" name="그룹 12"/>
                <p:cNvGrpSpPr/>
                <p:nvPr/>
              </p:nvGrpSpPr>
              <p:grpSpPr>
                <a:xfrm>
                  <a:off x="-888" y="5978783"/>
                  <a:ext cx="8633848" cy="5112568"/>
                  <a:chOff x="549896" y="1302251"/>
                  <a:chExt cx="8633848" cy="5112568"/>
                </a:xfrm>
              </p:grpSpPr>
              <p:grpSp>
                <p:nvGrpSpPr>
                  <p:cNvPr id="14" name="그룹 13"/>
                  <p:cNvGrpSpPr/>
                  <p:nvPr/>
                </p:nvGrpSpPr>
                <p:grpSpPr>
                  <a:xfrm>
                    <a:off x="549896" y="1302251"/>
                    <a:ext cx="8633848" cy="5112568"/>
                    <a:chOff x="549896" y="1302251"/>
                    <a:chExt cx="8633848" cy="5112568"/>
                  </a:xfrm>
                </p:grpSpPr>
                <p:sp>
                  <p:nvSpPr>
                    <p:cNvPr id="16" name="직사각형 15"/>
                    <p:cNvSpPr/>
                    <p:nvPr/>
                  </p:nvSpPr>
                  <p:spPr>
                    <a:xfrm>
                      <a:off x="549896" y="1302251"/>
                      <a:ext cx="8497832" cy="5112568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  <a:effectLst>
                      <a:outerShdw blurRad="50800" dist="38100" dir="2700000" sx="102000" sy="102000" algn="tl" rotWithShape="0">
                        <a:prstClr val="black">
                          <a:alpha val="40000"/>
                        </a:prstClr>
                      </a:outerShdw>
                    </a:effectLst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80000"/>
                        </a:lnSpc>
                      </a:pPr>
                      <a:endParaRPr lang="en-US" altLang="ko-KR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80000"/>
                        </a:lnSpc>
                      </a:pPr>
                      <a:endParaRPr lang="ko-KR" altLang="en-US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17" name="TextBox 7"/>
                    <p:cNvSpPr txBox="1"/>
                    <p:nvPr/>
                  </p:nvSpPr>
                  <p:spPr>
                    <a:xfrm>
                      <a:off x="2754388" y="2576633"/>
                      <a:ext cx="1323900" cy="237786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Tarantula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ICSE</a:t>
                      </a: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 2002]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8" name="TextBox 8"/>
                    <p:cNvSpPr txBox="1"/>
                    <p:nvPr/>
                  </p:nvSpPr>
                  <p:spPr>
                    <a:xfrm>
                      <a:off x="3483881" y="3708321"/>
                      <a:ext cx="1296143" cy="267591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Ochiai</a:t>
                      </a:r>
                      <a:endParaRPr lang="en-US" altLang="ko-KR" sz="1600" b="1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PRDC</a:t>
                      </a: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 06]    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9" name="TextBox 9"/>
                    <p:cNvSpPr txBox="1"/>
                    <p:nvPr/>
                  </p:nvSpPr>
                  <p:spPr>
                    <a:xfrm>
                      <a:off x="4998755" y="3780329"/>
                      <a:ext cx="1093413" cy="360040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Wong</a:t>
                      </a: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JSS</a:t>
                      </a: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 10]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0" name="TextBox 11"/>
                    <p:cNvSpPr txBox="1"/>
                    <p:nvPr/>
                  </p:nvSpPr>
                  <p:spPr>
                    <a:xfrm>
                      <a:off x="6567034" y="4396126"/>
                      <a:ext cx="2616710" cy="311987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MUSE</a:t>
                      </a:r>
                    </a:p>
                    <a:p>
                      <a:pPr>
                        <a:lnSpc>
                          <a:spcPct val="80000"/>
                        </a:lnSpc>
                      </a:pPr>
                      <a:r>
                        <a:rPr lang="en-US" altLang="ko-K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altLang="ko-KR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MUtation</a:t>
                      </a:r>
                      <a:r>
                        <a:rPr lang="en-US" altLang="ko-K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sz="2000" b="1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baSEd</a:t>
                      </a:r>
                      <a:r>
                        <a:rPr lang="en-US" altLang="ko-KR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libri" panose="020F0502020204030204" pitchFamily="34" charset="0"/>
                        </a:rPr>
                        <a:t> FL) </a:t>
                      </a:r>
                    </a:p>
                  </p:txBody>
                </p:sp>
                <p:cxnSp>
                  <p:nvCxnSpPr>
                    <p:cNvPr id="21" name="직선 화살표 연결선 20"/>
                    <p:cNvCxnSpPr/>
                    <p:nvPr/>
                  </p:nvCxnSpPr>
                  <p:spPr>
                    <a:xfrm flipV="1">
                      <a:off x="2403760" y="2283831"/>
                      <a:ext cx="0" cy="2712012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2" name="직선 화살표 연결선 21"/>
                    <p:cNvCxnSpPr/>
                    <p:nvPr/>
                  </p:nvCxnSpPr>
                  <p:spPr>
                    <a:xfrm>
                      <a:off x="2395877" y="4995843"/>
                      <a:ext cx="5184576" cy="0"/>
                    </a:xfrm>
                    <a:prstGeom prst="straightConnector1">
                      <a:avLst/>
                    </a:prstGeom>
                    <a:ln w="38100">
                      <a:tailEnd type="arrow"/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6228184" y="4941168"/>
                      <a:ext cx="144016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b="1" dirty="0" smtClean="0">
                          <a:latin typeface="Calibri" panose="020F0502020204030204" pitchFamily="34" charset="0"/>
                        </a:rPr>
                        <a:t>2014      Year</a:t>
                      </a:r>
                      <a:endParaRPr lang="ko-KR" altLang="en-US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4" name="TextBox 23"/>
                    <p:cNvSpPr txBox="1"/>
                    <p:nvPr/>
                  </p:nvSpPr>
                  <p:spPr>
                    <a:xfrm rot="16200000">
                      <a:off x="101989" y="3366774"/>
                      <a:ext cx="3089635" cy="5447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 anchor="ctr">
                      <a:spAutoFit/>
                    </a:bodyPr>
                    <a:lstStyle/>
                    <a:p>
                      <a:pPr algn="ctr">
                        <a:lnSpc>
                          <a:spcPct val="80000"/>
                        </a:lnSpc>
                      </a:pPr>
                      <a:r>
                        <a:rPr lang="en-US" altLang="ko-KR" b="1" dirty="0">
                          <a:latin typeface="Calibri" panose="020F0502020204030204" pitchFamily="34" charset="0"/>
                        </a:rPr>
                        <a:t>Ranking of faulty </a:t>
                      </a:r>
                      <a:r>
                        <a:rPr lang="en-US" altLang="ko-KR" b="1" dirty="0" err="1">
                          <a:latin typeface="Calibri" panose="020F0502020204030204" pitchFamily="34" charset="0"/>
                        </a:rPr>
                        <a:t>stmt</a:t>
                      </a:r>
                      <a:r>
                        <a:rPr lang="en-US" altLang="ko-KR" b="1" dirty="0">
                          <a:latin typeface="Calibri" panose="020F0502020204030204" pitchFamily="34" charset="0"/>
                        </a:rPr>
                        <a:t> among all executed </a:t>
                      </a:r>
                      <a:r>
                        <a:rPr lang="en-US" altLang="ko-KR" b="1" dirty="0" err="1">
                          <a:latin typeface="Calibri" panose="020F0502020204030204" pitchFamily="34" charset="0"/>
                        </a:rPr>
                        <a:t>stmts</a:t>
                      </a:r>
                      <a:r>
                        <a:rPr lang="en-US" altLang="ko-KR" b="1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altLang="ko-KR" b="1" dirty="0" smtClean="0">
                          <a:latin typeface="Calibri" panose="020F0502020204030204" pitchFamily="34" charset="0"/>
                        </a:rPr>
                        <a:t>(%)</a:t>
                      </a:r>
                      <a:endParaRPr lang="ko-KR" altLang="en-US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25" name="타원 24"/>
                    <p:cNvSpPr/>
                    <p:nvPr/>
                  </p:nvSpPr>
                  <p:spPr>
                    <a:xfrm>
                      <a:off x="2521557" y="2571863"/>
                      <a:ext cx="246125" cy="241065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6" name="타원 25"/>
                    <p:cNvSpPr/>
                    <p:nvPr/>
                  </p:nvSpPr>
                  <p:spPr>
                    <a:xfrm>
                      <a:off x="3310507" y="3723991"/>
                      <a:ext cx="246125" cy="241065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7" name="타원 26"/>
                    <p:cNvSpPr/>
                    <p:nvPr/>
                  </p:nvSpPr>
                  <p:spPr>
                    <a:xfrm>
                      <a:off x="4796024" y="3770958"/>
                      <a:ext cx="246125" cy="241065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8" name="타원 27"/>
                    <p:cNvSpPr/>
                    <p:nvPr/>
                  </p:nvSpPr>
                  <p:spPr>
                    <a:xfrm>
                      <a:off x="5766035" y="3868007"/>
                      <a:ext cx="246125" cy="241065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3"/>
                    </a:lnRef>
                    <a:fillRef idx="3">
                      <a:schemeClr val="accent3"/>
                    </a:fillRef>
                    <a:effectRef idx="3">
                      <a:schemeClr val="accent3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/>
                    </a:p>
                  </p:txBody>
                </p:sp>
                <p:sp>
                  <p:nvSpPr>
                    <p:cNvPr id="29" name="타원 28"/>
                    <p:cNvSpPr/>
                    <p:nvPr/>
                  </p:nvSpPr>
                  <p:spPr>
                    <a:xfrm>
                      <a:off x="6368082" y="4691392"/>
                      <a:ext cx="246125" cy="241065"/>
                    </a:xfrm>
                    <a:prstGeom prst="ellipse">
                      <a:avLst/>
                    </a:prstGeom>
                  </p:spPr>
                  <p:style>
                    <a:lnRef idx="0">
                      <a:schemeClr val="accent6"/>
                    </a:lnRef>
                    <a:fillRef idx="3">
                      <a:schemeClr val="accent6"/>
                    </a:fillRef>
                    <a:effectRef idx="3">
                      <a:schemeClr val="accent6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 sz="2400"/>
                    </a:p>
                  </p:txBody>
                </p:sp>
                <p:sp>
                  <p:nvSpPr>
                    <p:cNvPr id="30" name="TextBox 9"/>
                    <p:cNvSpPr txBox="1"/>
                    <p:nvPr/>
                  </p:nvSpPr>
                  <p:spPr>
                    <a:xfrm>
                      <a:off x="5940152" y="3852337"/>
                      <a:ext cx="1368152" cy="360040"/>
                    </a:xfrm>
                    <a:prstGeom prst="rect">
                      <a:avLst/>
                    </a:prstGeom>
                    <a:noFill/>
                    <a:ln w="9525" cmpd="sng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>
                      <a:schemeClr val="dk1"/>
                    </a:fontRef>
                  </p:style>
                  <p:txBody>
                    <a:bodyPr wrap="square" rtlCol="0" anchor="t"/>
                    <a:lstStyle>
                      <a:lvl1pPr marL="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Op2</a:t>
                      </a:r>
                      <a:endParaRPr lang="en-US" altLang="ko-KR" sz="1600" b="1" dirty="0" smtClean="0">
                        <a:latin typeface="Calibri" panose="020F0502020204030204" pitchFamily="34" charset="0"/>
                      </a:endParaRPr>
                    </a:p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[</a:t>
                      </a:r>
                      <a:r>
                        <a:rPr lang="en-US" altLang="ko-KR" sz="1600" b="1" dirty="0" err="1" smtClean="0">
                          <a:latin typeface="Calibri" panose="020F0502020204030204" pitchFamily="34" charset="0"/>
                        </a:rPr>
                        <a:t>TOSEM</a:t>
                      </a:r>
                      <a:r>
                        <a:rPr lang="en-US" altLang="ko-KR" sz="1600" b="1" dirty="0" smtClean="0">
                          <a:latin typeface="Calibri" panose="020F0502020204030204" pitchFamily="34" charset="0"/>
                        </a:rPr>
                        <a:t> 11]</a:t>
                      </a:r>
                      <a:endParaRPr lang="ko-KR" altLang="en-US" sz="1600" b="1" dirty="0">
                        <a:latin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1827696" y="2593349"/>
                      <a:ext cx="67076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1949020" y="4708113"/>
                      <a:ext cx="67076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altLang="ko-K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altLang="ko-K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ko-KR" altLang="en-US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2267744" y="4941168"/>
                    <a:ext cx="144016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ko-KR" b="1" dirty="0" smtClean="0">
                        <a:latin typeface="Calibri" panose="020F0502020204030204" pitchFamily="34" charset="0"/>
                      </a:rPr>
                      <a:t>2002 </a:t>
                    </a:r>
                    <a:endParaRPr lang="ko-KR" altLang="en-US" b="1" dirty="0">
                      <a:latin typeface="Calibri" panose="020F0502020204030204" pitchFamily="34" charset="0"/>
                    </a:endParaRPr>
                  </a:p>
                </p:txBody>
              </p:sp>
            </p:grpSp>
          </p:grpSp>
          <p:cxnSp>
            <p:nvCxnSpPr>
              <p:cNvPr id="10" name="직선 연결선 9"/>
              <p:cNvCxnSpPr/>
              <p:nvPr/>
            </p:nvCxnSpPr>
            <p:spPr>
              <a:xfrm>
                <a:off x="2321408" y="4075581"/>
                <a:ext cx="5176693" cy="31297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1885012" y="3954542"/>
                <a:ext cx="6707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US" altLang="ko-KR" sz="1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ko-KR" altLang="en-US" sz="1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987824" y="5373216"/>
              <a:ext cx="39959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>
                  <a:latin typeface="Calibri" panose="020F0502020204030204" pitchFamily="34" charset="0"/>
                </a:rPr>
                <a:t>On the 10KLOC SIR benchmark programs</a:t>
              </a:r>
              <a:endParaRPr lang="ko-KR" altLang="en-US" dirty="0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4902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Talk 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124744"/>
            <a:ext cx="8640960" cy="5400600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ko-KR" sz="3300" b="1" dirty="0" smtClean="0"/>
              <a:t>MUSE: </a:t>
            </a:r>
            <a:r>
              <a:rPr lang="en-US" altLang="ko-KR" sz="3300" b="1" dirty="0" err="1" smtClean="0"/>
              <a:t>MU</a:t>
            </a:r>
            <a:r>
              <a:rPr lang="en-US" altLang="ko-KR" sz="3300" dirty="0" err="1" smtClean="0"/>
              <a:t>tation-ba</a:t>
            </a:r>
            <a:r>
              <a:rPr lang="en-US" altLang="ko-KR" sz="3300" b="1" dirty="0" err="1" smtClean="0"/>
              <a:t>SE</a:t>
            </a:r>
            <a:r>
              <a:rPr lang="en-US" altLang="ko-KR" sz="3300" dirty="0" err="1" smtClean="0"/>
              <a:t>d</a:t>
            </a:r>
            <a:r>
              <a:rPr lang="en-US" altLang="ko-KR" sz="3300" dirty="0" smtClean="0"/>
              <a:t> fault localization technique</a:t>
            </a:r>
          </a:p>
          <a:p>
            <a:pPr lvl="1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Utilize </a:t>
            </a:r>
            <a:r>
              <a:rPr lang="en-US" altLang="ko-KR" sz="2800" b="1" dirty="0" smtClean="0">
                <a:solidFill>
                  <a:srgbClr val="FF0000"/>
                </a:solidFill>
              </a:rPr>
              <a:t>mechanical program changes</a:t>
            </a:r>
            <a:r>
              <a:rPr lang="en-US" altLang="ko-KR" sz="2800" dirty="0" smtClean="0">
                <a:solidFill>
                  <a:srgbClr val="FF0000"/>
                </a:solidFill>
              </a:rPr>
              <a:t> </a:t>
            </a:r>
            <a:r>
              <a:rPr lang="en-US" altLang="ko-KR" sz="2800" dirty="0" smtClean="0"/>
              <a:t>(</a:t>
            </a:r>
            <a:r>
              <a:rPr lang="en-US" altLang="ko-KR" sz="2800" i="1" dirty="0" smtClean="0"/>
              <a:t>mutation</a:t>
            </a:r>
            <a:r>
              <a:rPr lang="en-US" altLang="ko-KR" sz="2800" dirty="0" smtClean="0"/>
              <a:t>) to get hints for localizing a fault precisely</a:t>
            </a:r>
            <a:endParaRPr lang="en-US" altLang="ko-KR" sz="2600" dirty="0" smtClean="0"/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800" dirty="0" smtClean="0">
                <a:solidFill>
                  <a:srgbClr val="FF0000"/>
                </a:solidFill>
              </a:rPr>
              <a:t>5.6x</a:t>
            </a:r>
            <a:r>
              <a:rPr lang="en-US" altLang="ko-KR" sz="2800" dirty="0" smtClean="0"/>
              <a:t> more precise than the state-of-the-art SBFL Op2 </a:t>
            </a:r>
            <a:endParaRPr lang="en-US" altLang="ko-KR" sz="2600" dirty="0" smtClean="0"/>
          </a:p>
          <a:p>
            <a:pPr lvl="2">
              <a:spcBef>
                <a:spcPts val="1200"/>
              </a:spcBef>
            </a:pPr>
            <a:r>
              <a:rPr lang="en-US" altLang="ko-KR" sz="2600" dirty="0" smtClean="0"/>
              <a:t>MUSE ranks the faulty statement within the top 10 for 38 out of the 51 SIR benchmark programs/faults (10KLOC) </a:t>
            </a:r>
          </a:p>
          <a:p>
            <a:pPr lv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ko-KR" sz="2800" dirty="0" smtClean="0"/>
              <a:t>Also we introduce a new evaluation metric: </a:t>
            </a:r>
            <a:br>
              <a:rPr lang="en-US" altLang="ko-KR" sz="2800" dirty="0" smtClean="0"/>
            </a:br>
            <a:r>
              <a:rPr lang="en-US" altLang="ko-KR" sz="2800" dirty="0" smtClean="0">
                <a:solidFill>
                  <a:srgbClr val="FF0000"/>
                </a:solidFill>
              </a:rPr>
              <a:t>Locality </a:t>
            </a:r>
            <a:r>
              <a:rPr lang="en-US" altLang="ko-KR" sz="2800" dirty="0">
                <a:solidFill>
                  <a:srgbClr val="FF0000"/>
                </a:solidFill>
              </a:rPr>
              <a:t>Information Loss (LIL</a:t>
            </a:r>
            <a:r>
              <a:rPr lang="en-US" altLang="ko-KR" sz="2800" dirty="0" smtClean="0">
                <a:solidFill>
                  <a:srgbClr val="FF0000"/>
                </a:solidFill>
              </a:rPr>
              <a:t>)</a:t>
            </a:r>
            <a:r>
              <a:rPr lang="en-US" altLang="ko-KR" sz="2800" dirty="0" smtClean="0"/>
              <a:t> to measure the aptitude of a technique for automated fault repair</a:t>
            </a:r>
          </a:p>
          <a:p>
            <a:pPr lvl="2">
              <a:spcBef>
                <a:spcPts val="1200"/>
              </a:spcBef>
              <a:spcAft>
                <a:spcPts val="1200"/>
              </a:spcAft>
            </a:pPr>
            <a:r>
              <a:rPr lang="en-US" altLang="ko-KR" sz="2400" dirty="0" smtClean="0"/>
              <a:t>MUSE also shows </a:t>
            </a:r>
            <a:r>
              <a:rPr lang="en-US" altLang="ko-KR" sz="2400" dirty="0" smtClean="0">
                <a:solidFill>
                  <a:srgbClr val="FF0000"/>
                </a:solidFill>
              </a:rPr>
              <a:t>better LIL </a:t>
            </a:r>
            <a:r>
              <a:rPr lang="en-US" altLang="ko-KR" sz="2400" dirty="0" smtClean="0"/>
              <a:t>than </a:t>
            </a:r>
            <a:r>
              <a:rPr lang="en-US" altLang="ko-KR" sz="2400" dirty="0" err="1" smtClean="0"/>
              <a:t>Jacard</a:t>
            </a:r>
            <a:r>
              <a:rPr lang="en-US" altLang="ko-KR" sz="2400" dirty="0" smtClean="0"/>
              <a:t>, </a:t>
            </a:r>
            <a:r>
              <a:rPr lang="en-US" altLang="ko-KR" sz="2400" dirty="0" err="1" smtClean="0"/>
              <a:t>Ochiai</a:t>
            </a:r>
            <a:r>
              <a:rPr lang="en-US" altLang="ko-KR" sz="2400" dirty="0" smtClean="0"/>
              <a:t>, and Op2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27784" y="6624736"/>
            <a:ext cx="4608512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513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</a:t>
            </a:r>
            <a:r>
              <a:rPr lang="en-US" altLang="ko-KR" dirty="0"/>
              <a:t>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39552" y="1196752"/>
            <a:ext cx="8316416" cy="5400600"/>
          </a:xfrm>
        </p:spPr>
        <p:txBody>
          <a:bodyPr>
            <a:normAutofit fontScale="92500"/>
          </a:bodyPr>
          <a:lstStyle/>
          <a:p>
            <a:r>
              <a:rPr lang="en-US" altLang="ko-KR" sz="2800" dirty="0" smtClean="0"/>
              <a:t>Motivation: Limitations of current FL techniques</a:t>
            </a:r>
          </a:p>
          <a:p>
            <a:pPr lvl="1"/>
            <a:r>
              <a:rPr lang="en-US" altLang="ko-KR" sz="2600" dirty="0" smtClean="0"/>
              <a:t>Too low precision for practical application</a:t>
            </a:r>
          </a:p>
          <a:p>
            <a:pPr lvl="1"/>
            <a:r>
              <a:rPr lang="en-US" altLang="ko-KR" sz="2600" dirty="0" smtClean="0"/>
              <a:t>Inadequacy of the Expense metric</a:t>
            </a:r>
          </a:p>
          <a:p>
            <a:r>
              <a:rPr lang="en-US" altLang="ko-KR" sz="2800" dirty="0" smtClean="0"/>
              <a:t>Key idea: </a:t>
            </a:r>
          </a:p>
          <a:p>
            <a:pPr lvl="1"/>
            <a:r>
              <a:rPr lang="en-US" altLang="ko-KR" sz="2600" dirty="0" smtClean="0">
                <a:solidFill>
                  <a:srgbClr val="FF0000"/>
                </a:solidFill>
              </a:rPr>
              <a:t>Different mutants have different impact on test results </a:t>
            </a:r>
          </a:p>
          <a:p>
            <a:r>
              <a:rPr lang="en-US" altLang="ko-KR" sz="2800" dirty="0" smtClean="0"/>
              <a:t>Experiments:</a:t>
            </a:r>
          </a:p>
          <a:p>
            <a:pPr lvl="1"/>
            <a:r>
              <a:rPr lang="en-US" altLang="ko-KR" sz="2600" dirty="0" smtClean="0"/>
              <a:t>51 versions of 5 SIR benchmark programs (~10KLOC </a:t>
            </a:r>
            <a:r>
              <a:rPr lang="ko-KR" altLang="en-US" sz="2600" dirty="0"/>
              <a:t> </a:t>
            </a:r>
            <a:r>
              <a:rPr lang="en-US" altLang="ko-KR" sz="2600" smtClean="0"/>
              <a:t>each)</a:t>
            </a:r>
            <a:endParaRPr lang="en-US" altLang="ko-KR" sz="2600" dirty="0" smtClean="0"/>
          </a:p>
          <a:p>
            <a:pPr lvl="1"/>
            <a:r>
              <a:rPr lang="en-US" altLang="ko-KR" sz="2600" dirty="0"/>
              <a:t>Comparison with </a:t>
            </a:r>
            <a:r>
              <a:rPr lang="en-US" altLang="ko-KR" sz="2600" dirty="0" err="1"/>
              <a:t>Jaccard</a:t>
            </a:r>
            <a:r>
              <a:rPr lang="en-US" altLang="ko-KR" sz="2600" dirty="0"/>
              <a:t>, </a:t>
            </a:r>
            <a:r>
              <a:rPr lang="en-US" altLang="ko-KR" sz="2600" dirty="0" err="1"/>
              <a:t>Ochiai</a:t>
            </a:r>
            <a:r>
              <a:rPr lang="en-US" altLang="ko-KR" sz="2600" dirty="0"/>
              <a:t>, and Op2</a:t>
            </a:r>
          </a:p>
          <a:p>
            <a:r>
              <a:rPr lang="en-US" altLang="ko-KR" sz="2800" dirty="0" smtClean="0"/>
              <a:t>Results</a:t>
            </a:r>
          </a:p>
          <a:p>
            <a:pPr lvl="1"/>
            <a:r>
              <a:rPr lang="en-US" altLang="ko-KR" sz="2400" dirty="0" smtClean="0"/>
              <a:t>MUSE is </a:t>
            </a:r>
            <a:r>
              <a:rPr lang="en-US" altLang="ko-KR" sz="2400" dirty="0" smtClean="0">
                <a:solidFill>
                  <a:srgbClr val="FF0000"/>
                </a:solidFill>
              </a:rPr>
              <a:t>5.6X more precise</a:t>
            </a:r>
            <a:r>
              <a:rPr lang="en-US" altLang="ko-KR" sz="2400" dirty="0" smtClean="0"/>
              <a:t> than the SBFL techniques</a:t>
            </a:r>
          </a:p>
          <a:p>
            <a:pPr lvl="1"/>
            <a:r>
              <a:rPr lang="en-US" altLang="ko-KR" sz="2400" dirty="0" smtClean="0"/>
              <a:t>MUSE is </a:t>
            </a:r>
            <a:r>
              <a:rPr lang="en-US" altLang="ko-KR" sz="2400" dirty="0" smtClean="0">
                <a:solidFill>
                  <a:srgbClr val="FF0000"/>
                </a:solidFill>
              </a:rPr>
              <a:t>more precise in LIL </a:t>
            </a:r>
            <a:r>
              <a:rPr lang="en-US" altLang="ko-KR" sz="2400" dirty="0" smtClean="0"/>
              <a:t>than the SBFL techniques</a:t>
            </a:r>
          </a:p>
          <a:p>
            <a:r>
              <a:rPr lang="en-US" altLang="ko-KR" sz="2800" dirty="0" smtClean="0"/>
              <a:t>Conclusion and Future Work</a:t>
            </a:r>
          </a:p>
          <a:p>
            <a:pPr lvl="1"/>
            <a:endParaRPr lang="ko-KR" altLang="en-US" sz="240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모서리가 둥근 직사각형 22"/>
          <p:cNvSpPr/>
          <p:nvPr/>
        </p:nvSpPr>
        <p:spPr>
          <a:xfrm>
            <a:off x="2843809" y="4752435"/>
            <a:ext cx="2880320" cy="26074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21"/>
          <p:cNvSpPr/>
          <p:nvPr/>
        </p:nvSpPr>
        <p:spPr>
          <a:xfrm>
            <a:off x="2843808" y="4476369"/>
            <a:ext cx="1648424" cy="23948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2849799" y="3656470"/>
            <a:ext cx="3666417" cy="2408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857559" y="3376920"/>
            <a:ext cx="1642433" cy="24089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Motivation: Finding </a:t>
            </a:r>
            <a:r>
              <a:rPr lang="en-US" altLang="ko-KR" dirty="0"/>
              <a:t>Cause </a:t>
            </a:r>
            <a:r>
              <a:rPr lang="en-US" altLang="ko-KR" dirty="0" smtClean="0"/>
              <a:t>of SW Error is Difficult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1601" y="1124744"/>
            <a:ext cx="8229600" cy="1368152"/>
          </a:xfrm>
        </p:spPr>
        <p:txBody>
          <a:bodyPr>
            <a:normAutofit fontScale="92500"/>
          </a:bodyPr>
          <a:lstStyle/>
          <a:p>
            <a:r>
              <a:rPr lang="en-US" altLang="ko-KR" dirty="0" smtClean="0"/>
              <a:t>Debugging is an expensive step in SW development</a:t>
            </a:r>
          </a:p>
          <a:p>
            <a:r>
              <a:rPr lang="en-US" altLang="ko-KR" b="1" dirty="0" smtClean="0"/>
              <a:t>Locating </a:t>
            </a:r>
            <a:r>
              <a:rPr lang="en-US" altLang="ko-KR" b="1" dirty="0"/>
              <a:t>the </a:t>
            </a:r>
            <a:r>
              <a:rPr lang="en-US" altLang="ko-KR" b="1" dirty="0" smtClean="0"/>
              <a:t>cause </a:t>
            </a:r>
            <a:r>
              <a:rPr lang="en-US" altLang="ko-KR" b="1" dirty="0"/>
              <a:t>of </a:t>
            </a:r>
            <a:r>
              <a:rPr lang="en-US" altLang="ko-KR" b="1" dirty="0" smtClean="0"/>
              <a:t>errors (</a:t>
            </a:r>
            <a:r>
              <a:rPr lang="en-US" altLang="ko-KR" dirty="0" smtClean="0"/>
              <a:t>i.e.</a:t>
            </a:r>
            <a:r>
              <a:rPr lang="en-US" altLang="ko-KR" b="1" dirty="0" smtClean="0"/>
              <a:t> fault Localization)</a:t>
            </a:r>
            <a:r>
              <a:rPr lang="en-US" altLang="ko-KR" dirty="0" smtClean="0"/>
              <a:t>,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is one of the most expensive tasks</a:t>
            </a:r>
            <a:r>
              <a:rPr lang="en-US" altLang="ko-KR" b="1" dirty="0" smtClean="0">
                <a:solidFill>
                  <a:srgbClr val="0070C0"/>
                </a:solidFill>
              </a:rPr>
              <a:t> </a:t>
            </a:r>
            <a:r>
              <a:rPr lang="en-US" altLang="ko-KR" dirty="0" smtClean="0"/>
              <a:t>in whole debugging activity [</a:t>
            </a:r>
            <a:r>
              <a:rPr lang="en-US" altLang="ko-KR" dirty="0" err="1" smtClean="0"/>
              <a:t>Vessey</a:t>
            </a:r>
            <a:r>
              <a:rPr lang="en-US" altLang="ko-KR" dirty="0" smtClean="0"/>
              <a:t>, 1985]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t>5</a:t>
            </a:fld>
            <a:endParaRPr lang="ko-KR" altLang="en-US" dirty="0"/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80D3F-B63A-434C-B6D4-BD2DE3CE1BD1}" type="datetime1">
              <a:rPr lang="ko-KR" altLang="en-US" smtClean="0"/>
              <a:t>2014-04-01</a:t>
            </a:fld>
            <a:endParaRPr lang="ko-KR" altLang="en-US" dirty="0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3"/>
          </p:nvPr>
        </p:nvSpPr>
        <p:spPr>
          <a:xfrm>
            <a:off x="2627784" y="6624736"/>
            <a:ext cx="4680520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  <p:grpSp>
        <p:nvGrpSpPr>
          <p:cNvPr id="5" name="그룹 4"/>
          <p:cNvGrpSpPr/>
          <p:nvPr/>
        </p:nvGrpSpPr>
        <p:grpSpPr>
          <a:xfrm>
            <a:off x="6516216" y="3248575"/>
            <a:ext cx="1354401" cy="1692593"/>
            <a:chOff x="5695847" y="3335206"/>
            <a:chExt cx="1354401" cy="1723886"/>
          </a:xfrm>
        </p:grpSpPr>
        <p:pic>
          <p:nvPicPr>
            <p:cNvPr id="164" name="Picture 2" descr="C:\Users\hongsh5n\AppData\Local\Microsoft\Windows\Temporary Internet Files\Content.IE5\V40LLIGM\MC900078711[1].wm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895" y="3592306"/>
              <a:ext cx="922353" cy="144657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5" name="아래쪽 화살표 164"/>
            <p:cNvSpPr/>
            <p:nvPr/>
          </p:nvSpPr>
          <p:spPr>
            <a:xfrm flipV="1">
              <a:off x="5695847" y="3335206"/>
              <a:ext cx="288032" cy="1723886"/>
            </a:xfrm>
            <a:prstGeom prst="downArrow">
              <a:avLst/>
            </a:prstGeom>
            <a:ln/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0" name="모서리가 둥근 직사각형 19"/>
          <p:cNvSpPr/>
          <p:nvPr/>
        </p:nvSpPr>
        <p:spPr>
          <a:xfrm>
            <a:off x="251520" y="5517232"/>
            <a:ext cx="8784976" cy="926767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70C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/>
          </a:p>
        </p:txBody>
      </p:sp>
      <p:sp>
        <p:nvSpPr>
          <p:cNvPr id="28" name="내용 개체 틀 2"/>
          <p:cNvSpPr txBox="1">
            <a:spLocks/>
          </p:cNvSpPr>
          <p:nvPr/>
        </p:nvSpPr>
        <p:spPr>
          <a:xfrm>
            <a:off x="323528" y="5517232"/>
            <a:ext cx="8745561" cy="88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b="1" dirty="0" smtClean="0"/>
              <a:t>MUSE</a:t>
            </a:r>
            <a:r>
              <a:rPr lang="en-US" altLang="ko-KR" dirty="0" smtClean="0"/>
              <a:t> can </a:t>
            </a:r>
            <a:r>
              <a:rPr lang="en-US" altLang="ko-KR" u="sng" dirty="0" smtClean="0"/>
              <a:t>automatically </a:t>
            </a:r>
            <a:r>
              <a:rPr lang="en-US" altLang="ko-KR" dirty="0" smtClean="0"/>
              <a:t>localize a fault </a:t>
            </a:r>
            <a:r>
              <a:rPr lang="en-US" altLang="ko-KR" u="sng" dirty="0" smtClean="0"/>
              <a:t>precisely</a:t>
            </a:r>
            <a:r>
              <a:rPr lang="en-US" altLang="ko-KR" dirty="0" smtClean="0"/>
              <a:t> </a:t>
            </a:r>
            <a:endParaRPr lang="en-US" altLang="ko-KR" b="1" dirty="0" smtClean="0"/>
          </a:p>
          <a:p>
            <a:pPr marL="360000" lvl="1"/>
            <a:r>
              <a:rPr lang="en-US" altLang="ko-KR" sz="1900" dirty="0" smtClean="0"/>
              <a:t>MUSE</a:t>
            </a:r>
            <a:r>
              <a:rPr lang="en-US" altLang="ko-KR" dirty="0" smtClean="0"/>
              <a:t> </a:t>
            </a:r>
            <a:r>
              <a:rPr lang="en-US" altLang="ko-KR" dirty="0"/>
              <a:t>can </a:t>
            </a:r>
            <a:r>
              <a:rPr lang="en-US" altLang="ko-KR" dirty="0" smtClean="0"/>
              <a:t>find </a:t>
            </a:r>
            <a:r>
              <a:rPr lang="en-US" altLang="ko-KR" dirty="0"/>
              <a:t>a fault by examining </a:t>
            </a:r>
            <a:r>
              <a:rPr lang="en-US" altLang="ko-KR" dirty="0">
                <a:solidFill>
                  <a:srgbClr val="FF0000"/>
                </a:solidFill>
              </a:rPr>
              <a:t>10</a:t>
            </a:r>
            <a:r>
              <a:rPr lang="en-US" altLang="ko-KR" dirty="0"/>
              <a:t> statements in 10,000 LOC </a:t>
            </a:r>
            <a:r>
              <a:rPr lang="en-US" altLang="ko-KR" dirty="0" smtClean="0"/>
              <a:t>programs </a:t>
            </a:r>
            <a:endParaRPr lang="en-US" altLang="ko-KR" sz="2000" dirty="0" smtClean="0"/>
          </a:p>
          <a:p>
            <a:endParaRPr lang="en-US" altLang="ko-KR" sz="20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endParaRPr lang="en-US" altLang="ko-KR" sz="20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marL="457200" lvl="1" indent="0">
              <a:buNone/>
            </a:pPr>
            <a:endParaRPr lang="en-US" altLang="ko-KR" sz="1800" dirty="0" smtClean="0"/>
          </a:p>
          <a:p>
            <a:pPr lvl="1"/>
            <a:endParaRPr lang="en-US" altLang="ko-KR" sz="1800" dirty="0" smtClean="0"/>
          </a:p>
          <a:p>
            <a:pPr lvl="1"/>
            <a:endParaRPr lang="en-US" altLang="ko-KR" sz="1800" dirty="0" smtClean="0"/>
          </a:p>
        </p:txBody>
      </p:sp>
      <p:sp>
        <p:nvSpPr>
          <p:cNvPr id="8" name="직사각형 7"/>
          <p:cNvSpPr/>
          <p:nvPr/>
        </p:nvSpPr>
        <p:spPr>
          <a:xfrm>
            <a:off x="2130466" y="2492896"/>
            <a:ext cx="4673782" cy="2930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01  </a:t>
            </a:r>
            <a:r>
              <a:rPr lang="fr-FR" altLang="ko-KR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endParaRPr lang="fr-FR" altLang="ko-K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02  setMax(</a:t>
            </a:r>
            <a:r>
              <a:rPr lang="fr-FR" altLang="ko-KR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fr-FR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x, </a:t>
            </a:r>
            <a:r>
              <a:rPr lang="fr-FR" altLang="ko-KR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fr-FR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y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){</a:t>
            </a:r>
            <a:endParaRPr lang="fr-FR" altLang="ko-K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03    </a:t>
            </a:r>
            <a:r>
              <a:rPr lang="fr-FR" altLang="ko-KR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fr-FR" altLang="ko-KR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(x &gt;= y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   </a:t>
            </a:r>
            <a:endParaRPr lang="fr-FR" altLang="ko-K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04      </a:t>
            </a:r>
            <a:r>
              <a:rPr lang="fr-FR" altLang="ko-KR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 = y;//should be max=x;</a:t>
            </a:r>
            <a:endParaRPr lang="fr-FR" altLang="ko-KR" dirty="0">
              <a:solidFill>
                <a:srgbClr val="FF000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05    </a:t>
            </a:r>
            <a:r>
              <a:rPr lang="fr-FR" altLang="ko-KR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06      max = y;</a:t>
            </a:r>
            <a:endParaRPr lang="fr-FR" altLang="ko-K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07   </a:t>
            </a:r>
            <a:r>
              <a:rPr lang="fr-FR" altLang="ko-KR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print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max;</a:t>
            </a: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08   </a:t>
            </a:r>
            <a:r>
              <a:rPr lang="fr-FR" altLang="ko-KR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assert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(x&gt;=y 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  <a:sym typeface="Wingdings" panose="05000000000000000000" pitchFamily="2" charset="2"/>
              </a:rPr>
              <a:t> </a:t>
            </a:r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max==x);</a:t>
            </a:r>
          </a:p>
          <a:p>
            <a:r>
              <a:rPr lang="fr-FR" altLang="ko-KR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 }</a:t>
            </a:r>
            <a:endParaRPr lang="fr-FR" altLang="ko-KR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>
            <a:off x="3563888" y="3140968"/>
            <a:ext cx="664519" cy="17961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x:10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4427984" y="3092053"/>
            <a:ext cx="648072" cy="2649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 err="1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y:1</a:t>
            </a:r>
            <a:endParaRPr lang="ko-KR" altLang="en-US" sz="20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24128" y="471585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max==1</a:t>
            </a:r>
            <a:endParaRPr lang="ko-KR" altLang="en-US" b="1" dirty="0">
              <a:solidFill>
                <a:schemeClr val="accent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00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Limitation of the Expense Metric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608512"/>
          </a:xfrm>
        </p:spPr>
        <p:txBody>
          <a:bodyPr>
            <a:noAutofit/>
          </a:bodyPr>
          <a:lstStyle/>
          <a:p>
            <a:r>
              <a:rPr lang="en-US" altLang="ko-KR" sz="2800" dirty="0" smtClean="0"/>
              <a:t>Expense metric conflates the accuracy of localization with the mode using localization techniques </a:t>
            </a:r>
          </a:p>
          <a:p>
            <a:pPr lvl="1"/>
            <a:r>
              <a:rPr lang="en-US" altLang="ko-KR" sz="2400" dirty="0" smtClean="0"/>
              <a:t>Only meaningful when rankings are formed and inspected linearly</a:t>
            </a:r>
          </a:p>
          <a:p>
            <a:r>
              <a:rPr lang="en-US" altLang="ko-KR" sz="2800" dirty="0" smtClean="0"/>
              <a:t>Qi et al[ISSTA’13] proposed to evaluate SBFL techniques by using them for automated bug fixing (</a:t>
            </a:r>
            <a:r>
              <a:rPr lang="en-US" altLang="ko-KR" sz="2800" dirty="0" err="1" smtClean="0"/>
              <a:t>GenProg</a:t>
            </a:r>
            <a:r>
              <a:rPr lang="en-US" altLang="ko-KR" sz="2800" dirty="0" smtClean="0"/>
              <a:t>)</a:t>
            </a:r>
          </a:p>
          <a:p>
            <a:pPr lvl="1"/>
            <a:r>
              <a:rPr lang="en-US" altLang="ko-KR" sz="2400" dirty="0" err="1" smtClean="0"/>
              <a:t>Jaccard</a:t>
            </a:r>
            <a:r>
              <a:rPr lang="en-US" altLang="ko-KR" sz="2400" dirty="0" smtClean="0"/>
              <a:t>: proved to be worse than Op2 </a:t>
            </a:r>
            <a:r>
              <a:rPr lang="en-US" altLang="ko-KR" sz="2400" dirty="0" err="1" smtClean="0"/>
              <a:t>w.r.t</a:t>
            </a:r>
            <a:r>
              <a:rPr lang="en-US" altLang="ko-KR" sz="2400" dirty="0" smtClean="0"/>
              <a:t>. ranking, but </a:t>
            </a:r>
            <a:r>
              <a:rPr lang="en-US" altLang="ko-KR" sz="2400" dirty="0" err="1" smtClean="0"/>
              <a:t>GenProg</a:t>
            </a:r>
            <a:r>
              <a:rPr lang="en-US" altLang="ko-KR" sz="2400" dirty="0" smtClean="0"/>
              <a:t> found patches quicker when faults are localized with </a:t>
            </a:r>
            <a:r>
              <a:rPr lang="en-US" altLang="ko-KR" sz="2400" dirty="0" err="1" smtClean="0"/>
              <a:t>Jaccard</a:t>
            </a:r>
            <a:endParaRPr lang="en-US" altLang="ko-KR" sz="2400" dirty="0" smtClean="0"/>
          </a:p>
          <a:p>
            <a:r>
              <a:rPr lang="en-US" altLang="ko-KR" sz="2800" dirty="0" smtClean="0"/>
              <a:t>We need a </a:t>
            </a:r>
            <a:r>
              <a:rPr lang="en-US" altLang="ko-KR" sz="2800" dirty="0" smtClean="0">
                <a:solidFill>
                  <a:srgbClr val="FF0000"/>
                </a:solidFill>
              </a:rPr>
              <a:t>new evaluation metric </a:t>
            </a:r>
            <a:r>
              <a:rPr lang="en-US" altLang="ko-KR" sz="2800" dirty="0" smtClean="0"/>
              <a:t>for fault localization technique that can measure the accuracy of localization precisely!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8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직사각형 104"/>
              <p:cNvSpPr/>
              <p:nvPr/>
            </p:nvSpPr>
            <p:spPr>
              <a:xfrm>
                <a:off x="6281578" y="4957089"/>
                <a:ext cx="1512170" cy="1276472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1: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ko-KR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b="1" i="1" u="sng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k: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u="sng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u="sng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ko-KR" b="1" i="1" u="sng" dirty="0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𝒌</m:t>
                        </m:r>
                      </m:sub>
                    </m:sSub>
                    <m:r>
                      <a:rPr lang="en-US" altLang="ko-KR" b="1" i="1" u="sng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altLang="ko-KR" b="1" i="1" u="sng" dirty="0" smtClean="0">
                  <a:solidFill>
                    <a:srgbClr val="0070C0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  <a:endParaRPr lang="en-US" altLang="ko-KR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latin typeface="Calibri" panose="020F0502020204030204" pitchFamily="34" charset="0"/>
                  </a:rPr>
                  <a:t>n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ko-KR" altLang="en-US" dirty="0" smtClean="0">
                    <a:latin typeface="Calibri" panose="020F0502020204030204" pitchFamily="34" charset="0"/>
                  </a:rPr>
                  <a:t> </a:t>
                </a:r>
                <a:endParaRPr lang="en-US" altLang="ko-KR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5" name="직사각형 10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78" y="4957089"/>
                <a:ext cx="1512170" cy="127647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Key Idea of MUSE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1368152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t>7</a:t>
            </a:fld>
            <a:endParaRPr lang="ko-KR" alt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D9EBC-6676-4E57-9854-67F2382BD97D}" type="datetime1">
              <a:rPr lang="ko-KR" altLang="en-US" smtClean="0"/>
              <a:t>2014-04-01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2627783" y="6624736"/>
            <a:ext cx="4710887" cy="260648"/>
          </a:xfrm>
        </p:spPr>
        <p:txBody>
          <a:bodyPr/>
          <a:lstStyle/>
          <a:p>
            <a:r>
              <a:rPr lang="en-US" altLang="ko-KR" dirty="0" smtClean="0"/>
              <a:t>Ask the Mutants: Mutating Faulty Programs for Fault Localization</a:t>
            </a:r>
            <a:endParaRPr lang="ko-KR" altLang="en-US" dirty="0"/>
          </a:p>
        </p:txBody>
      </p:sp>
      <p:sp>
        <p:nvSpPr>
          <p:cNvPr id="73" name="내용 개체 틀 2"/>
          <p:cNvSpPr txBox="1">
            <a:spLocks/>
          </p:cNvSpPr>
          <p:nvPr/>
        </p:nvSpPr>
        <p:spPr>
          <a:xfrm>
            <a:off x="133672" y="1304764"/>
            <a:ext cx="8686800" cy="6840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ko-KR" dirty="0" smtClean="0"/>
              <a:t>Utilize </a:t>
            </a:r>
            <a:r>
              <a:rPr lang="en-US" altLang="ko-KR" b="1" dirty="0" smtClean="0">
                <a:solidFill>
                  <a:srgbClr val="0070C0"/>
                </a:solidFill>
              </a:rPr>
              <a:t>differences between testing result changes </a:t>
            </a:r>
            <a:r>
              <a:rPr lang="en-US" altLang="ko-KR" dirty="0" smtClean="0"/>
              <a:t>of mutating 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/>
              <a:t>faulty statements</a:t>
            </a:r>
          </a:p>
          <a:p>
            <a:pPr lvl="1">
              <a:lnSpc>
                <a:spcPct val="80000"/>
              </a:lnSpc>
            </a:pPr>
            <a:r>
              <a:rPr lang="en-US" altLang="ko-KR" sz="2400" dirty="0" smtClean="0"/>
              <a:t>correct statements</a:t>
            </a:r>
          </a:p>
          <a:p>
            <a:pPr lvl="1">
              <a:lnSpc>
                <a:spcPct val="80000"/>
              </a:lnSpc>
            </a:pPr>
            <a:endParaRPr lang="en-US" altLang="ko-K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오른쪽 화살표 69"/>
              <p:cNvSpPr/>
              <p:nvPr/>
            </p:nvSpPr>
            <p:spPr>
              <a:xfrm rot="20043070">
                <a:off x="4109287" y="3114896"/>
                <a:ext cx="1785193" cy="933954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Mutate  correct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ko-KR" sz="1600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0" name="오른쪽 화살표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043070">
                <a:off x="4109287" y="3114896"/>
                <a:ext cx="1785193" cy="933954"/>
              </a:xfrm>
              <a:prstGeom prst="rightArrow">
                <a:avLst/>
              </a:prstGeom>
              <a:blipFill rotWithShape="0">
                <a:blip r:embed="rId6"/>
                <a:stretch>
                  <a:fillRect l="-350" b="-97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오른쪽 화살표 70"/>
              <p:cNvSpPr/>
              <p:nvPr/>
            </p:nvSpPr>
            <p:spPr>
              <a:xfrm rot="1111054">
                <a:off x="4021044" y="4615877"/>
                <a:ext cx="1895349" cy="912045"/>
              </a:xfrm>
              <a:prstGeom prst="righ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>
                  <a:lnSpc>
                    <a:spcPct val="80000"/>
                  </a:lnSpc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Calibri" panose="020F0502020204030204" pitchFamily="34" charset="0"/>
                  </a:rPr>
                  <a:t>Mutate  faulty statement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b="1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b="1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ko-KR" sz="1600" b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𝐤</m:t>
                        </m:r>
                      </m:sub>
                    </m:sSub>
                  </m:oMath>
                </a14:m>
                <a:endParaRPr lang="ko-KR" altLang="en-US" sz="1600" dirty="0">
                  <a:solidFill>
                    <a:schemeClr val="tx1"/>
                  </a:solidFill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1" name="오른쪽 화살표 7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111054">
                <a:off x="4021044" y="4615877"/>
                <a:ext cx="1895349" cy="912045"/>
              </a:xfrm>
              <a:prstGeom prst="rightArrow">
                <a:avLst/>
              </a:prstGeom>
              <a:blipFill rotWithShape="0">
                <a:blip r:embed="rId7"/>
                <a:stretch>
                  <a:fillRect t="-10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Box 71"/>
          <p:cNvSpPr txBox="1"/>
          <p:nvPr/>
        </p:nvSpPr>
        <p:spPr>
          <a:xfrm>
            <a:off x="7164288" y="4149080"/>
            <a:ext cx="864096" cy="526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altLang="ko-KR" sz="2400" b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altLang="ko-KR" sz="2400" b="1" dirty="0" smtClean="0">
                <a:latin typeface="Calibri" panose="020F0502020204030204" pitchFamily="34" charset="0"/>
              </a:rPr>
              <a:t>.</a:t>
            </a:r>
          </a:p>
          <a:p>
            <a:pPr>
              <a:lnSpc>
                <a:spcPts val="1000"/>
              </a:lnSpc>
            </a:pPr>
            <a:r>
              <a:rPr lang="en-US" altLang="ko-KR" sz="2400" b="1" dirty="0" smtClean="0">
                <a:latin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직사각형 73"/>
              <p:cNvSpPr/>
              <p:nvPr/>
            </p:nvSpPr>
            <p:spPr>
              <a:xfrm>
                <a:off x="1475656" y="3802691"/>
                <a:ext cx="1512170" cy="1276472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1: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altLang="ko-KR" dirty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altLang="ko-KR" dirty="0" smtClean="0">
                    <a:latin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en-US" altLang="ko-KR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  <a:endParaRPr lang="en-US" altLang="ko-KR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latin typeface="Calibri" panose="020F0502020204030204" pitchFamily="34" charset="0"/>
                  </a:rPr>
                  <a:t>n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ko-KR" altLang="en-US" dirty="0" smtClean="0">
                    <a:latin typeface="Calibri" panose="020F0502020204030204" pitchFamily="34" charset="0"/>
                  </a:rPr>
                  <a:t> </a:t>
                </a:r>
                <a:endParaRPr lang="en-US" altLang="ko-KR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74" name="직사각형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3802691"/>
                <a:ext cx="1512170" cy="127647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5" name="표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278959"/>
              </p:ext>
            </p:extLst>
          </p:nvPr>
        </p:nvGraphicFramePr>
        <p:xfrm>
          <a:off x="3001815" y="3783016"/>
          <a:ext cx="638313" cy="130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13"/>
              </a:tblGrid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표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4226069"/>
              </p:ext>
            </p:extLst>
          </p:nvPr>
        </p:nvGraphicFramePr>
        <p:xfrm>
          <a:off x="1475656" y="3063561"/>
          <a:ext cx="2160240" cy="43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236"/>
                <a:gridCol w="1895004"/>
              </a:tblGrid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ts val="1000"/>
                        </a:lnSpc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52319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 Failed test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latinLnBrk="1">
                        <a:lnSpc>
                          <a:spcPts val="1000"/>
                        </a:lnSpc>
                      </a:pPr>
                      <a:endParaRPr lang="ko-KR" altLang="en-US" sz="1600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2952319" rtl="0" eaLnBrk="1" fontAlgn="auto" latinLnBrk="1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 Passed test</a:t>
                      </a:r>
                      <a:endParaRPr lang="ko-KR" altLang="en-US" sz="1400" b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  <p:sp>
        <p:nvSpPr>
          <p:cNvPr id="78" name="모서리가 둥근 사각형 설명선 77"/>
          <p:cNvSpPr/>
          <p:nvPr/>
        </p:nvSpPr>
        <p:spPr>
          <a:xfrm>
            <a:off x="1835696" y="5607495"/>
            <a:ext cx="2520280" cy="845841"/>
          </a:xfrm>
          <a:prstGeom prst="wedgeRoundRectCallout">
            <a:avLst>
              <a:gd name="adj1" fmla="val 48074"/>
              <a:gd name="adj2" fmla="val -91503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400" b="1" dirty="0">
                <a:solidFill>
                  <a:srgbClr val="000000"/>
                </a:solidFill>
                <a:latin typeface="Calibri"/>
              </a:rPr>
              <a:t>What is the mutation?</a:t>
            </a:r>
            <a:endParaRPr lang="ko-KR" altLang="en-US" sz="1400" b="1" dirty="0">
              <a:solidFill>
                <a:srgbClr val="000000"/>
              </a:solidFill>
              <a:latin typeface="Calibri"/>
            </a:endParaRPr>
          </a:p>
          <a:p>
            <a:r>
              <a:rPr lang="en-US" altLang="ko-KR" sz="1400" dirty="0">
                <a:solidFill>
                  <a:srgbClr val="000000"/>
                </a:solidFill>
                <a:latin typeface="Calibri"/>
              </a:rPr>
              <a:t>single syntactic code change </a:t>
            </a:r>
            <a:r>
              <a:rPr lang="en-US" altLang="ko-KR" sz="1400" dirty="0" smtClean="0">
                <a:solidFill>
                  <a:srgbClr val="000000"/>
                </a:solidFill>
                <a:latin typeface="Calibri"/>
              </a:rPr>
              <a:t>Ex</a:t>
            </a:r>
            <a:r>
              <a:rPr lang="en-US" altLang="ko-KR" sz="1400" dirty="0">
                <a:solidFill>
                  <a:srgbClr val="000000"/>
                </a:solidFill>
                <a:latin typeface="Calibri"/>
              </a:rPr>
              <a:t>.: </a:t>
            </a:r>
            <a:r>
              <a:rPr lang="en-US" altLang="ko-KR" sz="1400" dirty="0">
                <a:solidFill>
                  <a:srgbClr val="000000"/>
                </a:solidFill>
                <a:latin typeface="Courier New"/>
              </a:rPr>
              <a:t>if(a</a:t>
            </a:r>
            <a:r>
              <a:rPr lang="en-US" altLang="ko-KR" sz="1400" dirty="0" smtClean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altLang="ko-KR" sz="1400" b="1" dirty="0" smtClean="0">
                <a:solidFill>
                  <a:srgbClr val="000000"/>
                </a:solidFill>
                <a:latin typeface="Courier New"/>
                <a:sym typeface="Wingdings" panose="05000000000000000000" pitchFamily="2" charset="2"/>
              </a:rPr>
              <a:t></a:t>
            </a:r>
            <a:r>
              <a:rPr lang="ko-KR" altLang="en-US" sz="1400" dirty="0" smtClean="0">
                <a:solidFill>
                  <a:srgbClr val="000000"/>
                </a:solidFill>
                <a:latin typeface="Courier New"/>
                <a:sym typeface="Wingdings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latin typeface="Courier New"/>
                <a:sym typeface="Wingdings"/>
              </a:rPr>
              <a:t>if(</a:t>
            </a:r>
            <a:r>
              <a:rPr lang="en-US" altLang="ko-KR" sz="1400" dirty="0">
                <a:solidFill>
                  <a:srgbClr val="FF0000"/>
                </a:solidFill>
                <a:latin typeface="Courier New"/>
                <a:sym typeface="Wingdings"/>
              </a:rPr>
              <a:t>!</a:t>
            </a:r>
            <a:r>
              <a:rPr lang="en-US" altLang="ko-KR" sz="1400" dirty="0">
                <a:solidFill>
                  <a:srgbClr val="000000"/>
                </a:solidFill>
                <a:latin typeface="Courier New"/>
                <a:sym typeface="Wingdings"/>
              </a:rPr>
              <a:t>a)</a:t>
            </a:r>
            <a:endParaRPr lang="ko-KR" altLang="en-US" sz="1400" dirty="0">
              <a:solidFill>
                <a:srgbClr val="000000"/>
              </a:solidFill>
              <a:latin typeface="Courier New"/>
              <a:sym typeface="Wingdings"/>
            </a:endParaRPr>
          </a:p>
          <a:p>
            <a:r>
              <a:rPr lang="ko-KR" altLang="en-US" sz="1400" dirty="0">
                <a:solidFill>
                  <a:srgbClr val="000000"/>
                </a:solidFill>
                <a:latin typeface="Courier New"/>
              </a:rPr>
              <a:t>   </a:t>
            </a:r>
            <a:r>
              <a:rPr lang="en-US" altLang="ko-KR" sz="1400" dirty="0" err="1">
                <a:solidFill>
                  <a:srgbClr val="000000"/>
                </a:solidFill>
                <a:latin typeface="Courier New"/>
              </a:rPr>
              <a:t>a+b</a:t>
            </a:r>
            <a:r>
              <a:rPr lang="ko-KR" altLang="en-US" sz="14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altLang="ko-KR" sz="1400" b="1" dirty="0">
                <a:solidFill>
                  <a:srgbClr val="000000"/>
                </a:solidFill>
                <a:latin typeface="Courier New"/>
                <a:sym typeface="Wingdings" panose="05000000000000000000" pitchFamily="2" charset="2"/>
              </a:rPr>
              <a:t></a:t>
            </a:r>
            <a:r>
              <a:rPr lang="en-US" altLang="ko-KR" sz="1400" dirty="0" smtClean="0">
                <a:solidFill>
                  <a:srgbClr val="000000"/>
                </a:solidFill>
                <a:latin typeface="Courier New"/>
                <a:sym typeface="Wingdings" panose="05000000000000000000" pitchFamily="2" charset="2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latin typeface="Courier New"/>
              </a:rPr>
              <a:t>a</a:t>
            </a:r>
            <a:r>
              <a:rPr lang="en-US" altLang="ko-KR" sz="1400" dirty="0" smtClean="0">
                <a:solidFill>
                  <a:srgbClr val="FF0000"/>
                </a:solidFill>
                <a:latin typeface="Courier New"/>
              </a:rPr>
              <a:t>–</a:t>
            </a:r>
            <a:r>
              <a:rPr lang="en-US" altLang="ko-KR" sz="1400" dirty="0" smtClean="0">
                <a:solidFill>
                  <a:srgbClr val="000000"/>
                </a:solidFill>
                <a:latin typeface="Courier New"/>
              </a:rPr>
              <a:t>b</a:t>
            </a:r>
            <a:endParaRPr lang="ko-KR" altLang="en-US" sz="1600" dirty="0">
              <a:solidFill>
                <a:srgbClr val="000000"/>
              </a:solidFill>
              <a:latin typeface="Courier New"/>
            </a:endParaRPr>
          </a:p>
        </p:txBody>
      </p:sp>
      <p:graphicFrame>
        <p:nvGraphicFramePr>
          <p:cNvPr id="80" name="표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964133"/>
              </p:ext>
            </p:extLst>
          </p:nvPr>
        </p:nvGraphicFramePr>
        <p:xfrm>
          <a:off x="7826349" y="2709328"/>
          <a:ext cx="638313" cy="130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13"/>
              </a:tblGrid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lnT w="38100" cmpd="sng">
                      <a:noFill/>
                    </a:lnT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" name="표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921"/>
              </p:ext>
            </p:extLst>
          </p:nvPr>
        </p:nvGraphicFramePr>
        <p:xfrm>
          <a:off x="7836430" y="4960272"/>
          <a:ext cx="638313" cy="1302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13"/>
              </a:tblGrid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1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2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3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4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C0000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5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  <a:tr h="2170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50000"/>
                        </a:lnSpc>
                      </a:pPr>
                      <a:r>
                        <a:rPr lang="en-US" altLang="ko-KR" sz="12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Test</a:t>
                      </a:r>
                      <a:r>
                        <a:rPr lang="en-US" altLang="ko-KR" sz="1200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6</a:t>
                      </a:r>
                      <a:endParaRPr lang="ko-KR" altLang="en-US" sz="12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36000" marB="3600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6" name="폭발 2 85"/>
          <p:cNvSpPr/>
          <p:nvPr/>
        </p:nvSpPr>
        <p:spPr>
          <a:xfrm>
            <a:off x="7505150" y="5476060"/>
            <a:ext cx="216590" cy="284245"/>
          </a:xfrm>
          <a:prstGeom prst="irregularSeal2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모서리가 둥근 직사각형 87"/>
          <p:cNvSpPr/>
          <p:nvPr/>
        </p:nvSpPr>
        <p:spPr>
          <a:xfrm>
            <a:off x="6135429" y="4797152"/>
            <a:ext cx="2469019" cy="1656184"/>
          </a:xfrm>
          <a:prstGeom prst="roundRect">
            <a:avLst/>
          </a:prstGeom>
          <a:noFill/>
          <a:ln w="4445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0" name="Picture 6" descr="C:\Users\seokhyeon\AppData\Local\Microsoft\Windows\Temporary Internet Files\Content.IE5\4XDR0Q09\MC90033486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03014">
            <a:off x="5868144" y="5301208"/>
            <a:ext cx="455077" cy="409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직사각형 102"/>
              <p:cNvSpPr/>
              <p:nvPr/>
            </p:nvSpPr>
            <p:spPr>
              <a:xfrm>
                <a:off x="6281578" y="2708920"/>
                <a:ext cx="1512170" cy="1276472"/>
              </a:xfrm>
              <a:prstGeom prst="rect">
                <a:avLst/>
              </a:prstGeom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lnSpc>
                    <a:spcPct val="90000"/>
                  </a:lnSpc>
                </a:pPr>
                <a:r>
                  <a:rPr lang="en-US" altLang="ko-KR" b="1" i="1" u="sng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1: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1" i="1" u="sng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u="sng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𝒔</m:t>
                        </m:r>
                      </m:e>
                      <m:sub>
                        <m:r>
                          <a:rPr lang="en-US" altLang="ko-KR" b="1" i="1" u="sng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altLang="ko-KR" b="1" i="1" u="sng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r>
                  <a:rPr lang="en-US" altLang="ko-KR" b="1" i="1" u="sng" dirty="0" smtClean="0">
                    <a:solidFill>
                      <a:srgbClr val="0070C0"/>
                    </a:solidFill>
                    <a:latin typeface="Calibri" panose="020F0502020204030204" pitchFamily="34" charset="0"/>
                  </a:rPr>
                  <a:t>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k</a:t>
                </a:r>
                <a:r>
                  <a:rPr lang="en-US" altLang="ko-KR" dirty="0" smtClean="0">
                    <a:solidFill>
                      <a:srgbClr val="FF0000"/>
                    </a:solidFill>
                    <a:latin typeface="Calibri" panose="020F0502020204030204" pitchFamily="34" charset="0"/>
                  </a:rPr>
                  <a:t>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0" i="1" dirty="0">
                            <a:solidFill>
                              <a:srgbClr val="FF0000"/>
                            </a:solidFill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k</m:t>
                        </m:r>
                      </m:sub>
                    </m:sSub>
                  </m:oMath>
                </a14:m>
                <a:endParaRPr lang="en-US" altLang="ko-KR" dirty="0" smtClean="0">
                  <a:solidFill>
                    <a:srgbClr val="FF0000"/>
                  </a:solidFill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 smtClean="0">
                    <a:latin typeface="Calibri" panose="020F0502020204030204" pitchFamily="34" charset="0"/>
                  </a:rPr>
                  <a:t>…</a:t>
                </a:r>
                <a:endParaRPr lang="en-US" altLang="ko-KR" dirty="0">
                  <a:latin typeface="Calibri" panose="020F0502020204030204" pitchFamily="34" charset="0"/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ko-KR" dirty="0">
                    <a:latin typeface="Calibri" panose="020F0502020204030204" pitchFamily="34" charset="0"/>
                  </a:rPr>
                  <a:t>n</a:t>
                </a:r>
                <a:r>
                  <a:rPr lang="en-US" altLang="ko-KR" dirty="0" smtClean="0">
                    <a:latin typeface="Calibri" panose="020F0502020204030204" pitchFamily="34" charset="0"/>
                  </a:rPr>
                  <a:t>: stmt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dirty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ko-KR" b="0" i="0" dirty="0" smtClean="0">
                            <a:latin typeface="Cambria Math"/>
                          </a:rPr>
                          <m:t>n</m:t>
                        </m:r>
                      </m:sub>
                    </m:sSub>
                  </m:oMath>
                </a14:m>
                <a:r>
                  <a:rPr lang="ko-KR" altLang="en-US" dirty="0" smtClean="0">
                    <a:latin typeface="Calibri" panose="020F0502020204030204" pitchFamily="34" charset="0"/>
                  </a:rPr>
                  <a:t> </a:t>
                </a:r>
                <a:endParaRPr lang="en-US" altLang="ko-KR" dirty="0" smtClean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3" name="직사각형 10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578" y="2708920"/>
                <a:ext cx="1512170" cy="127647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12700"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4" descr="Bug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978" y="3188495"/>
            <a:ext cx="366331" cy="31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" descr="Bug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17" y="4284954"/>
            <a:ext cx="366331" cy="31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" descr="Bug Clip Ar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493318"/>
            <a:ext cx="366331" cy="3119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C:\Users\seokhyeon\AppData\Local\Microsoft\Windows\Temporary Internet Files\Content.IE5\4XDR0Q09\MC900334860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72619">
            <a:off x="5850951" y="2720767"/>
            <a:ext cx="455077" cy="4096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68344" y="4365104"/>
            <a:ext cx="15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Conjecture 1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667021" y="2276872"/>
            <a:ext cx="1513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Conjecture 2</a:t>
            </a:r>
          </a:p>
        </p:txBody>
      </p:sp>
    </p:spTree>
    <p:extLst>
      <p:ext uri="{BB962C8B-B14F-4D97-AF65-F5344CB8AC3E}">
        <p14:creationId xmlns:p14="http://schemas.microsoft.com/office/powerpoint/2010/main" val="422310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Suspiciousness Metric of MUSE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>
              <a:xfrm>
                <a:off x="0" y="1124744"/>
                <a:ext cx="9144000" cy="5400600"/>
              </a:xfrm>
            </p:spPr>
            <p:txBody>
              <a:bodyPr>
                <a:noAutofit/>
              </a:bodyPr>
              <a:lstStyle/>
              <a:p>
                <a:r>
                  <a:rPr lang="en-US" altLang="ko-KR" dirty="0" smtClean="0"/>
                  <a:t>The suspiciousness metric </a:t>
                </a:r>
                <a:r>
                  <a:rPr lang="el-GR" altLang="ko-KR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μ</a:t>
                </a:r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r>
                      <a:rPr lang="en-US" altLang="ko-KR" b="0" i="0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𝑆𝑢𝑠𝑝</m:t>
                        </m:r>
                      </m:e>
                      <m:sub>
                        <m:r>
                          <m:rPr>
                            <m:nor/>
                          </m:rPr>
                          <a:rPr lang="el-GR" altLang="ko-KR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d>
                      <m:dPr>
                        <m:ctrlPr>
                          <a:rPr lang="en-US" altLang="ko-KR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ko-KR" i="1" dirty="0">
                    <a:solidFill>
                      <a:srgbClr val="0070C0"/>
                    </a:solidFill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맑은 고딕"/>
                          </a:rPr>
                        </m:ctrlPr>
                      </m:sSubPr>
                      <m:e>
                        <m:r>
                          <a:rPr lang="el-GR" altLang="ko-KR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ko-KR" b="0" i="1" dirty="0" smtClean="0">
                            <a:solidFill>
                              <a:srgbClr val="0070C0"/>
                            </a:solidFill>
                            <a:latin typeface="Cambria Math"/>
                            <a:ea typeface="맑은 고딕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i="1" dirty="0" smtClean="0">
                    <a:solidFill>
                      <a:srgbClr val="0070C0"/>
                    </a:solidFill>
                    <a:latin typeface="맑은 고딕"/>
                    <a:ea typeface="맑은 고딕"/>
                  </a:rPr>
                  <a:t> –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ko-KR" i="1" dirty="0">
                            <a:solidFill>
                              <a:srgbClr val="0070C0"/>
                            </a:solidFill>
                          </a:rPr>
                          <m:t>β</m:t>
                        </m:r>
                      </m:e>
                      <m:sub>
                        <m:r>
                          <a:rPr lang="en-US" altLang="ko-KR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endParaRPr lang="en-US" altLang="ko-KR" i="1" dirty="0" smtClean="0">
                  <a:solidFill>
                    <a:srgbClr val="0070C0"/>
                  </a:solidFill>
                  <a:latin typeface="맑은 고딕"/>
                  <a:ea typeface="맑은 고딕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altLang="ko-KR" sz="1800" dirty="0"/>
                  <a:t> </a:t>
                </a:r>
                <a:r>
                  <a:rPr lang="en-US" altLang="ko-KR" sz="1800" dirty="0"/>
                  <a:t>: </a:t>
                </a:r>
                <a:r>
                  <a:rPr lang="en-US" altLang="ko-KR" sz="1800" dirty="0" smtClean="0"/>
                  <a:t>the probability of s to be a fault (</a:t>
                </a:r>
                <a:r>
                  <a:rPr lang="en-US" altLang="ko-KR" sz="1800" b="1" dirty="0" smtClean="0"/>
                  <a:t>Conjecture 1</a:t>
                </a:r>
                <a:r>
                  <a:rPr lang="en-US" altLang="ko-KR" sz="1800" dirty="0" smtClean="0"/>
                  <a:t>)</a:t>
                </a:r>
              </a:p>
              <a:p>
                <a:pPr lvl="2"/>
                <a:r>
                  <a:rPr lang="en-US" altLang="ko-KR" sz="1600" dirty="0" smtClean="0"/>
                  <a:t>The </a:t>
                </a:r>
                <a:r>
                  <a:rPr lang="en-US" altLang="ko-KR" sz="1600" dirty="0"/>
                  <a:t>average </a:t>
                </a:r>
                <a:r>
                  <a:rPr lang="en-US" altLang="ko-KR" sz="1600" dirty="0" smtClean="0"/>
                  <a:t># of failing tests </a:t>
                </a:r>
                <a:r>
                  <a:rPr lang="en-US" altLang="ko-KR" sz="1600" dirty="0"/>
                  <a:t>that become passing </a:t>
                </a:r>
                <a:r>
                  <a:rPr lang="en-US" altLang="ko-KR" sz="1600" dirty="0" smtClean="0"/>
                  <a:t>ones for all mutants on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solidFill>
                          <a:schemeClr val="tx1"/>
                        </a:solidFill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1600" dirty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l-GR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l-GR" altLang="ko-KR" sz="1800" i="1" dirty="0">
                            <a:solidFill>
                              <a:srgbClr val="0070C0"/>
                            </a:solidFill>
                          </a:rPr>
                          <m:t>β</m:t>
                        </m:r>
                      </m:e>
                      <m:sub>
                        <m: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altLang="ko-KR" sz="1800" dirty="0"/>
                  <a:t> </a:t>
                </a:r>
                <a:r>
                  <a:rPr lang="en-US" altLang="ko-KR" sz="1800" dirty="0"/>
                  <a:t>: </a:t>
                </a:r>
                <a:r>
                  <a:rPr lang="en-US" altLang="ko-KR" sz="1800" dirty="0" smtClean="0"/>
                  <a:t>the probability of s not to be a </a:t>
                </a:r>
                <a:r>
                  <a:rPr lang="en-US" altLang="ko-KR" sz="1800" dirty="0"/>
                  <a:t>fault (</a:t>
                </a:r>
                <a:r>
                  <a:rPr lang="en-US" altLang="ko-KR" sz="1800" b="1" dirty="0"/>
                  <a:t>Conjecture </a:t>
                </a:r>
                <a:r>
                  <a:rPr lang="en-US" altLang="ko-KR" sz="1800" b="1" dirty="0" smtClean="0"/>
                  <a:t>2</a:t>
                </a:r>
                <a:r>
                  <a:rPr lang="en-US" altLang="ko-KR" sz="1800" dirty="0" smtClean="0"/>
                  <a:t>)</a:t>
                </a:r>
              </a:p>
              <a:p>
                <a:pPr lvl="2"/>
                <a:r>
                  <a:rPr lang="en-US" altLang="ko-KR" sz="1600" dirty="0" smtClean="0"/>
                  <a:t>The average # </a:t>
                </a:r>
                <a:r>
                  <a:rPr lang="en-US" altLang="ko-KR" sz="1600" dirty="0"/>
                  <a:t>of passing </a:t>
                </a:r>
                <a:r>
                  <a:rPr lang="en-US" altLang="ko-KR" sz="1600" dirty="0" smtClean="0"/>
                  <a:t>tests that </a:t>
                </a:r>
                <a:r>
                  <a:rPr lang="en-US" altLang="ko-KR" sz="1600" dirty="0"/>
                  <a:t>become failing </a:t>
                </a:r>
                <a:r>
                  <a:rPr lang="en-US" altLang="ko-KR" sz="1600" dirty="0" smtClean="0"/>
                  <a:t>ones for all mutants on </a:t>
                </a:r>
                <a14:m>
                  <m:oMath xmlns:m="http://schemas.openxmlformats.org/officeDocument/2006/math">
                    <m:r>
                      <a:rPr lang="en-US" altLang="ko-KR" sz="1600" i="1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sz="1600" dirty="0" smtClean="0">
                    <a:solidFill>
                      <a:schemeClr val="tx1"/>
                    </a:solidFill>
                  </a:rPr>
                  <a:t>.</a:t>
                </a:r>
                <a:endParaRPr lang="en-US" altLang="ko-KR" sz="2000" dirty="0" smtClean="0"/>
              </a:p>
              <a:p>
                <a:r>
                  <a:rPr lang="en-US" altLang="ko-KR" dirty="0" smtClean="0"/>
                  <a:t>Detail of the MUSE metric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𝑆𝑢𝑠𝑝</m:t>
                        </m:r>
                      </m:e>
                      <m:sub>
                        <m:r>
                          <m:rPr>
                            <m:nor/>
                          </m:rPr>
                          <a:rPr lang="el-GR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sub>
                    </m:sSub>
                    <m:d>
                      <m:d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ko-KR" sz="1800" i="1" dirty="0">
                    <a:solidFill>
                      <a:srgbClr val="0070C0"/>
                    </a:solidFill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r>
                      <a:rPr lang="en-US" altLang="ko-KR" sz="180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supHide m:val="on"/>
                        <m:ctrlPr>
                          <a:rPr lang="en-US" altLang="ko-KR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ko-KR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  <m:r>
                          <m:rPr>
                            <m:brk m:alnAt="7"/>
                          </m:rPr>
                          <a:rPr lang="en-US" altLang="ko-KR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∈</m:t>
                        </m:r>
                        <m:r>
                          <a:rPr lang="en-US" altLang="ko-KR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𝑚𝑢𝑡</m:t>
                        </m:r>
                        <m:d>
                          <m:dPr>
                            <m:ctrlP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d>
                      </m:sub>
                      <m:sup/>
                      <m:e>
                        <m:f>
                          <m:fPr>
                            <m:ctrlP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)∩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  <m:r>
                          <a:rPr lang="en-US" altLang="ko-KR" sz="1800">
                            <a:solidFill>
                              <a:srgbClr val="0070C0"/>
                            </a:solidFill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sub>
                            </m:sSub>
                            <m:r>
                              <a:rPr lang="en-US" altLang="ko-KR" sz="1800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s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)∩</m:t>
                            </m:r>
                            <m:sSub>
                              <m:sSubPr>
                                <m:ctrlP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ko-KR" sz="1800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|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p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  <m:r>
                              <m:rPr>
                                <m:sty m:val="p"/>
                              </m:rP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en-US" altLang="ko-KR" sz="180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+1</m:t>
                            </m:r>
                          </m:den>
                        </m:f>
                      </m:e>
                    </m:nary>
                    <m:r>
                      <a:rPr lang="en-US" altLang="ko-KR" sz="180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800" dirty="0">
                    <a:solidFill>
                      <a:srgbClr val="0070C0"/>
                    </a:solidFill>
                  </a:rPr>
                  <a:t> / (|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1800" i="1">
                        <a:solidFill>
                          <a:srgbClr val="0070C0"/>
                        </a:solidFill>
                        <a:latin typeface="Cambria Math"/>
                      </a:rPr>
                      <m:t>𝑚</m:t>
                    </m:r>
                    <m:r>
                      <a:rPr lang="en-US" altLang="ko-KR" sz="1800" i="1">
                        <a:solidFill>
                          <a:srgbClr val="0070C0"/>
                        </a:solidFill>
                        <a:latin typeface="Cambria Math"/>
                      </a:rPr>
                      <m:t>𝑢𝑡</m:t>
                    </m:r>
                    <m:d>
                      <m:dPr>
                        <m:ctrlPr>
                          <a:rPr lang="en-US" altLang="ko-KR" sz="18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altLang="ko-KR" sz="1800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ko-KR" sz="1800" dirty="0">
                    <a:solidFill>
                      <a:srgbClr val="0070C0"/>
                    </a:solidFill>
                  </a:rPr>
                  <a:t>| + 1)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𝑚𝑢𝑡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brk m:alnAt="7"/>
                          </m:rPr>
                          <a:rPr lang="en-US" altLang="ko-KR" sz="1600">
                            <a:latin typeface="Cambria Math"/>
                          </a:rPr>
                          <m:t>𝑠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600" dirty="0"/>
                  <a:t> the set of all mutants of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𝑃</m:t>
                    </m:r>
                  </m:oMath>
                </a14:m>
                <a:r>
                  <a:rPr lang="en-US" altLang="ko-KR" sz="1600" dirty="0"/>
                  <a:t> that mutates </a:t>
                </a:r>
                <a14:m>
                  <m:oMath xmlns:m="http://schemas.openxmlformats.org/officeDocument/2006/math">
                    <m:r>
                      <m:rPr>
                        <m:brk m:alnAt="7"/>
                      </m:rPr>
                      <a:rPr lang="en-US" altLang="ko-KR" sz="160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sz="1600" dirty="0"/>
                  <a:t> with observed changes in test results.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ko-KR" sz="1600">
                            <a:latin typeface="Cambria Math"/>
                          </a:rPr>
                          <m:t>𝑃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>
                            <a:latin typeface="Cambria Math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ko-KR" sz="1600">
                            <a:latin typeface="Cambria Math"/>
                          </a:rPr>
                          <m:t>𝑃</m:t>
                        </m:r>
                      </m:sub>
                    </m:sSub>
                    <m:r>
                      <a:rPr lang="en-US" altLang="ko-KR" sz="1600">
                        <a:latin typeface="Cambria Math"/>
                      </a:rPr>
                      <m:t>(</m:t>
                    </m:r>
                    <m:r>
                      <m:rPr>
                        <m:sty m:val="p"/>
                      </m:rPr>
                      <a:rPr lang="en-US" altLang="ko-KR" sz="1600">
                        <a:latin typeface="Cambria Math"/>
                      </a:rPr>
                      <m:t>s</m:t>
                    </m:r>
                    <m:r>
                      <a:rPr lang="en-US" altLang="ko-KR" sz="160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600" dirty="0"/>
                  <a:t> </a:t>
                </a:r>
                <a:r>
                  <a:rPr lang="en-US" altLang="ko-KR" sz="1600" dirty="0" smtClean="0"/>
                  <a:t>: a </a:t>
                </a:r>
                <a:r>
                  <a:rPr lang="en-US" altLang="ko-KR" sz="1600" dirty="0"/>
                  <a:t>set of failing tests and a set of passing tests that execute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𝑠</m:t>
                    </m:r>
                    <m:r>
                      <a:rPr lang="en-US" altLang="ko-KR" sz="160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ko-KR" sz="1600" dirty="0"/>
                  <a:t> on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𝑃</m:t>
                    </m:r>
                  </m:oMath>
                </a14:m>
                <a:endParaRPr lang="en-US" altLang="ko-KR" sz="160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ko-KR" sz="160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16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altLang="ko-KR" sz="1600"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ko-KR" sz="1600" dirty="0" smtClean="0"/>
                  <a:t>: a </a:t>
                </a:r>
                <a:r>
                  <a:rPr lang="en-US" altLang="ko-KR" sz="1600" dirty="0"/>
                  <a:t>set of failing and a set of passing tests on mutant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𝑚</m:t>
                    </m:r>
                  </m:oMath>
                </a14:m>
                <a:r>
                  <a:rPr lang="en-US" altLang="ko-KR" sz="1600" dirty="0"/>
                  <a:t>.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𝑓</m:t>
                    </m:r>
                    <m:r>
                      <a:rPr lang="en-US" altLang="ko-KR" sz="1600">
                        <a:latin typeface="Cambria Math"/>
                      </a:rPr>
                      <m:t>2</m:t>
                    </m:r>
                    <m:r>
                      <a:rPr lang="en-US" altLang="ko-KR" sz="1600">
                        <a:latin typeface="Cambria Math"/>
                      </a:rPr>
                      <m:t>𝑝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altLang="ko-KR" sz="1600">
                        <a:latin typeface="Cambria Math"/>
                      </a:rPr>
                      <m:t>𝑝</m:t>
                    </m:r>
                    <m:r>
                      <a:rPr lang="en-US" altLang="ko-KR" sz="1600">
                        <a:latin typeface="Cambria Math"/>
                      </a:rPr>
                      <m:t>2</m:t>
                    </m:r>
                    <m:r>
                      <a:rPr lang="en-US" altLang="ko-KR" sz="1600">
                        <a:latin typeface="Cambria Math"/>
                      </a:rPr>
                      <m:t>𝑓</m:t>
                    </m:r>
                    <m:r>
                      <a:rPr lang="en-US" altLang="ko-KR" sz="16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altLang="ko-KR" sz="1600" dirty="0" smtClean="0"/>
                  <a:t># of </a:t>
                </a:r>
                <a:r>
                  <a:rPr lang="en-US" altLang="ko-KR" sz="1600" dirty="0"/>
                  <a:t>test result changes from fail to pass and vice versa between before and after </a:t>
                </a:r>
                <a:r>
                  <a:rPr lang="en-US" altLang="ko-KR" sz="1600" dirty="0" smtClean="0"/>
                  <a:t>over </a:t>
                </a:r>
                <a14:m>
                  <m:oMath xmlns:m="http://schemas.openxmlformats.org/officeDocument/2006/math">
                    <m:r>
                      <a:rPr lang="en-US" altLang="ko-KR" sz="1600">
                        <a:latin typeface="Cambria Math"/>
                      </a:rPr>
                      <m:t>𝑚𝑢𝑡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>
                            <a:latin typeface="Cambria Math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altLang="ko-KR" sz="16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𝑆𝑢𝑠𝑝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MUSE</m:t>
                        </m:r>
                      </m:sub>
                    </m:sSub>
                    <m:d>
                      <m:d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ko-KR" sz="1800" dirty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𝑢𝑠𝑝</m:t>
                    </m:r>
                    <m:d>
                      <m:d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l-GR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𝑁𝑜𝑟𝑚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_</m:t>
                    </m:r>
                    <m:r>
                      <m:rPr>
                        <m:sty m:val="p"/>
                      </m:rPr>
                      <a:rPr lang="en-US" altLang="ko-KR" sz="1800" dirty="0">
                        <a:solidFill>
                          <a:srgbClr val="0070C0"/>
                        </a:solidFill>
                        <a:latin typeface="Cambria Math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altLang="ko-KR" sz="1800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𝑢𝑠𝑝</m:t>
                    </m:r>
                    <m:d>
                      <m:dPr>
                        <m:ctrlPr>
                          <a:rPr lang="en-US" altLang="ko-KR" sz="1800" i="1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SBF</m:t>
                        </m:r>
                        <m:r>
                          <m:rPr>
                            <m:sty m:val="p"/>
                          </m:rP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L</m:t>
                        </m:r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en-US" altLang="ko-KR" sz="1800" dirty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endParaRPr lang="en-US" altLang="ko-KR" sz="18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/>
                      </a:rPr>
                      <m:t>𝑁𝑜𝑟𝑚</m:t>
                    </m:r>
                    <m:r>
                      <a:rPr lang="en-US" altLang="ko-KR" sz="1600" dirty="0">
                        <a:latin typeface="Cambria Math"/>
                      </a:rPr>
                      <m:t>_</m:t>
                    </m:r>
                    <m:r>
                      <a:rPr lang="en-US" altLang="ko-KR" sz="1600" dirty="0" err="1">
                        <a:latin typeface="Cambria Math"/>
                      </a:rPr>
                      <m:t>𝑆𝑢𝑠𝑝</m:t>
                    </m:r>
                    <m:r>
                      <a:rPr lang="en-US" altLang="ko-KR" sz="1600" dirty="0">
                        <a:latin typeface="Cambria Math"/>
                      </a:rPr>
                      <m:t>(</m:t>
                    </m:r>
                    <m:r>
                      <a:rPr lang="en-US" altLang="ko-KR" sz="1600" dirty="0" err="1">
                        <a:latin typeface="Cambria Math"/>
                      </a:rPr>
                      <m:t>𝑓𝑙𝑡</m:t>
                    </m:r>
                    <m:r>
                      <a:rPr lang="en-US" altLang="ko-KR" sz="1600" dirty="0">
                        <a:latin typeface="Cambria Math"/>
                      </a:rPr>
                      <m:t>, </m:t>
                    </m:r>
                    <m:r>
                      <a:rPr lang="en-US" altLang="ko-KR" sz="1600" dirty="0">
                        <a:latin typeface="Cambria Math"/>
                      </a:rPr>
                      <m:t>𝑠</m:t>
                    </m:r>
                    <m:r>
                      <a:rPr lang="en-US" altLang="ko-KR" sz="1600" dirty="0">
                        <a:latin typeface="Cambria Math"/>
                      </a:rPr>
                      <m:t>)</m:t>
                    </m:r>
                  </m:oMath>
                </a14:m>
                <a:r>
                  <a:rPr lang="en-US" altLang="ko-KR" sz="1600" dirty="0"/>
                  <a:t> is the normalized suspiciousness of a statement </a:t>
                </a: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/>
                      </a:rPr>
                      <m:t>𝑠</m:t>
                    </m:r>
                  </m:oMath>
                </a14:m>
                <a:r>
                  <a:rPr lang="en-US" altLang="ko-KR" sz="1600" dirty="0"/>
                  <a:t> in a fault localization technique </a:t>
                </a:r>
                <a14:m>
                  <m:oMath xmlns:m="http://schemas.openxmlformats.org/officeDocument/2006/math">
                    <m:r>
                      <a:rPr lang="en-US" altLang="ko-KR" sz="1600" dirty="0">
                        <a:latin typeface="Cambria Math"/>
                      </a:rPr>
                      <m:t>𝑓𝑙𝑡</m:t>
                    </m:r>
                  </m:oMath>
                </a14:m>
                <a:r>
                  <a:rPr lang="en-US" altLang="ko-KR" sz="1600" dirty="0"/>
                  <a:t>, which is normalized into [0,1</a:t>
                </a:r>
                <a:r>
                  <a:rPr lang="en-US" altLang="ko-KR" sz="1600" dirty="0" smtClean="0"/>
                  <a:t>].</a:t>
                </a:r>
              </a:p>
              <a:p>
                <a:pPr lvl="2"/>
                <a:r>
                  <a:rPr lang="en-US" altLang="ko-KR" sz="1600" dirty="0" smtClean="0"/>
                  <a:t>We use </a:t>
                </a:r>
                <a:r>
                  <a:rPr lang="en-US" altLang="ko-KR" sz="1600" dirty="0" err="1" smtClean="0"/>
                  <a:t>Jaccard</a:t>
                </a:r>
                <a:r>
                  <a:rPr lang="en-US" altLang="ko-KR" sz="1600" dirty="0" smtClean="0"/>
                  <a:t> as a SBFL component</a:t>
                </a:r>
                <a:endParaRPr lang="en-US" altLang="ko-KR" sz="1600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124744"/>
                <a:ext cx="9144000" cy="5400600"/>
              </a:xfrm>
              <a:blipFill rotWithShape="0">
                <a:blip r:embed="rId3"/>
                <a:stretch>
                  <a:fillRect l="-867" t="-101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B6CBD-A472-4E91-9DAA-04E9C2D93404}" type="datetime1">
              <a:rPr lang="ko-KR" altLang="en-US" smtClean="0">
                <a:solidFill>
                  <a:prstClr val="white"/>
                </a:solidFill>
              </a:rPr>
              <a:pPr/>
              <a:t>2014-04-01</a:t>
            </a:fld>
            <a:endParaRPr lang="ko-KR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35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MUSE Framework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4888" y="4725145"/>
            <a:ext cx="8229600" cy="153955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Selecting target statements to mutate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Generating and testing the mutants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ko-KR" dirty="0" smtClean="0"/>
              <a:t>Calculating suspiciousness using the MUSE metric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9A803-9DAA-4D0A-BE6C-E57FB46E85F2}" type="datetime1">
              <a:rPr lang="ko-KR" altLang="en-US" smtClean="0"/>
              <a:pPr/>
              <a:t>2014-04-01</a:t>
            </a:fld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26163-70AB-47EA-B408-196DAA13670C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Ask the Mutants: Mutating Faulty Programs for Fault Localization</a:t>
            </a:r>
            <a:endParaRPr lang="en-US" dirty="0"/>
          </a:p>
        </p:txBody>
      </p:sp>
      <p:grpSp>
        <p:nvGrpSpPr>
          <p:cNvPr id="7" name="그룹 6"/>
          <p:cNvGrpSpPr/>
          <p:nvPr/>
        </p:nvGrpSpPr>
        <p:grpSpPr>
          <a:xfrm>
            <a:off x="539553" y="1763080"/>
            <a:ext cx="6768752" cy="1377887"/>
            <a:chOff x="827584" y="1124744"/>
            <a:chExt cx="6696744" cy="1394217"/>
          </a:xfrm>
        </p:grpSpPr>
        <p:cxnSp>
          <p:nvCxnSpPr>
            <p:cNvPr id="8" name="직선 화살표 연결선 7"/>
            <p:cNvCxnSpPr/>
            <p:nvPr/>
          </p:nvCxnSpPr>
          <p:spPr>
            <a:xfrm>
              <a:off x="7524328" y="1124744"/>
              <a:ext cx="0" cy="1394217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그룹 8"/>
            <p:cNvGrpSpPr/>
            <p:nvPr/>
          </p:nvGrpSpPr>
          <p:grpSpPr>
            <a:xfrm>
              <a:off x="827584" y="1124744"/>
              <a:ext cx="6696744" cy="360039"/>
              <a:chOff x="899592" y="1124744"/>
              <a:chExt cx="6696744" cy="360039"/>
            </a:xfrm>
          </p:grpSpPr>
          <p:cxnSp>
            <p:nvCxnSpPr>
              <p:cNvPr id="10" name="직선 연결선 9"/>
              <p:cNvCxnSpPr/>
              <p:nvPr/>
            </p:nvCxnSpPr>
            <p:spPr>
              <a:xfrm>
                <a:off x="899592" y="1124744"/>
                <a:ext cx="6696744" cy="0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직선 연결선 10"/>
              <p:cNvCxnSpPr/>
              <p:nvPr/>
            </p:nvCxnSpPr>
            <p:spPr>
              <a:xfrm>
                <a:off x="899592" y="1124744"/>
                <a:ext cx="0" cy="360039"/>
              </a:xfrm>
              <a:prstGeom prst="line">
                <a:avLst/>
              </a:prstGeom>
              <a:ln w="254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" name="직사각형 11"/>
          <p:cNvSpPr/>
          <p:nvPr/>
        </p:nvSpPr>
        <p:spPr>
          <a:xfrm>
            <a:off x="35496" y="2960947"/>
            <a:ext cx="819091" cy="572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Program</a:t>
            </a:r>
          </a:p>
          <a:p>
            <a:pPr algn="ctr"/>
            <a:r>
              <a:rPr lang="en-US" altLang="ko-KR" sz="1600" i="1" dirty="0">
                <a:solidFill>
                  <a:schemeClr val="tx1"/>
                </a:solidFill>
                <a:latin typeface="Calibri" panose="020F0502020204030204" pitchFamily="34" charset="0"/>
              </a:rPr>
              <a:t>P</a:t>
            </a:r>
            <a:endParaRPr lang="ko-KR" altLang="en-US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타원 12"/>
          <p:cNvSpPr/>
          <p:nvPr/>
        </p:nvSpPr>
        <p:spPr>
          <a:xfrm>
            <a:off x="971599" y="2528900"/>
            <a:ext cx="904601" cy="54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25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Execution</a:t>
            </a:r>
            <a:endParaRPr lang="ko-KR" altLang="en-US" sz="125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4" name="직선 화살표 연결선 13"/>
          <p:cNvCxnSpPr>
            <a:stCxn id="44" idx="3"/>
          </p:cNvCxnSpPr>
          <p:nvPr/>
        </p:nvCxnSpPr>
        <p:spPr>
          <a:xfrm>
            <a:off x="854587" y="2276872"/>
            <a:ext cx="117012" cy="5220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>
            <a:stCxn id="12" idx="3"/>
          </p:cNvCxnSpPr>
          <p:nvPr/>
        </p:nvCxnSpPr>
        <p:spPr>
          <a:xfrm flipV="1">
            <a:off x="854587" y="2798930"/>
            <a:ext cx="117012" cy="4481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2051720" y="2487045"/>
            <a:ext cx="760585" cy="630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Test </a:t>
            </a:r>
          </a:p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result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7" name="직선 화살표 연결선 16"/>
          <p:cNvCxnSpPr>
            <a:stCxn id="13" idx="6"/>
            <a:endCxn id="16" idx="1"/>
          </p:cNvCxnSpPr>
          <p:nvPr/>
        </p:nvCxnSpPr>
        <p:spPr>
          <a:xfrm>
            <a:off x="1876200" y="2798930"/>
            <a:ext cx="175520" cy="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타원 17"/>
          <p:cNvSpPr/>
          <p:nvPr/>
        </p:nvSpPr>
        <p:spPr>
          <a:xfrm>
            <a:off x="2987824" y="2528900"/>
            <a:ext cx="936104" cy="54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Coverage </a:t>
            </a:r>
          </a:p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analysis</a:t>
            </a:r>
            <a:endParaRPr lang="ko-KR" altLang="en-US" sz="13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직선 화살표 연결선 18"/>
          <p:cNvCxnSpPr>
            <a:stCxn id="16" idx="3"/>
            <a:endCxn id="18" idx="2"/>
          </p:cNvCxnSpPr>
          <p:nvPr/>
        </p:nvCxnSpPr>
        <p:spPr>
          <a:xfrm flipV="1">
            <a:off x="2812305" y="2798930"/>
            <a:ext cx="175519" cy="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직사각형 19"/>
          <p:cNvSpPr/>
          <p:nvPr/>
        </p:nvSpPr>
        <p:spPr>
          <a:xfrm>
            <a:off x="4067945" y="2487045"/>
            <a:ext cx="936104" cy="6300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Stmts. </a:t>
            </a:r>
          </a:p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covered by </a:t>
            </a:r>
          </a:p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failing tests</a:t>
            </a:r>
            <a:endParaRPr lang="ko-KR" altLang="en-US" sz="14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1" name="직선 화살표 연결선 20"/>
          <p:cNvCxnSpPr>
            <a:stCxn id="18" idx="6"/>
            <a:endCxn id="20" idx="1"/>
          </p:cNvCxnSpPr>
          <p:nvPr/>
        </p:nvCxnSpPr>
        <p:spPr>
          <a:xfrm>
            <a:off x="3923928" y="2798930"/>
            <a:ext cx="144017" cy="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타원 21"/>
          <p:cNvSpPr/>
          <p:nvPr/>
        </p:nvSpPr>
        <p:spPr>
          <a:xfrm>
            <a:off x="5148064" y="2528900"/>
            <a:ext cx="936104" cy="5400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300" dirty="0" smtClean="0">
                <a:solidFill>
                  <a:schemeClr val="tx1"/>
                </a:solidFill>
                <a:latin typeface="Calibri" panose="020F0502020204030204" pitchFamily="34" charset="0"/>
              </a:rPr>
              <a:t>Mutation</a:t>
            </a:r>
            <a:endParaRPr lang="ko-KR" altLang="en-US" sz="13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3" name="직선 화살표 연결선 22"/>
          <p:cNvCxnSpPr>
            <a:stCxn id="20" idx="3"/>
            <a:endCxn id="22" idx="2"/>
          </p:cNvCxnSpPr>
          <p:nvPr/>
        </p:nvCxnSpPr>
        <p:spPr>
          <a:xfrm flipV="1">
            <a:off x="5004049" y="2798930"/>
            <a:ext cx="144015" cy="3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228184" y="2132856"/>
            <a:ext cx="57606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i="1" smtClean="0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altLang="ko-KR" sz="1400" baseline="-2500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ko-KR" altLang="en-US" sz="14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28184" y="3140968"/>
            <a:ext cx="576064" cy="3600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400" i="1" dirty="0" err="1">
                <a:solidFill>
                  <a:schemeClr val="tx1"/>
                </a:solidFill>
                <a:latin typeface="Calibri" panose="020F0502020204030204" pitchFamily="34" charset="0"/>
              </a:rPr>
              <a:t>m</a:t>
            </a:r>
            <a:r>
              <a:rPr lang="en-US" altLang="ko-KR" sz="1400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endParaRPr lang="ko-KR" altLang="en-US" sz="14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직선 화살표 연결선 25"/>
          <p:cNvCxnSpPr>
            <a:stCxn id="22" idx="6"/>
          </p:cNvCxnSpPr>
          <p:nvPr/>
        </p:nvCxnSpPr>
        <p:spPr>
          <a:xfrm flipV="1">
            <a:off x="6084168" y="2312876"/>
            <a:ext cx="144016" cy="48605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화살표 연결선 26"/>
          <p:cNvCxnSpPr>
            <a:stCxn id="22" idx="6"/>
          </p:cNvCxnSpPr>
          <p:nvPr/>
        </p:nvCxnSpPr>
        <p:spPr>
          <a:xfrm>
            <a:off x="6084168" y="2798930"/>
            <a:ext cx="144016" cy="52205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>
            <a:stCxn id="24" idx="2"/>
            <a:endCxn id="25" idx="0"/>
          </p:cNvCxnSpPr>
          <p:nvPr/>
        </p:nvCxnSpPr>
        <p:spPr>
          <a:xfrm>
            <a:off x="6516216" y="2492896"/>
            <a:ext cx="0" cy="648072"/>
          </a:xfrm>
          <a:prstGeom prst="line">
            <a:avLst/>
          </a:prstGeom>
          <a:ln w="63500">
            <a:solidFill>
              <a:schemeClr val="tx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화살표 연결선 28"/>
          <p:cNvCxnSpPr>
            <a:stCxn id="24" idx="3"/>
            <a:endCxn id="43" idx="2"/>
          </p:cNvCxnSpPr>
          <p:nvPr/>
        </p:nvCxnSpPr>
        <p:spPr>
          <a:xfrm flipV="1">
            <a:off x="6804248" y="2308676"/>
            <a:ext cx="144016" cy="4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타원 29"/>
          <p:cNvSpPr/>
          <p:nvPr/>
        </p:nvSpPr>
        <p:spPr>
          <a:xfrm>
            <a:off x="6948264" y="3101213"/>
            <a:ext cx="523588" cy="4320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Exec. </a:t>
            </a:r>
            <a:endParaRPr lang="ko-KR" alt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1" name="직선 화살표 연결선 30"/>
          <p:cNvCxnSpPr>
            <a:stCxn id="25" idx="3"/>
            <a:endCxn id="30" idx="2"/>
          </p:cNvCxnSpPr>
          <p:nvPr/>
        </p:nvCxnSpPr>
        <p:spPr>
          <a:xfrm flipV="1">
            <a:off x="6804248" y="3317237"/>
            <a:ext cx="144016" cy="375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>
            <a:stCxn id="44" idx="0"/>
            <a:endCxn id="43" idx="0"/>
          </p:cNvCxnSpPr>
          <p:nvPr/>
        </p:nvCxnSpPr>
        <p:spPr>
          <a:xfrm rot="16200000" flipH="1">
            <a:off x="3775644" y="-1341762"/>
            <a:ext cx="103812" cy="6765016"/>
          </a:xfrm>
          <a:prstGeom prst="bentConnector3">
            <a:avLst>
              <a:gd name="adj1" fmla="val -110103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7629277" y="2132856"/>
            <a:ext cx="615131" cy="354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Test </a:t>
            </a:r>
          </a:p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result</a:t>
            </a:r>
            <a:r>
              <a:rPr lang="en-US" altLang="ko-KR" baseline="-25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</a:t>
            </a:r>
            <a:endParaRPr lang="ko-KR" altLang="en-US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4" name="직선 화살표 연결선 33"/>
          <p:cNvCxnSpPr>
            <a:stCxn id="43" idx="6"/>
            <a:endCxn id="33" idx="1"/>
          </p:cNvCxnSpPr>
          <p:nvPr/>
        </p:nvCxnSpPr>
        <p:spPr>
          <a:xfrm>
            <a:off x="7471852" y="2308676"/>
            <a:ext cx="157425" cy="127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/>
          <p:cNvSpPr/>
          <p:nvPr/>
        </p:nvSpPr>
        <p:spPr>
          <a:xfrm>
            <a:off x="7629277" y="3141819"/>
            <a:ext cx="615131" cy="35919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200"/>
              </a:lnSpc>
            </a:pPr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Test </a:t>
            </a:r>
          </a:p>
          <a:p>
            <a:pPr algn="ctr">
              <a:lnSpc>
                <a:spcPts val="1200"/>
              </a:lnSpc>
            </a:pPr>
            <a:r>
              <a:rPr lang="en-US" altLang="ko-KR" sz="14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result</a:t>
            </a:r>
            <a:r>
              <a:rPr lang="en-US" altLang="ko-KR" baseline="-250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n</a:t>
            </a:r>
            <a:endParaRPr lang="ko-KR" altLang="en-US" sz="1400" baseline="-250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6" name="직선 화살표 연결선 35"/>
          <p:cNvCxnSpPr>
            <a:stCxn id="30" idx="6"/>
            <a:endCxn id="35" idx="1"/>
          </p:cNvCxnSpPr>
          <p:nvPr/>
        </p:nvCxnSpPr>
        <p:spPr>
          <a:xfrm>
            <a:off x="7471852" y="3317237"/>
            <a:ext cx="157425" cy="417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타원 36"/>
          <p:cNvSpPr/>
          <p:nvPr/>
        </p:nvSpPr>
        <p:spPr>
          <a:xfrm>
            <a:off x="8388424" y="2521770"/>
            <a:ext cx="792088" cy="5363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Calc. </a:t>
            </a:r>
            <a:b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Susp</a:t>
            </a: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 </a:t>
            </a:r>
            <a:endParaRPr lang="ko-KR" altLang="en-US" sz="16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38" name="직선 화살표 연결선 37"/>
          <p:cNvCxnSpPr>
            <a:stCxn id="33" idx="3"/>
            <a:endCxn id="37" idx="2"/>
          </p:cNvCxnSpPr>
          <p:nvPr/>
        </p:nvCxnSpPr>
        <p:spPr>
          <a:xfrm>
            <a:off x="8244408" y="2309951"/>
            <a:ext cx="144016" cy="47997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>
            <a:stCxn id="35" idx="3"/>
            <a:endCxn id="37" idx="2"/>
          </p:cNvCxnSpPr>
          <p:nvPr/>
        </p:nvCxnSpPr>
        <p:spPr>
          <a:xfrm flipV="1">
            <a:off x="8244408" y="2789925"/>
            <a:ext cx="144016" cy="53148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직사각형 39"/>
          <p:cNvSpPr/>
          <p:nvPr/>
        </p:nvSpPr>
        <p:spPr>
          <a:xfrm>
            <a:off x="8429524" y="3575329"/>
            <a:ext cx="720080" cy="57375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800"/>
              </a:lnSpc>
            </a:pPr>
            <a:r>
              <a:rPr lang="en-US" altLang="ko-KR" sz="160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Susp</a:t>
            </a: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  <a:b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&amp; Rank</a:t>
            </a:r>
            <a:endParaRPr lang="ko-KR" altLang="en-US" sz="16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1" name="직선 화살표 연결선 40"/>
          <p:cNvCxnSpPr>
            <a:stCxn id="37" idx="4"/>
            <a:endCxn id="40" idx="0"/>
          </p:cNvCxnSpPr>
          <p:nvPr/>
        </p:nvCxnSpPr>
        <p:spPr>
          <a:xfrm>
            <a:off x="8784468" y="3058079"/>
            <a:ext cx="5096" cy="5172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/>
          <p:nvPr/>
        </p:nvSpPr>
        <p:spPr>
          <a:xfrm>
            <a:off x="6948264" y="2092652"/>
            <a:ext cx="523588" cy="432048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Exec. </a:t>
            </a:r>
            <a:endParaRPr lang="ko-KR" altLang="en-US" sz="14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4" name="직사각형 43"/>
          <p:cNvSpPr/>
          <p:nvPr/>
        </p:nvSpPr>
        <p:spPr>
          <a:xfrm>
            <a:off x="35496" y="1988840"/>
            <a:ext cx="819091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Test </a:t>
            </a:r>
            <a:b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en-US" altLang="ko-KR" sz="16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suite </a:t>
            </a:r>
            <a:r>
              <a:rPr lang="en-US" altLang="ko-KR" sz="16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T</a:t>
            </a:r>
            <a:endParaRPr lang="ko-KR" altLang="en-US" sz="1600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cxnSp>
        <p:nvCxnSpPr>
          <p:cNvPr id="45" name="직선 연결선 44"/>
          <p:cNvCxnSpPr/>
          <p:nvPr/>
        </p:nvCxnSpPr>
        <p:spPr>
          <a:xfrm>
            <a:off x="3995936" y="1484784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직선 연결선 45"/>
          <p:cNvCxnSpPr/>
          <p:nvPr/>
        </p:nvCxnSpPr>
        <p:spPr>
          <a:xfrm>
            <a:off x="8316416" y="1484784"/>
            <a:ext cx="0" cy="2592288"/>
          </a:xfrm>
          <a:prstGeom prst="line">
            <a:avLst/>
          </a:prstGeom>
          <a:ln w="2540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5496" y="3645024"/>
            <a:ext cx="403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Step 1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940152" y="3635732"/>
            <a:ext cx="965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Calibri" panose="020F0502020204030204" pitchFamily="34" charset="0"/>
              </a:rPr>
              <a:t>Step 2</a:t>
            </a:r>
            <a:endParaRPr lang="ko-KR" altLang="en-US" sz="2400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884368" y="4170566"/>
            <a:ext cx="180020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 smtClean="0">
                <a:latin typeface="Calibri" panose="020F0502020204030204" pitchFamily="34" charset="0"/>
              </a:rPr>
              <a:t>Step 3 </a:t>
            </a:r>
          </a:p>
        </p:txBody>
      </p:sp>
      <p:grpSp>
        <p:nvGrpSpPr>
          <p:cNvPr id="50" name="그룹 49"/>
          <p:cNvGrpSpPr/>
          <p:nvPr/>
        </p:nvGrpSpPr>
        <p:grpSpPr>
          <a:xfrm>
            <a:off x="2432012" y="1627950"/>
            <a:ext cx="6352456" cy="921988"/>
            <a:chOff x="1259632" y="1123894"/>
            <a:chExt cx="6516724" cy="921988"/>
          </a:xfrm>
        </p:grpSpPr>
        <p:cxnSp>
          <p:nvCxnSpPr>
            <p:cNvPr id="51" name="직선 화살표 연결선 50"/>
            <p:cNvCxnSpPr/>
            <p:nvPr/>
          </p:nvCxnSpPr>
          <p:spPr>
            <a:xfrm>
              <a:off x="7776356" y="1123894"/>
              <a:ext cx="0" cy="921988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1259632" y="1123894"/>
              <a:ext cx="6516724" cy="0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직선 연결선 52"/>
            <p:cNvCxnSpPr/>
            <p:nvPr/>
          </p:nvCxnSpPr>
          <p:spPr>
            <a:xfrm>
              <a:off x="1259632" y="1123894"/>
              <a:ext cx="0" cy="824073"/>
            </a:xfrm>
            <a:prstGeom prst="line">
              <a:avLst/>
            </a:prstGeom>
            <a:ln w="25400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184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8216</TotalTime>
  <Words>1634</Words>
  <Application>Microsoft Office PowerPoint</Application>
  <PresentationFormat>화면 슬라이드 쇼(4:3)</PresentationFormat>
  <Paragraphs>387</Paragraphs>
  <Slides>19</Slides>
  <Notes>12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8" baseType="lpstr">
      <vt:lpstr>맑은 고딕</vt:lpstr>
      <vt:lpstr>Calibri</vt:lpstr>
      <vt:lpstr>Courier New</vt:lpstr>
      <vt:lpstr>Times New Roman</vt:lpstr>
      <vt:lpstr>Wingdings</vt:lpstr>
      <vt:lpstr>Arial</vt:lpstr>
      <vt:lpstr>Cambria Math</vt:lpstr>
      <vt:lpstr>Consolas</vt:lpstr>
      <vt:lpstr>Office 테마</vt:lpstr>
      <vt:lpstr>Ask the Mutants: Mutating Faulty Programs for Fault Localization</vt:lpstr>
      <vt:lpstr>Talk Summary</vt:lpstr>
      <vt:lpstr>Talk Summary</vt:lpstr>
      <vt:lpstr>Contents</vt:lpstr>
      <vt:lpstr>Motivation: Finding Cause of SW Error is Difficult</vt:lpstr>
      <vt:lpstr>Limitation of the Expense Metric</vt:lpstr>
      <vt:lpstr>Key Idea of MUSE</vt:lpstr>
      <vt:lpstr>Suspiciousness Metric of MUSE</vt:lpstr>
      <vt:lpstr>MUSE Framework</vt:lpstr>
      <vt:lpstr>Locality Information Loss (LIL) </vt:lpstr>
      <vt:lpstr>3 Research Questions</vt:lpstr>
      <vt:lpstr>Experiment Design</vt:lpstr>
      <vt:lpstr>RQ1: Foundation of MUSE</vt:lpstr>
      <vt:lpstr>RQ2: Precision in terms of the Expense metric</vt:lpstr>
      <vt:lpstr>RQ3: Precision in terms of the LIL metric</vt:lpstr>
      <vt:lpstr>Remark1. Why is MUSE so precise?</vt:lpstr>
      <vt:lpstr>Remark 2. MUSE is precise to detect multiple faults in a target program </vt:lpstr>
      <vt:lpstr>Conclusion and Future Work</vt:lpstr>
      <vt:lpstr>Ask the Mutants: Mutating Faulty Programs for Fault Localization (ICST ‘2014)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MUSE: Precise Fault Localization based on Program Mutants</dc:title>
  <dc:creator>seokhyeon</dc:creator>
  <cp:lastModifiedBy>Moonzoo Kim</cp:lastModifiedBy>
  <cp:revision>888</cp:revision>
  <cp:lastPrinted>2014-03-21T09:52:08Z</cp:lastPrinted>
  <dcterms:created xsi:type="dcterms:W3CDTF">2014-01-13T11:18:33Z</dcterms:created>
  <dcterms:modified xsi:type="dcterms:W3CDTF">2014-03-31T21:55:36Z</dcterms:modified>
</cp:coreProperties>
</file>