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1"/>
  </p:notesMasterIdLst>
  <p:sldIdLst>
    <p:sldId id="259" r:id="rId2"/>
    <p:sldId id="615" r:id="rId3"/>
    <p:sldId id="616" r:id="rId4"/>
    <p:sldId id="622" r:id="rId5"/>
    <p:sldId id="628" r:id="rId6"/>
    <p:sldId id="671" r:id="rId7"/>
    <p:sldId id="633" r:id="rId8"/>
    <p:sldId id="636" r:id="rId9"/>
    <p:sldId id="638" r:id="rId10"/>
    <p:sldId id="647" r:id="rId11"/>
    <p:sldId id="650" r:id="rId12"/>
    <p:sldId id="546" r:id="rId13"/>
    <p:sldId id="690" r:id="rId14"/>
    <p:sldId id="547" r:id="rId15"/>
    <p:sldId id="549" r:id="rId16"/>
    <p:sldId id="597" r:id="rId17"/>
    <p:sldId id="550" r:id="rId18"/>
    <p:sldId id="680" r:id="rId19"/>
    <p:sldId id="523" r:id="rId20"/>
  </p:sldIdLst>
  <p:sldSz cx="9144000" cy="6858000" type="screen4x3"/>
  <p:notesSz cx="7099300" cy="10234613"/>
  <p:embeddedFontLst>
    <p:embeddedFont>
      <p:font typeface="宋体" pitchFamily="2" charset="-122"/>
      <p:regular r:id="rId22"/>
    </p:embeddedFont>
    <p:embeddedFont>
      <p:font typeface="HY헤드라인M" pitchFamily="18" charset="-127"/>
      <p:regular r:id="rId23"/>
    </p:embeddedFont>
    <p:embeddedFont>
      <p:font typeface="HY중고딕" pitchFamily="18" charset="-127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ookman Old Style" pitchFamily="18" charset="0"/>
      <p:regular r:id="rId29"/>
      <p:bold r:id="rId30"/>
      <p:italic r:id="rId31"/>
      <p:boldItalic r:id="rId32"/>
    </p:embeddedFont>
    <p:embeddedFont>
      <p:font typeface="Wingdings 3" pitchFamily="18" charset="2"/>
      <p:regular r:id="rId33"/>
    </p:embeddedFont>
    <p:embeddedFont>
      <p:font typeface="맑은 고딕" pitchFamily="50" charset="-127"/>
      <p:regular r:id="rId34"/>
      <p:bold r:id="rId35"/>
    </p:embeddedFont>
    <p:embeddedFont>
      <p:font typeface="Arial Unicode MS" pitchFamily="50" charset="-127"/>
      <p:regular r:id="rId36"/>
    </p:embeddedFont>
    <p:embeddedFont>
      <p:font typeface="Gill Sans MT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uyuya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91" autoAdjust="0"/>
    <p:restoredTop sz="87758" autoAdjust="0"/>
  </p:normalViewPr>
  <p:slideViewPr>
    <p:cSldViewPr>
      <p:cViewPr>
        <p:scale>
          <a:sx n="70" d="100"/>
          <a:sy n="70" d="100"/>
        </p:scale>
        <p:origin x="-1668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9" y="-8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oonzoo\Local%20Settings\Temporary%20Internet%20Files\Content.Outlook\ECNMHEZZ\graph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oonzoo\Local%20Settings\Temporary%20Internet%20Files\Content.Outlook\ECNMHEZZ\graph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ko-KR" sz="1400"/>
            </a:pPr>
            <a:r>
              <a:rPr lang="en-US" altLang="ko-KR" sz="1800" dirty="0"/>
              <a:t>Time </a:t>
            </a:r>
            <a:r>
              <a:rPr lang="en-US" altLang="ko-KR" sz="1800" dirty="0" smtClean="0"/>
              <a:t>complexity  LS </a:t>
            </a:r>
            <a:r>
              <a:rPr lang="en-US" altLang="ko-KR" sz="1800" dirty="0"/>
              <a:t>= 6</a:t>
            </a:r>
            <a:endParaRPr lang="ko-KR" altLang="en-US" sz="1800" dirty="0"/>
          </a:p>
        </c:rich>
      </c:tx>
      <c:layout>
        <c:manualLayout>
          <c:xMode val="edge"/>
          <c:yMode val="edge"/>
          <c:x val="0.31375762845595234"/>
          <c:y val="1.4814814814814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55024976716677"/>
          <c:y val="2.5302690822183799E-2"/>
          <c:w val="0.67386631106595551"/>
          <c:h val="0.8335391076115487"/>
        </c:manualLayout>
      </c:layout>
      <c:lineChart>
        <c:grouping val="standard"/>
        <c:varyColors val="0"/>
        <c:ser>
          <c:idx val="0"/>
          <c:order val="0"/>
          <c:tx>
            <c:strRef>
              <c:f>Time!$C$4</c:f>
              <c:strCache>
                <c:ptCount val="1"/>
                <c:pt idx="0">
                  <c:v>Spin</c:v>
                </c:pt>
              </c:strCache>
            </c:strRef>
          </c:tx>
          <c:cat>
            <c:numRef>
              <c:f>Time!$D$3:$I$3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Time!$D$4:$I$4</c:f>
              <c:numCache>
                <c:formatCode>General</c:formatCode>
                <c:ptCount val="6"/>
                <c:pt idx="0">
                  <c:v>10.894</c:v>
                </c:pt>
                <c:pt idx="1">
                  <c:v>46.332000000000001</c:v>
                </c:pt>
                <c:pt idx="2">
                  <c:v>158.3580000000004</c:v>
                </c:pt>
                <c:pt idx="3">
                  <c:v>455.84699999999964</c:v>
                </c:pt>
                <c:pt idx="4">
                  <c:v>1193.2449999999999</c:v>
                </c:pt>
                <c:pt idx="5">
                  <c:v>3004.627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Time!$C$5</c:f>
              <c:strCache>
                <c:ptCount val="1"/>
                <c:pt idx="0">
                  <c:v>NuSMV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numRef>
              <c:f>Time!$D$3:$I$3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Time!$D$5:$I$5</c:f>
              <c:numCache>
                <c:formatCode>General</c:formatCode>
                <c:ptCount val="6"/>
                <c:pt idx="0">
                  <c:v>421</c:v>
                </c:pt>
                <c:pt idx="1">
                  <c:v>418</c:v>
                </c:pt>
                <c:pt idx="2">
                  <c:v>11832</c:v>
                </c:pt>
                <c:pt idx="3">
                  <c:v>13210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Time!$C$6</c:f>
              <c:strCache>
                <c:ptCount val="1"/>
                <c:pt idx="0">
                  <c:v>CBMC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Time!$D$3:$I$3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Time!$D$6:$I$6</c:f>
              <c:numCache>
                <c:formatCode>0.0_ </c:formatCode>
                <c:ptCount val="6"/>
                <c:pt idx="0">
                  <c:v>40.221000000000011</c:v>
                </c:pt>
                <c:pt idx="1">
                  <c:v>59.278000000000013</c:v>
                </c:pt>
                <c:pt idx="2">
                  <c:v>113.12199999999999</c:v>
                </c:pt>
                <c:pt idx="3">
                  <c:v>188.77099999999999</c:v>
                </c:pt>
                <c:pt idx="4">
                  <c:v>290.608</c:v>
                </c:pt>
                <c:pt idx="5">
                  <c:v>380.755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38143232"/>
        <c:axId val="138145152"/>
      </c:lineChart>
      <c:catAx>
        <c:axId val="13814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ko-KR"/>
                </a:pPr>
                <a:r>
                  <a:rPr lang="en-US" altLang="ko-KR" sz="1400" dirty="0"/>
                  <a:t>A </a:t>
                </a:r>
                <a:r>
                  <a:rPr lang="en-US" altLang="ko-KR" sz="1400" dirty="0" smtClean="0"/>
                  <a:t>number of </a:t>
                </a:r>
                <a:r>
                  <a:rPr lang="en-US" altLang="ko-KR" sz="1400" dirty="0"/>
                  <a:t>physical units</a:t>
                </a:r>
                <a:endParaRPr lang="ko-KR" altLang="en-US" sz="1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ko-KR" sz="1200"/>
            </a:pPr>
            <a:endParaRPr lang="ko-KR"/>
          </a:p>
        </c:txPr>
        <c:crossAx val="138145152"/>
        <c:crosses val="autoZero"/>
        <c:auto val="1"/>
        <c:lblAlgn val="ctr"/>
        <c:lblOffset val="100"/>
        <c:noMultiLvlLbl val="0"/>
      </c:catAx>
      <c:valAx>
        <c:axId val="138145152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ko-KR"/>
                </a:pPr>
                <a:r>
                  <a:rPr lang="en-US" altLang="ko-KR" sz="1400"/>
                  <a:t>Seconds</a:t>
                </a:r>
                <a:endParaRPr lang="ko-KR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ko-KR" sz="1200"/>
            </a:pPr>
            <a:endParaRPr lang="ko-KR"/>
          </a:p>
        </c:txPr>
        <c:crossAx val="13814323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lang="ko-KR" sz="1200" baseline="0"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ko-KR" sz="1800"/>
            </a:pPr>
            <a:r>
              <a:rPr lang="en-US" altLang="ko-KR" sz="1800" dirty="0"/>
              <a:t>Space </a:t>
            </a:r>
            <a:r>
              <a:rPr lang="en-US" altLang="ko-KR" sz="1800" dirty="0" smtClean="0"/>
              <a:t>complexity LS</a:t>
            </a:r>
            <a:r>
              <a:rPr lang="en-US" altLang="ko-KR" sz="1800" baseline="0" dirty="0" smtClean="0"/>
              <a:t> </a:t>
            </a:r>
            <a:r>
              <a:rPr lang="en-US" altLang="ko-KR" sz="1800" baseline="0" dirty="0"/>
              <a:t>= 6</a:t>
            </a:r>
            <a:endParaRPr lang="ko-KR" alt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742184743063592"/>
          <c:y val="2.8405430802631148E-2"/>
          <c:w val="0.67798465630371296"/>
          <c:h val="0.81055863387446969"/>
        </c:manualLayout>
      </c:layout>
      <c:lineChart>
        <c:grouping val="standard"/>
        <c:varyColors val="0"/>
        <c:ser>
          <c:idx val="1"/>
          <c:order val="0"/>
          <c:tx>
            <c:strRef>
              <c:f>Memory!$B$4</c:f>
              <c:strCache>
                <c:ptCount val="1"/>
                <c:pt idx="0">
                  <c:v>Spin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numRef>
              <c:f>Memory!$C$3:$H$3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Memory!$C$4:$H$4</c:f>
              <c:numCache>
                <c:formatCode>General</c:formatCode>
                <c:ptCount val="6"/>
                <c:pt idx="0">
                  <c:v>371.11099999999999</c:v>
                </c:pt>
                <c:pt idx="1">
                  <c:v>688.3459999999983</c:v>
                </c:pt>
                <c:pt idx="2">
                  <c:v>1625.818</c:v>
                </c:pt>
                <c:pt idx="3">
                  <c:v>3975.4879999999998</c:v>
                </c:pt>
                <c:pt idx="4">
                  <c:v>9190.9249999999811</c:v>
                </c:pt>
                <c:pt idx="5">
                  <c:v>19736.691999999992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Memory!$B$5</c:f>
              <c:strCache>
                <c:ptCount val="1"/>
                <c:pt idx="0">
                  <c:v>NuSMV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Memory!$C$3:$H$3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Memory!$C$5:$H$5</c:f>
              <c:numCache>
                <c:formatCode>General</c:formatCode>
                <c:ptCount val="6"/>
                <c:pt idx="0">
                  <c:v>72</c:v>
                </c:pt>
                <c:pt idx="1">
                  <c:v>82</c:v>
                </c:pt>
                <c:pt idx="2">
                  <c:v>371</c:v>
                </c:pt>
                <c:pt idx="3">
                  <c:v>405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Memory!$B$6</c:f>
              <c:strCache>
                <c:ptCount val="1"/>
                <c:pt idx="0">
                  <c:v>CBMC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cat>
            <c:numRef>
              <c:f>Memory!$C$3:$H$3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cat>
          <c:val>
            <c:numRef>
              <c:f>Memory!$C$6:$H$6</c:f>
              <c:numCache>
                <c:formatCode>0_ </c:formatCode>
                <c:ptCount val="6"/>
                <c:pt idx="0">
                  <c:v>88.8</c:v>
                </c:pt>
                <c:pt idx="1">
                  <c:v>103.02</c:v>
                </c:pt>
                <c:pt idx="2">
                  <c:v>128.15</c:v>
                </c:pt>
                <c:pt idx="3">
                  <c:v>142.07</c:v>
                </c:pt>
                <c:pt idx="4">
                  <c:v>197.02</c:v>
                </c:pt>
                <c:pt idx="5">
                  <c:v>224.09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40494336"/>
        <c:axId val="140496256"/>
      </c:lineChart>
      <c:catAx>
        <c:axId val="14049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ko-KR" sz="1400"/>
                </a:pPr>
                <a:r>
                  <a:rPr lang="en-US" altLang="ko-KR" sz="1400"/>
                  <a:t>A number of physical units</a:t>
                </a:r>
                <a:endParaRPr lang="ko-KR" altLang="en-US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ko-KR" sz="1200"/>
            </a:pPr>
            <a:endParaRPr lang="ko-KR"/>
          </a:p>
        </c:txPr>
        <c:crossAx val="140496256"/>
        <c:crosses val="autoZero"/>
        <c:auto val="1"/>
        <c:lblAlgn val="ctr"/>
        <c:lblOffset val="100"/>
        <c:noMultiLvlLbl val="0"/>
      </c:catAx>
      <c:valAx>
        <c:axId val="140496256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ko-KR" sz="1400"/>
                </a:pPr>
                <a:r>
                  <a:rPr lang="en-US" altLang="ko-KR" sz="1400"/>
                  <a:t>Megabytes</a:t>
                </a:r>
                <a:endParaRPr lang="ko-KR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ko-KR" sz="1200"/>
            </a:pPr>
            <a:endParaRPr lang="ko-KR"/>
          </a:p>
        </c:txPr>
        <c:crossAx val="140494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ko-KR" sz="1200"/>
          </a:pPr>
          <a:endParaRPr lang="ko-K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22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r">
              <a:defRPr sz="1200"/>
            </a:lvl1pPr>
          </a:lstStyle>
          <a:p>
            <a:fld id="{5BE05CD4-7178-41AD-BA78-32B725B84C5D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4" rIns="94750" bIns="4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8"/>
            <a:ext cx="5680103" cy="4605085"/>
          </a:xfrm>
          <a:prstGeom prst="rect">
            <a:avLst/>
          </a:prstGeom>
        </p:spPr>
        <p:txBody>
          <a:bodyPr vert="horz" lIns="94750" tIns="47374" rIns="94750" bIns="473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757"/>
            <a:ext cx="3077137" cy="51222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7"/>
            <a:ext cx="3077137" cy="51222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r">
              <a:defRPr sz="1200"/>
            </a:lvl1pPr>
          </a:lstStyle>
          <a:p>
            <a:fld id="{87935BA9-F099-4ABF-B2CE-5A222ACE9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BB326-DEB5-40AB-ABC2-16DF95EB4C86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74" y="4860015"/>
            <a:ext cx="5677796" cy="4606801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B00D1-AB1B-4C4B-960C-102CC26F1687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30294-C128-4883-BC7A-1C8160A5BAC3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10^10 configuration for LS=8</a:t>
            </a:r>
            <a:r>
              <a:rPr lang="en-US" altLang="ko-KR" baseline="0" dirty="0" smtClean="0"/>
              <a:t> PU=10	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/>
              <a:t>10/17/2011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</a:t>
            </a:r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Automated Analysis of Industrial Embedded Software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 </a:t>
            </a:r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Automated Analysis of Industrial Embedded Software</a:t>
            </a:r>
            <a:endParaRPr lang="en-US" altLang="ko-KR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330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ko-KR" altLang="en-US" dirty="0" smtClean="0"/>
          </a:p>
          <a:p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/>
              <a:t>Automated Analysis of Industrial Embedded Software</a:t>
            </a:r>
          </a:p>
          <a:p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/19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swlab.kaist.ac.k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58" y="4786031"/>
            <a:ext cx="2301728" cy="67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096000" cy="11430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ko-KR" sz="2600" b="1" u="sng" dirty="0" smtClean="0">
                <a:latin typeface="Calibri" pitchFamily="34" charset="0"/>
                <a:cs typeface="Calibri" pitchFamily="34" charset="0"/>
              </a:rPr>
              <a:t>Moonzoo Kim </a:t>
            </a:r>
            <a:r>
              <a:rPr lang="en-US" altLang="ko-KR" sz="2600" dirty="0" smtClean="0">
                <a:latin typeface="Calibri" pitchFamily="34" charset="0"/>
                <a:cs typeface="Calibri" pitchFamily="34" charset="0"/>
              </a:rPr>
              <a:t>and Yunho Kim</a:t>
            </a:r>
          </a:p>
          <a:p>
            <a:pPr algn="ctr"/>
            <a:r>
              <a:rPr lang="en-US" altLang="ko-KR" sz="2600" dirty="0" smtClean="0">
                <a:latin typeface="Calibri" pitchFamily="34" charset="0"/>
                <a:cs typeface="Calibri" pitchFamily="34" charset="0"/>
              </a:rPr>
              <a:t>Provable Software Lab </a:t>
            </a:r>
          </a:p>
          <a:p>
            <a:pPr algn="ctr"/>
            <a:r>
              <a:rPr lang="en-US" altLang="ko-KR" sz="2600" dirty="0" smtClean="0">
                <a:latin typeface="Calibri" pitchFamily="34" charset="0"/>
                <a:cs typeface="Calibri" pitchFamily="34" charset="0"/>
              </a:rPr>
              <a:t>KAIST, South Korea </a:t>
            </a:r>
          </a:p>
          <a:p>
            <a:pPr algn="ctr"/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2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u="none" dirty="0" smtClean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u="none" dirty="0" smtClean="0">
                <a:latin typeface="Calibri" pitchFamily="34" charset="0"/>
                <a:cs typeface="Calibri" pitchFamily="34" charset="0"/>
              </a:rPr>
              <a:t>Analysis of Industrial Embedded Software </a:t>
            </a:r>
            <a:endParaRPr lang="en-US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F356-ED64-44AE-8A7F-3F8BF9C67755}" type="datetime1">
              <a:rPr lang="en-US" altLang="ko-KR" smtClean="0">
                <a:latin typeface="Calibri" pitchFamily="34" charset="0"/>
                <a:cs typeface="Calibri" pitchFamily="34" charset="0"/>
              </a:rPr>
              <a:t>10/17/2011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samsung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45655"/>
            <a:ext cx="1828800" cy="6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5562600"/>
            <a:ext cx="7162800" cy="11430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Thanks to Hotae Kim and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Yoonkyu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Jang  </a:t>
            </a:r>
          </a:p>
          <a:p>
            <a:pPr algn="ctr"/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Samsung Electronics, South Korea</a:t>
            </a:r>
          </a:p>
          <a:p>
            <a:pPr algn="ctr"/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24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Feedbacks from Samsung Electronics  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152400" y="1844040"/>
            <a:ext cx="8915400" cy="43281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Current SW development of Samsung is not ready to apply unit testing</a:t>
            </a:r>
          </a:p>
          <a:p>
            <a:pPr lvl="2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Tight project deadline does not allow defining detailed asserts and environment models </a:t>
            </a:r>
          </a:p>
          <a:p>
            <a:pPr marL="594360" lvl="2" indent="0">
              <a:buNone/>
            </a:pP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Needs large scalability even at the cost of accuracy</a:t>
            </a:r>
          </a:p>
          <a:p>
            <a:pPr lvl="2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Rigorous automated </a:t>
            </a:r>
            <a:r>
              <a:rPr lang="en-US" altLang="ko-KR" sz="1800" dirty="0">
                <a:latin typeface="Calibri" pitchFamily="34" charset="0"/>
                <a:cs typeface="Calibri" pitchFamily="34" charset="0"/>
              </a:rPr>
              <a:t>tools for </a:t>
            </a:r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small unit (i.e., SW model checker) is </a:t>
            </a:r>
            <a:r>
              <a:rPr lang="en-US" altLang="ko-KR" sz="1800" dirty="0">
                <a:latin typeface="Calibri" pitchFamily="34" charset="0"/>
                <a:cs typeface="Calibri" pitchFamily="34" charset="0"/>
              </a:rPr>
              <a:t>of limited </a:t>
            </a:r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practical value</a:t>
            </a:r>
          </a:p>
          <a:p>
            <a:pPr marL="274320" lvl="1" indent="0"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Many embedded SW components have dependency on external libraries </a:t>
            </a:r>
          </a:p>
          <a:p>
            <a:pPr lvl="2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Pure analysis methods on source code only are of limited value</a:t>
            </a:r>
          </a:p>
          <a:p>
            <a:pPr marL="594360" lvl="2" indent="0">
              <a:buNone/>
            </a:pPr>
            <a:endParaRPr lang="en-US" altLang="ko-KR" sz="1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>
                <a:latin typeface="Calibri" pitchFamily="34" charset="0"/>
                <a:cs typeface="Calibri" pitchFamily="34" charset="0"/>
              </a:rPr>
              <a:t>It is desirable to generate test cases as a result of the analysis. </a:t>
            </a:r>
          </a:p>
          <a:p>
            <a:pPr lvl="2"/>
            <a:r>
              <a:rPr lang="en-US" altLang="ko-KR" sz="1800" dirty="0">
                <a:latin typeface="Calibri" pitchFamily="34" charset="0"/>
                <a:cs typeface="Calibri" pitchFamily="34" charset="0"/>
              </a:rPr>
              <a:t>Current SW V&amp;V </a:t>
            </a:r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practice operates </a:t>
            </a:r>
            <a:r>
              <a:rPr lang="en-US" altLang="ko-KR" sz="1800" dirty="0">
                <a:latin typeface="Calibri" pitchFamily="34" charset="0"/>
                <a:cs typeface="Calibri" pitchFamily="34" charset="0"/>
              </a:rPr>
              <a:t>on test cases</a:t>
            </a:r>
          </a:p>
          <a:p>
            <a:endParaRPr lang="ko-KR" altLang="en-US" sz="2400" dirty="0"/>
          </a:p>
          <a:p>
            <a:pPr lvl="2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altLang="ko-K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7" name="직사각형 6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33400" y="845403"/>
            <a:ext cx="80772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Main challenge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industry is not mature enough to conduct </a:t>
            </a:r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unit 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testing </a:t>
            </a:r>
          </a:p>
        </p:txBody>
      </p:sp>
    </p:spTree>
    <p:extLst>
      <p:ext uri="{BB962C8B-B14F-4D97-AF65-F5344CB8AC3E}">
        <p14:creationId xmlns:p14="http://schemas.microsoft.com/office/powerpoint/2010/main" val="23854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Background on </a:t>
            </a:r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Testing 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500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Conc</a:t>
            </a:r>
            <a:r>
              <a:rPr lang="en-US" altLang="ko-KR" sz="25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rete runtime execution guides symb</a:t>
            </a:r>
            <a:r>
              <a:rPr lang="en-US" altLang="ko-KR" sz="2500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olic </a:t>
            </a:r>
            <a:r>
              <a:rPr lang="en-US" altLang="ko-KR" sz="250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path analysis</a:t>
            </a:r>
          </a:p>
          <a:p>
            <a:pPr lvl="1"/>
            <a:r>
              <a:rPr lang="en-US" altLang="ko-KR" sz="220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a.k.a. dynamic symbolic execution (DSE), white-box fuzzing</a:t>
            </a:r>
            <a:r>
              <a:rPr lang="en-US" altLang="ko-KR" sz="2200" b="1" dirty="0" smtClean="0">
                <a:solidFill>
                  <a:srgbClr val="000099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</a:t>
            </a:r>
            <a:r>
              <a:rPr lang="en-US" altLang="ko-KR" sz="2200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</a:t>
            </a:r>
          </a:p>
          <a:p>
            <a:pPr marL="274320" lvl="1" indent="0">
              <a:buNone/>
            </a:pPr>
            <a:endParaRPr lang="en-US" altLang="ko-KR" sz="1800" dirty="0"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Automated </a:t>
            </a:r>
            <a:r>
              <a:rPr lang="en-US" altLang="ko-KR" dirty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test case </a:t>
            </a:r>
            <a:r>
              <a:rPr lang="en-US" altLang="ko-KR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(TC) generation technique </a:t>
            </a:r>
            <a:r>
              <a:rPr lang="en-US" altLang="ko-KR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 </a:t>
            </a:r>
            <a:endParaRPr lang="en-US" altLang="ko-KR" sz="2200" dirty="0" smtClean="0"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Applicable to a large target program (no memory bottleneck)</a:t>
            </a: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Applicable to testing stages seamlessly</a:t>
            </a: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External binary library can be handled (partially)</a:t>
            </a:r>
            <a:endParaRPr lang="en-US" altLang="ko-KR" sz="1900" dirty="0" smtClean="0"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marL="274320" lvl="1" indent="0">
              <a:buNone/>
            </a:pPr>
            <a:endParaRPr lang="en-US" altLang="ko-KR" dirty="0"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r>
              <a:rPr lang="en-US" altLang="ko-KR" sz="2500" dirty="0">
                <a:solidFill>
                  <a:srgbClr val="FF0000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Explicit path model checker </a:t>
            </a:r>
            <a:endParaRPr lang="en-US" altLang="ko-KR" sz="2500" dirty="0" smtClean="0">
              <a:solidFill>
                <a:srgbClr val="FF0000"/>
              </a:solidFill>
              <a:latin typeface="Calibri" pitchFamily="34" charset="0"/>
              <a:ea typeface="굴림" pitchFamily="50" charset="-127"/>
              <a:cs typeface="Calibri" pitchFamily="34" charset="0"/>
            </a:endParaRP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All </a:t>
            </a:r>
            <a:r>
              <a:rPr lang="en-US" altLang="ko-KR" sz="2200" dirty="0">
                <a:latin typeface="Calibri" pitchFamily="34" charset="0"/>
                <a:ea typeface="굴림" pitchFamily="50" charset="-127"/>
                <a:cs typeface="Calibri" pitchFamily="34" charset="0"/>
              </a:rPr>
              <a:t>possible execution paths </a:t>
            </a:r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are explored based on the generated TCs</a:t>
            </a: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Anytime algorithm </a:t>
            </a:r>
          </a:p>
          <a:p>
            <a:pPr lvl="2"/>
            <a:r>
              <a:rPr lang="en-US" altLang="ko-KR" sz="19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User can get partial analysis result (i.e., TCs) anytime</a:t>
            </a:r>
          </a:p>
          <a:p>
            <a:pPr lvl="1"/>
            <a:r>
              <a:rPr lang="en-US" altLang="ko-KR" sz="22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Analysis of each path is independent from each other </a:t>
            </a:r>
          </a:p>
          <a:p>
            <a:pPr lvl="2"/>
            <a:r>
              <a:rPr lang="en-US" altLang="ko-KR" sz="19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Parallelization for linear speed up</a:t>
            </a:r>
          </a:p>
          <a:p>
            <a:pPr lvl="2"/>
            <a:r>
              <a:rPr lang="en-US" altLang="ko-KR" sz="19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Ex. Scalable </a:t>
            </a:r>
            <a:r>
              <a:rPr lang="en-US" altLang="ko-KR" sz="1900" dirty="0" err="1" smtClean="0">
                <a:latin typeface="Calibri" pitchFamily="34" charset="0"/>
                <a:ea typeface="굴림" pitchFamily="50" charset="-127"/>
                <a:cs typeface="Calibri" pitchFamily="34" charset="0"/>
              </a:rPr>
              <a:t>COncolic</a:t>
            </a:r>
            <a:r>
              <a:rPr lang="en-US" altLang="ko-KR" sz="1900" dirty="0" smtClean="0">
                <a:latin typeface="Calibri" pitchFamily="34" charset="0"/>
                <a:ea typeface="굴림" pitchFamily="50" charset="-127"/>
                <a:cs typeface="Calibri" pitchFamily="34" charset="0"/>
              </a:rPr>
              <a:t> testing for Reliable Embedded Software (SCORE) on thousands of Amazon EC2 cloud computing nodes  [FSE’11b] 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7" name="직사각형 6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3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41623" cy="48768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Unit-level testing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ko-KR" sz="1700" dirty="0" err="1"/>
              <a:t>Busybox</a:t>
            </a:r>
            <a:r>
              <a:rPr lang="en-US" altLang="ko-KR" sz="1700" dirty="0"/>
              <a:t> </a:t>
            </a:r>
            <a:r>
              <a:rPr lang="en-US" altLang="ko-KR" sz="1700" dirty="0" err="1"/>
              <a:t>ls</a:t>
            </a:r>
            <a:r>
              <a:rPr lang="en-US" altLang="ko-KR" sz="1700" dirty="0"/>
              <a:t>  </a:t>
            </a:r>
            <a:r>
              <a:rPr lang="en-US" altLang="ko-KR" sz="1700" dirty="0" smtClean="0"/>
              <a:t>(</a:t>
            </a:r>
            <a:r>
              <a:rPr lang="en-US" altLang="ko-KR" sz="1500" dirty="0" smtClean="0"/>
              <a:t>1100 LOC</a:t>
            </a:r>
            <a:r>
              <a:rPr lang="en-US" altLang="ko-KR" sz="1500" dirty="0"/>
              <a:t>) </a:t>
            </a:r>
            <a:r>
              <a:rPr lang="en-US" altLang="ko-KR" sz="1500" dirty="0" smtClean="0"/>
              <a:t>  </a:t>
            </a:r>
            <a:endParaRPr lang="en-US" altLang="ko-KR" sz="1500" dirty="0"/>
          </a:p>
          <a:p>
            <a:pPr lvl="2"/>
            <a:r>
              <a:rPr lang="en-US" altLang="ko-KR" sz="1500" dirty="0"/>
              <a:t>98% of branches covered and 4 bugs detected</a:t>
            </a:r>
            <a:endParaRPr lang="en-US" altLang="ko-KR" sz="1500" u="sng" dirty="0"/>
          </a:p>
          <a:p>
            <a:pPr marL="617220" lvl="1" indent="-342900">
              <a:buFont typeface="+mj-lt"/>
              <a:buAutoNum type="arabicPeriod"/>
            </a:pPr>
            <a:r>
              <a:rPr lang="en-US" altLang="ko-KR" sz="1700" u="sng" dirty="0"/>
              <a:t>Samsung security </a:t>
            </a:r>
            <a:r>
              <a:rPr lang="en-US" altLang="ko-KR" sz="1700" u="sng" dirty="0" smtClean="0"/>
              <a:t>library (</a:t>
            </a:r>
            <a:r>
              <a:rPr lang="en-US" altLang="ko-KR" sz="1500" dirty="0" smtClean="0"/>
              <a:t>2300 LOC)</a:t>
            </a:r>
            <a:endParaRPr lang="en-US" altLang="ko-KR" sz="1500" dirty="0"/>
          </a:p>
          <a:p>
            <a:pPr lvl="2"/>
            <a:r>
              <a:rPr lang="en-US" altLang="ko-KR" sz="1500" dirty="0"/>
              <a:t>73% of branches covered and  a memory violation bug detected</a:t>
            </a:r>
            <a:endParaRPr lang="en-US" altLang="ko-KR" sz="1700" dirty="0"/>
          </a:p>
          <a:p>
            <a:r>
              <a:rPr lang="en-US" altLang="ko-KR" sz="2000" dirty="0" smtClean="0"/>
              <a:t>System level testing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ko-KR" sz="1700" dirty="0" smtClean="0"/>
              <a:t>Samsung Linux Platform (SLP) file manager</a:t>
            </a:r>
          </a:p>
          <a:p>
            <a:pPr lvl="2"/>
            <a:r>
              <a:rPr lang="en-US" altLang="ko-KR" sz="1500" dirty="0" smtClean="0"/>
              <a:t>Covered 20% of the branches and detected an infinite loop bug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ko-KR" sz="1700" dirty="0" smtClean="0"/>
              <a:t>10 </a:t>
            </a:r>
            <a:r>
              <a:rPr lang="en-US" altLang="ko-KR" sz="1700" dirty="0" err="1"/>
              <a:t>Busybox</a:t>
            </a:r>
            <a:r>
              <a:rPr lang="en-US" altLang="ko-KR" sz="1700" dirty="0"/>
              <a:t> </a:t>
            </a:r>
            <a:r>
              <a:rPr lang="en-US" altLang="ko-KR" sz="1700" dirty="0" smtClean="0"/>
              <a:t>utilities</a:t>
            </a:r>
          </a:p>
          <a:p>
            <a:pPr lvl="2"/>
            <a:r>
              <a:rPr lang="en-US" altLang="ko-KR" sz="1500" dirty="0" smtClean="0"/>
              <a:t>Covered 80% of the branches </a:t>
            </a:r>
            <a:r>
              <a:rPr lang="en-US" altLang="ko-KR" sz="1500" dirty="0"/>
              <a:t>with </a:t>
            </a:r>
            <a:r>
              <a:rPr lang="en-US" altLang="ko-KR" sz="1500" dirty="0" smtClean="0"/>
              <a:t>4 different search strategy and 10,000 </a:t>
            </a:r>
            <a:r>
              <a:rPr lang="en-US" altLang="ko-KR" sz="1500" dirty="0"/>
              <a:t>TCs in 20 min each</a:t>
            </a:r>
            <a:endParaRPr lang="en-US" altLang="ko-KR" sz="1500" dirty="0" smtClean="0"/>
          </a:p>
          <a:p>
            <a:pPr lvl="2"/>
            <a:r>
              <a:rPr lang="en-US" altLang="ko-KR" sz="1500" dirty="0"/>
              <a:t>A</a:t>
            </a:r>
            <a:r>
              <a:rPr lang="en-US" altLang="ko-KR" sz="1500" dirty="0" smtClean="0"/>
              <a:t> buffer overflow bug in </a:t>
            </a:r>
            <a:r>
              <a:rPr lang="en-US" altLang="ko-KR" sz="1500" dirty="0" err="1" smtClean="0"/>
              <a:t>grep</a:t>
            </a:r>
            <a:r>
              <a:rPr lang="en-US" altLang="ko-KR" sz="1500" dirty="0" smtClean="0"/>
              <a:t> was detected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ko-KR" sz="1700" dirty="0" err="1" smtClean="0"/>
              <a:t>Libexif</a:t>
            </a:r>
            <a:r>
              <a:rPr lang="en-US" altLang="ko-KR" sz="1700" dirty="0" smtClean="0"/>
              <a:t> </a:t>
            </a:r>
          </a:p>
          <a:p>
            <a:pPr lvl="2"/>
            <a:r>
              <a:rPr lang="en-US" altLang="ko-KR" sz="1500" dirty="0" smtClean="0"/>
              <a:t>Covered 43% of the branches with 4 </a:t>
            </a:r>
            <a:r>
              <a:rPr lang="en-US" altLang="ko-KR" sz="1500" dirty="0"/>
              <a:t>different search strategy and </a:t>
            </a:r>
            <a:r>
              <a:rPr lang="en-US" altLang="ko-KR" sz="1500" dirty="0" smtClean="0"/>
              <a:t>10,000 TCs in 8 hours each</a:t>
            </a:r>
          </a:p>
          <a:p>
            <a:pPr lvl="2"/>
            <a:r>
              <a:rPr lang="en-US" altLang="ko-KR" sz="1500" dirty="0" smtClean="0"/>
              <a:t>2 null pointer dereferences and 5 divide-by-0 bugs were detected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latin typeface="Calibri" pitchFamily="34" charset="0"/>
                <a:cs typeface="Calibri" pitchFamily="34" charset="0"/>
              </a:rPr>
              <a:t>Part II: Experience from </a:t>
            </a:r>
            <a:r>
              <a:rPr lang="en-US" altLang="ko-KR" dirty="0" err="1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Testing using CREST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762000" y="838200"/>
            <a:ext cx="794162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Target system</a:t>
            </a: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Samsung Smartphone Platform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34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685800" y="1317848"/>
            <a:ext cx="4419600" cy="328228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Providing complete security protocol APIs</a:t>
            </a:r>
          </a:p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3 level layered structure</a:t>
            </a:r>
          </a:p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Complex mathematical operation involved</a:t>
            </a:r>
          </a:p>
          <a:p>
            <a:endParaRPr lang="en-US" altLang="ko-KR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953000" y="1272952"/>
            <a:ext cx="3240360" cy="2308448"/>
            <a:chOff x="5141640" y="1120552"/>
            <a:chExt cx="3240360" cy="2308448"/>
          </a:xfrm>
        </p:grpSpPr>
        <p:grpSp>
          <p:nvGrpSpPr>
            <p:cNvPr id="6" name="그룹 5"/>
            <p:cNvGrpSpPr/>
            <p:nvPr/>
          </p:nvGrpSpPr>
          <p:grpSpPr>
            <a:xfrm>
              <a:off x="5217840" y="1120552"/>
              <a:ext cx="3096344" cy="2232248"/>
              <a:chOff x="2195736" y="2852936"/>
              <a:chExt cx="3096344" cy="2232248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195736" y="4437112"/>
                <a:ext cx="309634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Large integer functions</a:t>
                </a:r>
                <a:endParaRPr lang="ko-KR" altLang="en-US" dirty="0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195736" y="2852936"/>
                <a:ext cx="309634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Security functions</a:t>
                </a:r>
              </a:p>
              <a:p>
                <a:pPr algn="ctr"/>
                <a:r>
                  <a:rPr lang="en-US" altLang="ko-KR" dirty="0" smtClean="0"/>
                  <a:t>(AES, SHA, etc.)</a:t>
                </a:r>
                <a:endParaRPr lang="ko-KR" altLang="en-US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195736" y="3645024"/>
                <a:ext cx="309634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Complex math functions</a:t>
                </a:r>
                <a:endParaRPr lang="ko-KR" altLang="en-US" dirty="0"/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5141640" y="2626804"/>
              <a:ext cx="3240360" cy="802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내용 개체 틀 4"/>
          <p:cNvSpPr txBox="1">
            <a:spLocks/>
          </p:cNvSpPr>
          <p:nvPr/>
        </p:nvSpPr>
        <p:spPr>
          <a:xfrm>
            <a:off x="762000" y="3984848"/>
            <a:ext cx="7704584" cy="13498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We targeted the large integer functions layer using</a:t>
            </a:r>
            <a:r>
              <a:rPr lang="ko-KR" alt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the CREST tool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Upper 2 layers heavily use external math library functions and are hard to understand due to complex algorithms</a:t>
            </a:r>
          </a:p>
          <a:p>
            <a:pPr lvl="1"/>
            <a:endParaRPr lang="en-US" altLang="ko-KR" sz="2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latin typeface="Calibri" pitchFamily="34" charset="0"/>
                <a:cs typeface="Calibri" pitchFamily="34" charset="0"/>
              </a:rPr>
              <a:t>Samsung Security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Library </a:t>
            </a:r>
            <a:r>
              <a:rPr lang="en-US" altLang="ko-KR" dirty="0">
                <a:latin typeface="Calibri" pitchFamily="34" charset="0"/>
                <a:cs typeface="Calibri" pitchFamily="34" charset="0"/>
              </a:rPr>
              <a:t>[FSE’11a]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10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Symbolic Inputs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493776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All 14 functions in the large integer functions layer receive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struct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L_INT as inputs</a:t>
            </a:r>
            <a:endParaRPr lang="en-US" altLang="ko-KR" sz="24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000" dirty="0" err="1" smtClean="0"/>
              <a:t>struct</a:t>
            </a:r>
            <a:r>
              <a:rPr lang="en-US" altLang="ko-KR" sz="2000" dirty="0" smtClean="0"/>
              <a:t> L_INT </a:t>
            </a:r>
            <a:r>
              <a:rPr lang="en-US" altLang="ko-KR" sz="2000" dirty="0"/>
              <a:t>{</a:t>
            </a:r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2000" dirty="0" smtClean="0"/>
              <a:t>  unsigned 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size</a:t>
            </a:r>
            <a:r>
              <a:rPr lang="en-US" altLang="ko-KR" sz="2000" dirty="0"/>
              <a:t>; </a:t>
            </a:r>
            <a:r>
              <a:rPr lang="en-US" altLang="ko-KR" sz="2000" dirty="0" smtClean="0"/>
              <a:t> // </a:t>
            </a:r>
            <a:r>
              <a:rPr lang="en-US" altLang="ko-KR" sz="2000" dirty="0"/>
              <a:t>Allocated memory </a:t>
            </a:r>
            <a:r>
              <a:rPr lang="en-US" altLang="ko-KR" sz="2000" dirty="0" smtClean="0"/>
              <a:t>size in 32 bits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2000" dirty="0" smtClean="0"/>
              <a:t>  unsigned 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len</a:t>
            </a:r>
            <a:r>
              <a:rPr lang="en-US" altLang="ko-KR" sz="2000" dirty="0" smtClean="0"/>
              <a:t>;   // # of valid </a:t>
            </a:r>
            <a:r>
              <a:rPr lang="en-US" altLang="ko-KR" sz="2000" dirty="0"/>
              <a:t>32 bit </a:t>
            </a:r>
            <a:r>
              <a:rPr lang="en-US" altLang="ko-KR" sz="2000" dirty="0" smtClean="0"/>
              <a:t>elements, thus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len</a:t>
            </a:r>
            <a:r>
              <a:rPr lang="en-US" altLang="ko-KR" sz="2000" dirty="0" smtClean="0">
                <a:solidFill>
                  <a:srgbClr val="FF0000"/>
                </a:solidFill>
              </a:rPr>
              <a:t> &lt;= size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2000" dirty="0" smtClean="0"/>
              <a:t>  unsigned 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*da;   // </a:t>
            </a:r>
            <a:r>
              <a:rPr lang="en-US" altLang="ko-KR" sz="2000" dirty="0"/>
              <a:t>Actual </a:t>
            </a:r>
            <a:r>
              <a:rPr lang="en-US" altLang="ko-KR" sz="2000" dirty="0" smtClean="0"/>
              <a:t>data, da[len-1] are the most-significant bytes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2000" dirty="0" smtClean="0"/>
              <a:t>  unsigned 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 sign</a:t>
            </a:r>
            <a:r>
              <a:rPr lang="en-US" altLang="ko-KR" sz="2000" dirty="0" smtClean="0"/>
              <a:t>; // 0: non-negative, 1: negative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2000" dirty="0" smtClean="0"/>
              <a:t>}</a:t>
            </a:r>
          </a:p>
          <a:p>
            <a:r>
              <a:rPr lang="en-US" altLang="ko-KR" sz="2000" dirty="0" smtClean="0"/>
              <a:t>Ex. 4294967298 (=2*2</a:t>
            </a:r>
            <a:r>
              <a:rPr lang="en-US" altLang="ko-KR" sz="2000" baseline="30000" dirty="0" smtClean="0"/>
              <a:t>0</a:t>
            </a:r>
            <a:r>
              <a:rPr lang="en-US" altLang="ko-KR" sz="2000" dirty="0" smtClean="0"/>
              <a:t> + 1*2</a:t>
            </a:r>
            <a:r>
              <a:rPr lang="en-US" altLang="ko-KR" sz="2000" baseline="30000" dirty="0" smtClean="0"/>
              <a:t>32</a:t>
            </a:r>
            <a:r>
              <a:rPr lang="en-US" altLang="ko-KR" sz="2000" dirty="0" smtClean="0"/>
              <a:t>) is represented by</a:t>
            </a:r>
          </a:p>
          <a:p>
            <a:pPr marL="0" indent="0">
              <a:buNone/>
            </a:pPr>
            <a:r>
              <a:rPr lang="en-US" altLang="ko-KR" sz="2000" dirty="0" smtClean="0"/>
              <a:t>   </a:t>
            </a:r>
            <a:r>
              <a:rPr lang="en-US" altLang="ko-KR" sz="1800" dirty="0" smtClean="0"/>
              <a:t>unsigned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size=3; 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unsigned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len</a:t>
            </a:r>
            <a:r>
              <a:rPr lang="en-US" altLang="ko-KR" sz="1800" dirty="0" smtClean="0"/>
              <a:t>=2; 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unsigned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*da ={2,1,0}; // </a:t>
            </a:r>
            <a:r>
              <a:rPr lang="en-US" altLang="ko-KR" sz="1800" dirty="0"/>
              <a:t>2*2</a:t>
            </a:r>
            <a:r>
              <a:rPr lang="en-US" altLang="ko-KR" sz="1800" baseline="30000" dirty="0"/>
              <a:t>0</a:t>
            </a:r>
            <a:r>
              <a:rPr lang="en-US" altLang="ko-KR" sz="1800" dirty="0" smtClean="0"/>
              <a:t> + 1*2</a:t>
            </a:r>
            <a:r>
              <a:rPr lang="en-US" altLang="ko-KR" sz="1800" baseline="30000" dirty="0" smtClean="0"/>
              <a:t>32</a:t>
            </a:r>
            <a:r>
              <a:rPr lang="en-US" altLang="ko-KR" sz="1800" dirty="0" smtClean="0"/>
              <a:t> + 0*2</a:t>
            </a:r>
            <a:r>
              <a:rPr lang="en-US" altLang="ko-KR" sz="1800" baseline="30000" dirty="0" smtClean="0"/>
              <a:t>64 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unsigned </a:t>
            </a:r>
            <a:r>
              <a:rPr lang="en-US" altLang="ko-KR" sz="1800" dirty="0" err="1" smtClean="0"/>
              <a:t>int</a:t>
            </a:r>
            <a:r>
              <a:rPr lang="en-US" altLang="ko-KR" sz="1800" dirty="0" smtClean="0"/>
              <a:t> sign=0; </a:t>
            </a:r>
          </a:p>
          <a:p>
            <a:pPr marL="0" indent="0">
              <a:buNone/>
            </a:pPr>
            <a:r>
              <a:rPr lang="en-US" altLang="ko-KR" sz="2000" dirty="0" smtClean="0"/>
              <a:t>  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72556"/>
              </p:ext>
            </p:extLst>
          </p:nvPr>
        </p:nvGraphicFramePr>
        <p:xfrm>
          <a:off x="6096000" y="4495800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da[0]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da[1]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da[2]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9" name="직사각형 8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1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Symbolic L_INT Generator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24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generates symbolic L_INT whose size is between min and max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Allocate memory of L_INT with symbolic size of data buffer (line 2~6)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Fill L_INT data when 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to_fill</a:t>
            </a:r>
            <a:r>
              <a:rPr lang="en-US" altLang="ko-KR" dirty="0" smtClean="0"/>
              <a:t>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is not 0 (line 8~12)</a:t>
            </a:r>
          </a:p>
          <a:p>
            <a:pPr lvl="1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57200" y="3048000"/>
            <a:ext cx="8305800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: L_INT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min,int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max,int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to_fill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02: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size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03: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CREST_unsigned_int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(size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); //sym. var.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04: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if(size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&gt; max || size&lt; min) exit(0);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05: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L_INT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*n=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L_INT_Init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(size);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06: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n-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=size;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07: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08: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if(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to_fill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){// sym. value assignment</a:t>
            </a:r>
          </a:p>
          <a:p>
            <a:r>
              <a:rPr lang="nn-NO" altLang="ko-KR" sz="1600" dirty="0">
                <a:latin typeface="Courier New" pitchFamily="49" charset="0"/>
                <a:cs typeface="Courier New" pitchFamily="49" charset="0"/>
              </a:rPr>
              <a:t>09: </a:t>
            </a:r>
            <a:r>
              <a:rPr lang="nn-NO" altLang="ko-KR" sz="1600" dirty="0" smtClean="0">
                <a:latin typeface="Courier New" pitchFamily="49" charset="0"/>
                <a:cs typeface="Courier New" pitchFamily="49" charset="0"/>
              </a:rPr>
              <a:t>    for(i=0</a:t>
            </a:r>
            <a:r>
              <a:rPr lang="nn-NO" altLang="ko-KR" sz="1600" dirty="0">
                <a:latin typeface="Courier New" pitchFamily="49" charset="0"/>
                <a:cs typeface="Courier New" pitchFamily="49" charset="0"/>
              </a:rPr>
              <a:t>; i &lt; size; i++) {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10: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CREST_unsigned_int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(n-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&gt;da[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]);}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11: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if(n-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&gt;da[size-1]==0) exit(0); }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12: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n;}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8" name="직사각형 7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9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Test Driver for </a:t>
            </a:r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L_INT_ModAdd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()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 err="1" smtClean="0">
                <a:latin typeface="Calibri" pitchFamily="34" charset="0"/>
                <a:cs typeface="Calibri" pitchFamily="34" charset="0"/>
              </a:rPr>
              <a:t>L_INT_ModAdd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2800" dirty="0" err="1" smtClean="0">
                <a:latin typeface="Calibri" pitchFamily="34" charset="0"/>
                <a:cs typeface="Calibri" pitchFamily="34" charset="0"/>
              </a:rPr>
              <a:t>dest</a:t>
            </a:r>
            <a:r>
              <a:rPr lang="en-US" altLang="ko-KR" sz="2800" dirty="0">
                <a:latin typeface="Calibri" pitchFamily="34" charset="0"/>
                <a:cs typeface="Calibri" pitchFamily="34" charset="0"/>
              </a:rPr>
              <a:t>, n1, n2, 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m)</a:t>
            </a:r>
            <a:endParaRPr lang="en-US" altLang="ko-KR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sz="2800" dirty="0" err="1">
                <a:latin typeface="Calibri" pitchFamily="34" charset="0"/>
                <a:cs typeface="Calibri" pitchFamily="34" charset="0"/>
              </a:rPr>
              <a:t>dest</a:t>
            </a:r>
            <a:r>
              <a:rPr lang="en-US" altLang="ko-KR" sz="2800" dirty="0">
                <a:latin typeface="Calibri" pitchFamily="34" charset="0"/>
                <a:cs typeface="Calibri" pitchFamily="34" charset="0"/>
              </a:rPr>
              <a:t> := (n1+n2)%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m  </a:t>
            </a:r>
            <a:r>
              <a:rPr lang="en-US" altLang="ko-KR" sz="2800" dirty="0">
                <a:latin typeface="Calibri" pitchFamily="34" charset="0"/>
                <a:cs typeface="Calibri" pitchFamily="34" charset="0"/>
              </a:rPr>
              <a:t>// (6+7)% 10 = 3</a:t>
            </a:r>
          </a:p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Check  (n1+n2)%m == (n2+n1)%m  (line 11)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Generate 3 symbolic L_INT operands for n1, n2, and m (line 2~4)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Generate 2 symbolic L_INT </a:t>
            </a:r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dest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and dest2 to store the results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57200" y="3048000"/>
            <a:ext cx="8305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: void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test_L_INT_ModAdd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02: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L_INT 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n1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(1,4,1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03: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*n2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(1,4,1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04: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   *m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(1,4,1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05: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 *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(1,4,0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), //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Do not fill *da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06: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   *dest2 =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gen_s_int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(1,4,0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); //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Do not fill *da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07: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08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L_INT_ModAdd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(dest,n1,n2,m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09: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600" dirty="0" err="1" smtClean="0">
                <a:latin typeface="Courier New" pitchFamily="49" charset="0"/>
                <a:cs typeface="Courier New" pitchFamily="49" charset="0"/>
              </a:rPr>
              <a:t>L_INT_ModAdd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(dest2,n2,n1,m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t-BR" altLang="ko-KR" sz="1600" dirty="0">
                <a:latin typeface="Courier New" pitchFamily="49" charset="0"/>
                <a:cs typeface="Courier New" pitchFamily="49" charset="0"/>
              </a:rPr>
              <a:t>10: </a:t>
            </a:r>
            <a:r>
              <a:rPr lang="pt-BR" altLang="ko-KR" sz="16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pt-BR" altLang="ko-KR" sz="1600" dirty="0">
                <a:latin typeface="Courier New" pitchFamily="49" charset="0"/>
                <a:cs typeface="Courier New" pitchFamily="49" charset="0"/>
              </a:rPr>
              <a:t>(n1+n2)%m == (n2+n1)%m</a:t>
            </a:r>
          </a:p>
          <a:p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11: 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assert(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L_INT_Cmp</a:t>
            </a:r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(dest,dest2</a:t>
            </a:r>
            <a:r>
              <a:rPr lang="en-US" altLang="ko-KR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)==0</a:t>
            </a:r>
            <a:r>
              <a:rPr lang="en-US" altLang="ko-K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altLang="ko-KR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altLang="ko-KR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8" name="직사각형 7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3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Results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62345" y="914400"/>
            <a:ext cx="4273067" cy="56388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We tested all 14 functions and all of them violated assertions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7537 TCs generated in 5 </a:t>
            </a:r>
            <a:r>
              <a:rPr lang="en-US" altLang="ko-KR" sz="2100" dirty="0" err="1" smtClean="0">
                <a:latin typeface="Calibri" pitchFamily="34" charset="0"/>
                <a:cs typeface="Calibri" pitchFamily="34" charset="0"/>
              </a:rPr>
              <a:t>mins</a:t>
            </a:r>
            <a:endParaRPr lang="en-US" altLang="ko-KR" sz="21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1284/1953 branches covered(73.2%)</a:t>
            </a:r>
            <a:endParaRPr lang="en-US" altLang="ko-KR" sz="21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L_INT_ModAdd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()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831 TCs generated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129 among 150 branches covered (86%)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17 violations of </a:t>
            </a:r>
            <a:br>
              <a:rPr lang="en-US" altLang="ko-KR" sz="210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assert (</a:t>
            </a:r>
            <a:r>
              <a:rPr lang="en-US" altLang="ko-KR" sz="2100" dirty="0" err="1" smtClean="0">
                <a:latin typeface="Calibri" pitchFamily="34" charset="0"/>
                <a:cs typeface="Calibri" pitchFamily="34" charset="0"/>
              </a:rPr>
              <a:t>dest</a:t>
            </a:r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 == dest2)</a:t>
            </a:r>
            <a:endParaRPr lang="ko-KR" altLang="en-US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43400" y="950655"/>
            <a:ext cx="4800600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------- </a:t>
            </a:r>
            <a:r>
              <a:rPr lang="en-US" altLang="ko-KR" sz="1600" dirty="0"/>
              <a:t>Test input ---------</a:t>
            </a:r>
          </a:p>
          <a:p>
            <a:r>
              <a:rPr lang="en-US" altLang="ko-KR" sz="1600" dirty="0" smtClean="0"/>
              <a:t>n1 </a:t>
            </a:r>
            <a:r>
              <a:rPr lang="en-US" altLang="ko-KR" sz="1600" dirty="0"/>
              <a:t>: 2 :7f7d4b02 6b702b0d </a:t>
            </a:r>
          </a:p>
          <a:p>
            <a:r>
              <a:rPr lang="en-US" altLang="ko-KR" sz="1600" dirty="0" smtClean="0"/>
              <a:t>n2 </a:t>
            </a:r>
            <a:r>
              <a:rPr lang="en-US" altLang="ko-KR" sz="1600" dirty="0"/>
              <a:t>: 1 :3787923c </a:t>
            </a:r>
          </a:p>
          <a:p>
            <a:r>
              <a:rPr lang="en-US" altLang="ko-KR" sz="1600" dirty="0" smtClean="0"/>
              <a:t>m: </a:t>
            </a:r>
            <a:r>
              <a:rPr lang="en-US" altLang="ko-KR" sz="1600" dirty="0"/>
              <a:t>1 :777d0295 </a:t>
            </a:r>
          </a:p>
          <a:p>
            <a:r>
              <a:rPr lang="en-US" altLang="ko-KR" sz="1600" dirty="0" err="1" smtClean="0"/>
              <a:t>dest.size</a:t>
            </a:r>
            <a:r>
              <a:rPr lang="en-US" altLang="ko-KR" sz="1600" dirty="0" smtClean="0"/>
              <a:t>=1</a:t>
            </a:r>
            <a:endParaRPr lang="en-US" altLang="ko-KR" sz="1600" dirty="0"/>
          </a:p>
          <a:p>
            <a:r>
              <a:rPr lang="en-US" altLang="ko-KR" sz="1600" dirty="0" smtClean="0"/>
              <a:t>dest2.size=1</a:t>
            </a:r>
            <a:endParaRPr lang="en-US" altLang="ko-KR" sz="1600" dirty="0"/>
          </a:p>
          <a:p>
            <a:r>
              <a:rPr lang="en-US" altLang="ko-KR" sz="1600" dirty="0"/>
              <a:t>--------Test output ---------</a:t>
            </a:r>
          </a:p>
          <a:p>
            <a:r>
              <a:rPr lang="en-US" altLang="ko-KR" sz="1600" dirty="0" err="1" smtClean="0"/>
              <a:t>dest</a:t>
            </a:r>
            <a:r>
              <a:rPr lang="en-US" altLang="ko-KR" sz="1600" dirty="0"/>
              <a:t>: 1 :539b103d </a:t>
            </a:r>
          </a:p>
          <a:p>
            <a:r>
              <a:rPr lang="en-US" altLang="ko-KR" sz="1600" dirty="0" smtClean="0"/>
              <a:t>dest2</a:t>
            </a:r>
            <a:r>
              <a:rPr lang="en-US" altLang="ko-KR" sz="1600" dirty="0"/>
              <a:t>: 1 :539b103d </a:t>
            </a:r>
          </a:p>
          <a:p>
            <a:r>
              <a:rPr lang="en-US" altLang="ko-KR" sz="1600" dirty="0" err="1" smtClean="0"/>
              <a:t>L_INT_Cmp</a:t>
            </a:r>
            <a:r>
              <a:rPr lang="en-US" altLang="ko-KR" sz="1600" dirty="0" smtClean="0"/>
              <a:t>(dest,dest2</a:t>
            </a:r>
            <a:r>
              <a:rPr lang="en-US" altLang="ko-KR" sz="1600" dirty="0"/>
              <a:t>)==</a:t>
            </a:r>
            <a:r>
              <a:rPr lang="en-US" altLang="ko-KR" sz="1600" dirty="0" smtClean="0"/>
              <a:t>0</a:t>
            </a:r>
            <a:endParaRPr lang="en-US" altLang="ko-K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35412" y="653534"/>
            <a:ext cx="20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Correct behavior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4343400" y="3886200"/>
            <a:ext cx="48006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------- </a:t>
            </a:r>
            <a:r>
              <a:rPr lang="en-US" altLang="ko-KR" sz="1600" dirty="0"/>
              <a:t>Test input ---------</a:t>
            </a:r>
          </a:p>
          <a:p>
            <a:r>
              <a:rPr lang="en-US" altLang="ko-KR" sz="1600" dirty="0" smtClean="0"/>
              <a:t>n1 </a:t>
            </a:r>
            <a:r>
              <a:rPr lang="en-US" altLang="ko-KR" sz="1600" dirty="0"/>
              <a:t>: 4 :777d0295 3787923c 7f7d4b02 6b702b0d </a:t>
            </a:r>
          </a:p>
          <a:p>
            <a:r>
              <a:rPr lang="en-US" altLang="ko-KR" sz="1600" dirty="0" smtClean="0"/>
              <a:t>n2 </a:t>
            </a:r>
            <a:r>
              <a:rPr lang="en-US" altLang="ko-KR" sz="1600" dirty="0"/>
              <a:t>: 3 :513a3234 7d0b4f12 5789fd36 </a:t>
            </a:r>
          </a:p>
          <a:p>
            <a:r>
              <a:rPr lang="en-US" altLang="ko-KR" sz="1600" dirty="0" smtClean="0"/>
              <a:t>m: </a:t>
            </a:r>
            <a:r>
              <a:rPr lang="en-US" altLang="ko-KR" sz="1600" dirty="0"/>
              <a:t>3 :08cae318 61d52574 73331ffa </a:t>
            </a:r>
          </a:p>
          <a:p>
            <a:r>
              <a:rPr lang="en-US" altLang="ko-KR" sz="1600" dirty="0" err="1" smtClean="0"/>
              <a:t>dest.size</a:t>
            </a:r>
            <a:r>
              <a:rPr lang="en-US" altLang="ko-KR" sz="1600" dirty="0" smtClean="0"/>
              <a:t>=1</a:t>
            </a:r>
            <a:endParaRPr lang="en-US" altLang="ko-KR" sz="1600" dirty="0"/>
          </a:p>
          <a:p>
            <a:r>
              <a:rPr lang="en-US" altLang="ko-KR" sz="1600" dirty="0" smtClean="0"/>
              <a:t>dest2.size=1</a:t>
            </a:r>
            <a:endParaRPr lang="en-US" altLang="ko-KR" sz="1600" dirty="0"/>
          </a:p>
          <a:p>
            <a:r>
              <a:rPr lang="en-US" altLang="ko-KR" sz="1600" dirty="0"/>
              <a:t>--------Test output ---------</a:t>
            </a:r>
          </a:p>
          <a:p>
            <a:r>
              <a:rPr lang="en-US" altLang="ko-KR" sz="1600" dirty="0" err="1" smtClean="0"/>
              <a:t>dest</a:t>
            </a:r>
            <a:r>
              <a:rPr lang="en-US" altLang="ko-KR" sz="1600" dirty="0"/>
              <a:t>: 3 :</a:t>
            </a:r>
            <a:r>
              <a:rPr lang="en-US" altLang="ko-KR" sz="1600" dirty="0">
                <a:solidFill>
                  <a:srgbClr val="FF0000"/>
                </a:solidFill>
              </a:rPr>
              <a:t>00000001 </a:t>
            </a:r>
            <a:r>
              <a:rPr lang="en-US" altLang="ko-KR" sz="1600" dirty="0"/>
              <a:t>dc5f0f9e a0862e99 </a:t>
            </a:r>
          </a:p>
          <a:p>
            <a:r>
              <a:rPr lang="en-US" altLang="ko-KR" sz="1600" dirty="0" smtClean="0"/>
              <a:t>dest2</a:t>
            </a:r>
            <a:r>
              <a:rPr lang="en-US" altLang="ko-KR" sz="1600" dirty="0"/>
              <a:t>: 3 :</a:t>
            </a:r>
            <a:r>
              <a:rPr lang="en-US" altLang="ko-KR" sz="1600" dirty="0">
                <a:solidFill>
                  <a:srgbClr val="FF0000"/>
                </a:solidFill>
              </a:rPr>
              <a:t>0874a808 </a:t>
            </a:r>
            <a:r>
              <a:rPr lang="en-US" altLang="ko-KR" sz="1600" dirty="0"/>
              <a:t>dc5f0f9e a0862e99 </a:t>
            </a:r>
          </a:p>
          <a:p>
            <a:r>
              <a:rPr lang="en-US" altLang="ko-KR" sz="1600" dirty="0" err="1" smtClean="0">
                <a:solidFill>
                  <a:srgbClr val="FF0000"/>
                </a:solidFill>
              </a:rPr>
              <a:t>L_INT_Cmp</a:t>
            </a:r>
            <a:r>
              <a:rPr lang="en-US" altLang="ko-KR" sz="1600" dirty="0" smtClean="0">
                <a:solidFill>
                  <a:srgbClr val="FF0000"/>
                </a:solidFill>
              </a:rPr>
              <a:t>(dest,dest2</a:t>
            </a:r>
            <a:r>
              <a:rPr lang="en-US" altLang="ko-KR" sz="1600" dirty="0">
                <a:solidFill>
                  <a:srgbClr val="FF0000"/>
                </a:solidFill>
              </a:rPr>
              <a:t>)==-1</a:t>
            </a:r>
          </a:p>
          <a:p>
            <a:r>
              <a:rPr lang="en-US" altLang="ko-KR" sz="1600" dirty="0" err="1" smtClean="0">
                <a:solidFill>
                  <a:srgbClr val="FF0000"/>
                </a:solidFill>
              </a:rPr>
              <a:t>test_L_INT_ModAdd</a:t>
            </a:r>
            <a:r>
              <a:rPr lang="en-US" altLang="ko-KR" sz="1600" dirty="0">
                <a:solidFill>
                  <a:srgbClr val="FF0000"/>
                </a:solidFill>
              </a:rPr>
              <a:t>: Assertion `result == 0' failed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581400"/>
            <a:ext cx="367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Violation of assert(dest1=dest2) </a:t>
            </a:r>
            <a:endParaRPr lang="ko-KR" altLang="en-US" b="1" dirty="0"/>
          </a:p>
        </p:txBody>
      </p:sp>
      <p:sp>
        <p:nvSpPr>
          <p:cNvPr id="11" name="직사각형 10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1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Observations from these </a:t>
            </a:r>
            <a:r>
              <a:rPr lang="en-US" altLang="ko-KR" dirty="0">
                <a:latin typeface="Calibri" pitchFamily="34" charset="0"/>
                <a:cs typeface="Calibri" pitchFamily="34" charset="0"/>
              </a:rPr>
              <a:t>Verification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Projects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305800" cy="3794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Expensive computational cost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Huge state space ( |TCs| = ~ 2 </a:t>
            </a:r>
            <a:r>
              <a:rPr lang="en-US" altLang="ko-KR" baseline="30000" dirty="0" smtClean="0">
                <a:latin typeface="Calibri" pitchFamily="34" charset="0"/>
                <a:cs typeface="Calibri" pitchFamily="34" charset="0"/>
              </a:rPr>
              <a:t>|exec|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. )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~90% of time spent by a SMT solver</a:t>
            </a:r>
          </a:p>
          <a:p>
            <a:pPr marL="1062990" lvl="2" indent="-514350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SMT solvers seem good at solving a complex formula but not good at solving millions of similar short formulas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Proper selection of symbolic input to reduce state space</a:t>
            </a:r>
          </a:p>
          <a:p>
            <a:pPr lvl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requires deep knowledge of a target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Build process and runtime environment dependence causes additional burden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1000" y="1009471"/>
            <a:ext cx="84582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Main challenge: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 space explosion problem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8" name="직사각형 7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91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Conclusion and Future Work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304800" y="1005840"/>
            <a:ext cx="8610600" cy="493776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Formal verification techniques really work in IT industry !</a:t>
            </a:r>
          </a:p>
          <a:p>
            <a:pPr lvl="1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Software model checking and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testing detected hidden bugs in industrial embedded software  </a:t>
            </a:r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To  alleviate the limitations of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testing</a:t>
            </a:r>
          </a:p>
          <a:p>
            <a:pPr lvl="1"/>
            <a:r>
              <a:rPr lang="en-US" altLang="ko-KR" sz="2000" dirty="0">
                <a:latin typeface="Calibri" pitchFamily="34" charset="0"/>
                <a:cs typeface="Calibri" pitchFamily="34" charset="0"/>
              </a:rPr>
              <a:t>Fault-tolerance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for distributed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testing (SCORE framework [FSE’11b]) </a:t>
            </a:r>
            <a:endParaRPr lang="en-US" altLang="ko-KR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External function summaries through dynamic invariance generation</a:t>
            </a:r>
          </a:p>
          <a:p>
            <a:pPr lvl="1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altLang="ko-KR" sz="2000" dirty="0">
                <a:latin typeface="Calibri" pitchFamily="34" charset="0"/>
                <a:cs typeface="Calibri" pitchFamily="34" charset="0"/>
              </a:rPr>
              <a:t>a new search strategy for fast branch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coverage</a:t>
            </a:r>
            <a:endParaRPr lang="en-US" altLang="ko-KR" sz="27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Data mining on a huge set of runtime execution information</a:t>
            </a:r>
          </a:p>
          <a:p>
            <a:pPr lvl="1"/>
            <a:r>
              <a:rPr lang="en-US" altLang="ko-K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utomated oracle generation through dynamic invariant  generation</a:t>
            </a:r>
          </a:p>
          <a:p>
            <a:pPr lvl="1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Automated debugging </a:t>
            </a: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Technical papers can be downloaded at 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  <a:hlinkClick r:id="rId3"/>
              </a:rPr>
              <a:t>http://pswlab.kaist.ac.kr</a:t>
            </a:r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7" name="직사각형 6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96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Strong IT Industry in South Korea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2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samsun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" y="1066800"/>
            <a:ext cx="24631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Te0mnF2yvUz0ajAuScSg497WuLENYtlgKXNdrxhRf6Snag9M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6" y="4952999"/>
            <a:ext cx="2496555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.agora.media.daum.net/pcp_download.php?fhandle=b1htYkBmaWxlLmFnb3JhLm1lZGlhLmRhdW0ubmV0Oi9LMTU3LzAvMjUuanBn&amp;filename=hyund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88" y="4648201"/>
            <a:ext cx="2039211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tonorth.ca/storage/ki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1076446"/>
            <a:ext cx="2415293" cy="1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chdigest.tv/samsung_r87_lcd_hd_tv-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989155"/>
            <a:ext cx="1801313" cy="1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mmyhub.com/wp-content/uploads/16gbnandfla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60" y="2980059"/>
            <a:ext cx="1926096" cy="1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505199"/>
            <a:ext cx="1525592" cy="16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in-subbus.org/img/diagram_target_application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40507"/>
            <a:ext cx="2830377" cy="22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108201" y="6488668"/>
            <a:ext cx="5283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16" name="직사각형 15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4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85725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cs typeface="Calibri" pitchFamily="34" charset="0"/>
              </a:rPr>
              <a:t>Personal Research Roadmap</a:t>
            </a:r>
            <a:endParaRPr lang="ko-KR" altLang="en-US" sz="2000" dirty="0">
              <a:cs typeface="Calibri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33613" y="1123944"/>
            <a:ext cx="1214446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Model Checking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05315" y="1123944"/>
            <a:ext cx="1214446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Software Model Checking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90473" y="1123944"/>
            <a:ext cx="1214446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Runtime Verification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직선 화살표 연결선 10"/>
          <p:cNvCxnSpPr>
            <a:stCxn id="9" idx="3"/>
            <a:endCxn id="7" idx="1"/>
          </p:cNvCxnSpPr>
          <p:nvPr/>
        </p:nvCxnSpPr>
        <p:spPr>
          <a:xfrm>
            <a:off x="2804919" y="1552572"/>
            <a:ext cx="928694" cy="158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7" idx="3"/>
            <a:endCxn id="8" idx="1"/>
          </p:cNvCxnSpPr>
          <p:nvPr/>
        </p:nvCxnSpPr>
        <p:spPr>
          <a:xfrm>
            <a:off x="4948059" y="1552572"/>
            <a:ext cx="857256" cy="158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" y="609600"/>
            <a:ext cx="562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 Past: RV (dynamic) &amp;&amp; MC (static)</a:t>
            </a:r>
            <a:endParaRPr lang="ko-KR" alt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275" y="243840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 Current: Extended </a:t>
            </a:r>
            <a:r>
              <a:rPr lang="en-US" altLang="ko-KR" sz="2800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 Testing</a:t>
            </a:r>
            <a:endParaRPr lang="ko-KR" alt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275" y="488698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 Future: </a:t>
            </a:r>
            <a:r>
              <a:rPr lang="en-US" altLang="ko-KR" sz="2800" dirty="0" err="1" smtClean="0">
                <a:latin typeface="Calibri" pitchFamily="34" charset="0"/>
                <a:cs typeface="Calibri" pitchFamily="34" charset="0"/>
              </a:rPr>
              <a:t>Concolic</a:t>
            </a:r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 Testing with Intelligence</a:t>
            </a:r>
            <a:endParaRPr lang="ko-KR" alt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590473" y="5365827"/>
            <a:ext cx="5429288" cy="958773"/>
            <a:chOff x="1590473" y="5365827"/>
            <a:chExt cx="5429288" cy="958773"/>
          </a:xfrm>
        </p:grpSpPr>
        <p:sp>
          <p:nvSpPr>
            <p:cNvPr id="31" name="직사각형 30"/>
            <p:cNvSpPr/>
            <p:nvPr/>
          </p:nvSpPr>
          <p:spPr>
            <a:xfrm>
              <a:off x="3733613" y="5365827"/>
              <a:ext cx="1214446" cy="9587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Machine Learning</a:t>
              </a:r>
              <a:endParaRPr lang="ko-K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805315" y="5365827"/>
              <a:ext cx="1214446" cy="9587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User </a:t>
              </a:r>
              <a:r>
                <a:rPr lang="en-US" altLang="ko-KR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Assistance</a:t>
              </a:r>
              <a:endParaRPr lang="ko-K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590473" y="5365827"/>
              <a:ext cx="1214446" cy="9587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Statistic Inference</a:t>
              </a:r>
              <a:endParaRPr lang="ko-K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십자형 40"/>
            <p:cNvSpPr/>
            <p:nvPr/>
          </p:nvSpPr>
          <p:spPr>
            <a:xfrm>
              <a:off x="5090935" y="5538782"/>
              <a:ext cx="571504" cy="511346"/>
            </a:xfrm>
            <a:prstGeom prst="plus">
              <a:avLst>
                <a:gd name="adj" fmla="val 364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십자형 41"/>
            <p:cNvSpPr/>
            <p:nvPr/>
          </p:nvSpPr>
          <p:spPr>
            <a:xfrm>
              <a:off x="2947795" y="5598940"/>
              <a:ext cx="571504" cy="511346"/>
            </a:xfrm>
            <a:prstGeom prst="plus">
              <a:avLst>
                <a:gd name="adj" fmla="val 364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85104" y="3392269"/>
            <a:ext cx="1361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Better</a:t>
            </a:r>
          </a:p>
          <a:p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Industrial </a:t>
            </a:r>
          </a:p>
          <a:p>
            <a:r>
              <a:rPr lang="en-US" altLang="ko-KR" sz="2000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pplication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447800" y="996224"/>
            <a:ext cx="5751482" cy="3956776"/>
            <a:chOff x="1219200" y="1380244"/>
            <a:chExt cx="6048437" cy="3359163"/>
          </a:xfrm>
        </p:grpSpPr>
        <p:sp>
          <p:nvSpPr>
            <p:cNvPr id="21" name="직사각형 20"/>
            <p:cNvSpPr/>
            <p:nvPr/>
          </p:nvSpPr>
          <p:spPr>
            <a:xfrm>
              <a:off x="5524724" y="1380244"/>
              <a:ext cx="1742913" cy="14046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219200" y="3048000"/>
              <a:ext cx="1742913" cy="16914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0473" y="2009001"/>
            <a:ext cx="12144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altLang="ko-KR" dirty="0" smtClean="0"/>
              <a:t>FMSD’04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38554" y="2009001"/>
            <a:ext cx="120950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altLang="ko-KR" dirty="0" smtClean="0"/>
              <a:t>Spin’08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2036802"/>
            <a:ext cx="120950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/>
              <a:t>  ASE ‘08 </a:t>
            </a:r>
          </a:p>
          <a:p>
            <a:r>
              <a:rPr lang="en-US" altLang="ko-KR" dirty="0" smtClean="0"/>
              <a:t>  TSE’11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590473" y="2895600"/>
            <a:ext cx="5643602" cy="1953399"/>
            <a:chOff x="1590473" y="2895600"/>
            <a:chExt cx="5643602" cy="1953399"/>
          </a:xfrm>
        </p:grpSpPr>
        <p:sp>
          <p:nvSpPr>
            <p:cNvPr id="17" name="직사각형 16"/>
            <p:cNvSpPr/>
            <p:nvPr/>
          </p:nvSpPr>
          <p:spPr>
            <a:xfrm>
              <a:off x="1590473" y="3019848"/>
              <a:ext cx="1214446" cy="95877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err="1" smtClean="0">
                  <a:latin typeface="Calibri" pitchFamily="34" charset="0"/>
                  <a:cs typeface="Calibri" pitchFamily="34" charset="0"/>
                </a:rPr>
                <a:t>Concolic</a:t>
              </a:r>
              <a:r>
                <a:rPr lang="en-US" altLang="ko-KR" dirty="0" smtClean="0">
                  <a:latin typeface="Calibri" pitchFamily="34" charset="0"/>
                  <a:cs typeface="Calibri" pitchFamily="34" charset="0"/>
                </a:rPr>
                <a:t> Testing</a:t>
              </a:r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직선 화살표 연결선 19"/>
            <p:cNvCxnSpPr>
              <a:stCxn id="17" idx="3"/>
            </p:cNvCxnSpPr>
            <p:nvPr/>
          </p:nvCxnSpPr>
          <p:spPr>
            <a:xfrm flipV="1">
              <a:off x="2804919" y="3497266"/>
              <a:ext cx="714380" cy="1969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/>
            <p:nvPr/>
          </p:nvGrpSpPr>
          <p:grpSpPr>
            <a:xfrm>
              <a:off x="3590737" y="2895600"/>
              <a:ext cx="3643338" cy="1828800"/>
              <a:chOff x="2857488" y="3877712"/>
              <a:chExt cx="3643338" cy="2043953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3000364" y="4000504"/>
                <a:ext cx="1214446" cy="107157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dirty="0" smtClean="0">
                    <a:latin typeface="Calibri" pitchFamily="34" charset="0"/>
                    <a:cs typeface="Calibri" pitchFamily="34" charset="0"/>
                  </a:rPr>
                  <a:t>Distributed </a:t>
                </a:r>
                <a:r>
                  <a:rPr lang="en-US" altLang="ko-KR" dirty="0" err="1" smtClean="0">
                    <a:latin typeface="Calibri" pitchFamily="34" charset="0"/>
                    <a:cs typeface="Calibri" pitchFamily="34" charset="0"/>
                  </a:rPr>
                  <a:t>Concolic</a:t>
                </a:r>
                <a:r>
                  <a:rPr lang="en-US" altLang="ko-KR" dirty="0" smtClean="0">
                    <a:latin typeface="Calibri" pitchFamily="34" charset="0"/>
                    <a:cs typeface="Calibri" pitchFamily="34" charset="0"/>
                  </a:rPr>
                  <a:t> Testing</a:t>
                </a:r>
                <a:endParaRPr lang="ko-KR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5072066" y="4000504"/>
                <a:ext cx="1214446" cy="107157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en-US" altLang="ko-KR" dirty="0" smtClean="0">
                    <a:latin typeface="Calibri" pitchFamily="34" charset="0"/>
                    <a:cs typeface="Calibri" pitchFamily="34" charset="0"/>
                  </a:rPr>
                  <a:t>Hybrid Algorithm (i.e., w/ Genetic </a:t>
                </a:r>
                <a:r>
                  <a:rPr lang="en-US" altLang="ko-KR" dirty="0" err="1" smtClean="0">
                    <a:latin typeface="Calibri" pitchFamily="34" charset="0"/>
                    <a:cs typeface="Calibri" pitchFamily="34" charset="0"/>
                  </a:rPr>
                  <a:t>Alg</a:t>
                </a:r>
                <a:r>
                  <a:rPr lang="en-US" altLang="ko-KR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ko-KR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2857488" y="3877712"/>
                <a:ext cx="3643338" cy="204395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십자형 25"/>
              <p:cNvSpPr/>
              <p:nvPr/>
            </p:nvSpPr>
            <p:spPr>
              <a:xfrm>
                <a:off x="4357686" y="4120959"/>
                <a:ext cx="571504" cy="571504"/>
              </a:xfrm>
              <a:prstGeom prst="plus">
                <a:avLst>
                  <a:gd name="adj" fmla="val 3642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600200" y="4018002"/>
              <a:ext cx="121444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altLang="ko-KR" dirty="0" smtClean="0"/>
                <a:t>FACJ’12</a:t>
              </a:r>
            </a:p>
            <a:p>
              <a:r>
                <a:rPr lang="en-US" altLang="ko-KR" dirty="0" smtClean="0"/>
                <a:t>FSE’11a</a:t>
              </a:r>
            </a:p>
            <a:p>
              <a:r>
                <a:rPr lang="en-US" altLang="ko-KR" dirty="0" smtClean="0"/>
                <a:t>SBMF’09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8554" y="4018002"/>
              <a:ext cx="1214446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altLang="ko-KR" dirty="0" smtClean="0"/>
                <a:t>FSE’11b</a:t>
              </a:r>
            </a:p>
            <a:p>
              <a:r>
                <a:rPr lang="en-US" altLang="ko-KR" dirty="0" smtClean="0"/>
                <a:t>ICTAC’10</a:t>
              </a:r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5954" y="3990201"/>
              <a:ext cx="1214446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tIns="0" bIns="0" rtlCol="0">
              <a:spAutoFit/>
            </a:bodyPr>
            <a:lstStyle/>
            <a:p>
              <a:r>
                <a:rPr lang="en-US" altLang="ko-KR" dirty="0" smtClean="0"/>
                <a:t>ISSRE ’11</a:t>
              </a:r>
              <a:endParaRPr lang="ko-KR" altLang="en-US" dirty="0"/>
            </a:p>
          </p:txBody>
        </p:sp>
      </p:grpSp>
      <p:sp>
        <p:nvSpPr>
          <p:cNvPr id="6" name="줄무늬가 있는 오른쪽 화살표 5"/>
          <p:cNvSpPr/>
          <p:nvPr/>
        </p:nvSpPr>
        <p:spPr>
          <a:xfrm rot="5400000">
            <a:off x="5503585" y="3446186"/>
            <a:ext cx="4501123" cy="646104"/>
          </a:xfrm>
          <a:prstGeom prst="stripedRightArrow">
            <a:avLst>
              <a:gd name="adj1" fmla="val 50001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8417625" y="6441375"/>
            <a:ext cx="457200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3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45" name="직사각형 44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6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AutoShape 2"/>
          <p:cNvSpPr>
            <a:spLocks noChangeArrowheads="1"/>
          </p:cNvSpPr>
          <p:nvPr/>
        </p:nvSpPr>
        <p:spPr bwMode="auto">
          <a:xfrm>
            <a:off x="4648200" y="1219200"/>
            <a:ext cx="4343400" cy="4876800"/>
          </a:xfrm>
          <a:prstGeom prst="roundRect">
            <a:avLst>
              <a:gd name="adj" fmla="val 10046"/>
            </a:avLst>
          </a:prstGeom>
          <a:gradFill rotWithShape="0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ko-KR" altLang="ko-KR" sz="150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800600" y="2209800"/>
            <a:ext cx="4114800" cy="3170238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953000" y="3352800"/>
            <a:ext cx="2819400" cy="190500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4800600" y="5562600"/>
            <a:ext cx="3810000" cy="381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OneNAND</a:t>
            </a:r>
            <a:r>
              <a:rPr lang="en-US" altLang="ko-KR" sz="1800" baseline="300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®</a:t>
            </a:r>
            <a:r>
              <a:rPr lang="en-US" altLang="ko-KR" sz="1600">
                <a:latin typeface="Calibri" pitchFamily="34" charset="0"/>
                <a:cs typeface="Calibri" pitchFamily="34" charset="0"/>
              </a:rPr>
              <a:t> Flash Memory Devices</a:t>
            </a:r>
          </a:p>
        </p:txBody>
      </p:sp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5562600" y="4724400"/>
            <a:ext cx="21336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Low Level (</a:t>
            </a:r>
            <a:r>
              <a:rPr lang="en-US" altLang="ko-KR" sz="1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LLD</a:t>
            </a: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algn="ctr">
              <a:defRPr/>
            </a:pP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Device Driver</a:t>
            </a:r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5595958" y="4114800"/>
            <a:ext cx="19050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Block </a:t>
            </a:r>
          </a:p>
          <a:p>
            <a:pPr algn="ctr">
              <a:defRPr/>
            </a:pP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Management (</a:t>
            </a:r>
            <a:r>
              <a:rPr lang="en-US" altLang="ko-KR" sz="1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BML</a:t>
            </a: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5029200" y="3505200"/>
            <a:ext cx="15240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>
                <a:latin typeface="Calibri" pitchFamily="34" charset="0"/>
                <a:cs typeface="Calibri" pitchFamily="34" charset="0"/>
              </a:rPr>
              <a:t>Sector </a:t>
            </a:r>
          </a:p>
          <a:p>
            <a:pPr algn="ctr">
              <a:defRPr/>
            </a:pPr>
            <a:r>
              <a:rPr lang="en-US" altLang="ko-KR" sz="1400">
                <a:latin typeface="Calibri" pitchFamily="34" charset="0"/>
                <a:cs typeface="Calibri" pitchFamily="34" charset="0"/>
              </a:rPr>
              <a:t>Translation (</a:t>
            </a:r>
            <a:r>
              <a:rPr lang="en-US" altLang="ko-KR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STL</a:t>
            </a:r>
            <a:r>
              <a:rPr lang="en-US" altLang="ko-KR" sz="140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93578" name="Rectangle 10"/>
          <p:cNvSpPr>
            <a:spLocks noChangeArrowheads="1"/>
          </p:cNvSpPr>
          <p:nvPr/>
        </p:nvSpPr>
        <p:spPr bwMode="auto">
          <a:xfrm>
            <a:off x="6324600" y="2362200"/>
            <a:ext cx="1447800" cy="838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6400800" y="2390298"/>
            <a:ext cx="1308100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Demand </a:t>
            </a:r>
          </a:p>
          <a:p>
            <a:pPr algn="ctr"/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Paging </a:t>
            </a:r>
          </a:p>
          <a:p>
            <a:pPr algn="ctr"/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Manager (</a:t>
            </a:r>
            <a:r>
              <a:rPr lang="en-US" altLang="ko-KR" sz="1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DPM</a:t>
            </a:r>
            <a:r>
              <a:rPr lang="en-US" altLang="ko-KR" sz="1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9229" name="AutoShape 12"/>
          <p:cNvCxnSpPr>
            <a:cxnSpLocks noChangeShapeType="1"/>
            <a:stCxn id="493575" idx="2"/>
            <a:endCxn id="9223" idx="0"/>
          </p:cNvCxnSpPr>
          <p:nvPr/>
        </p:nvCxnSpPr>
        <p:spPr bwMode="auto">
          <a:xfrm>
            <a:off x="6629400" y="5181600"/>
            <a:ext cx="762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230" name="AutoShape 13"/>
          <p:cNvCxnSpPr>
            <a:cxnSpLocks noChangeShapeType="1"/>
            <a:stCxn id="493576" idx="2"/>
            <a:endCxn id="493575" idx="0"/>
          </p:cNvCxnSpPr>
          <p:nvPr/>
        </p:nvCxnSpPr>
        <p:spPr bwMode="auto">
          <a:xfrm rot="16200000" flipH="1">
            <a:off x="6512729" y="4607729"/>
            <a:ext cx="152400" cy="809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231" name="AutoShape 14"/>
          <p:cNvCxnSpPr>
            <a:cxnSpLocks noChangeShapeType="1"/>
            <a:stCxn id="493577" idx="2"/>
            <a:endCxn id="493576" idx="0"/>
          </p:cNvCxnSpPr>
          <p:nvPr/>
        </p:nvCxnSpPr>
        <p:spPr bwMode="auto">
          <a:xfrm rot="16200000" flipH="1">
            <a:off x="6093629" y="3659971"/>
            <a:ext cx="152400" cy="75725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232" name="AutoShape 15"/>
          <p:cNvCxnSpPr>
            <a:cxnSpLocks noChangeShapeType="1"/>
            <a:stCxn id="493578" idx="2"/>
            <a:endCxn id="493576" idx="0"/>
          </p:cNvCxnSpPr>
          <p:nvPr/>
        </p:nvCxnSpPr>
        <p:spPr bwMode="auto">
          <a:xfrm rot="5400000">
            <a:off x="6341279" y="3407579"/>
            <a:ext cx="914400" cy="5000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233" name="AutoShape 16"/>
          <p:cNvCxnSpPr>
            <a:cxnSpLocks noChangeShapeType="1"/>
            <a:stCxn id="493596" idx="2"/>
            <a:endCxn id="493577" idx="0"/>
          </p:cNvCxnSpPr>
          <p:nvPr/>
        </p:nvCxnSpPr>
        <p:spPr bwMode="auto">
          <a:xfrm>
            <a:off x="5562600" y="3200400"/>
            <a:ext cx="2286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234" name="Rectangle 17"/>
          <p:cNvSpPr>
            <a:spLocks noChangeArrowheads="1"/>
          </p:cNvSpPr>
          <p:nvPr/>
        </p:nvSpPr>
        <p:spPr bwMode="auto">
          <a:xfrm>
            <a:off x="7848600" y="3352800"/>
            <a:ext cx="990600" cy="190500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OS </a:t>
            </a:r>
          </a:p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Adapt-</a:t>
            </a:r>
          </a:p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ation </a:t>
            </a:r>
          </a:p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7696200" y="2438400"/>
            <a:ext cx="1295400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Unified </a:t>
            </a:r>
          </a:p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Storage </a:t>
            </a:r>
          </a:p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Platform</a:t>
            </a:r>
          </a:p>
        </p:txBody>
      </p:sp>
      <p:sp>
        <p:nvSpPr>
          <p:cNvPr id="9236" name="Oval 19"/>
          <p:cNvSpPr>
            <a:spLocks noChangeArrowheads="1"/>
          </p:cNvSpPr>
          <p:nvPr/>
        </p:nvSpPr>
        <p:spPr bwMode="auto">
          <a:xfrm>
            <a:off x="4876800" y="1447800"/>
            <a:ext cx="7620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App</a:t>
            </a:r>
            <a:r>
              <a:rPr lang="en-US" altLang="ko-KR" sz="1600" baseline="-250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9237" name="Oval 20"/>
          <p:cNvSpPr>
            <a:spLocks noChangeArrowheads="1"/>
          </p:cNvSpPr>
          <p:nvPr/>
        </p:nvSpPr>
        <p:spPr bwMode="auto">
          <a:xfrm>
            <a:off x="5791200" y="1447800"/>
            <a:ext cx="7620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App</a:t>
            </a:r>
            <a:r>
              <a:rPr lang="en-US" altLang="ko-KR" sz="1600" baseline="-250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cxnSp>
        <p:nvCxnSpPr>
          <p:cNvPr id="9238" name="AutoShape 21"/>
          <p:cNvCxnSpPr>
            <a:cxnSpLocks noChangeShapeType="1"/>
            <a:stCxn id="9236" idx="4"/>
            <a:endCxn id="493596" idx="0"/>
          </p:cNvCxnSpPr>
          <p:nvPr/>
        </p:nvCxnSpPr>
        <p:spPr bwMode="auto">
          <a:xfrm>
            <a:off x="5257800" y="1905000"/>
            <a:ext cx="3048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239" name="AutoShape 22"/>
          <p:cNvCxnSpPr>
            <a:cxnSpLocks noChangeShapeType="1"/>
            <a:stCxn id="9237" idx="4"/>
            <a:endCxn id="493596" idx="0"/>
          </p:cNvCxnSpPr>
          <p:nvPr/>
        </p:nvCxnSpPr>
        <p:spPr bwMode="auto">
          <a:xfrm flipH="1">
            <a:off x="5562600" y="1905000"/>
            <a:ext cx="609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240" name="Oval 23"/>
          <p:cNvSpPr>
            <a:spLocks noChangeArrowheads="1"/>
          </p:cNvSpPr>
          <p:nvPr/>
        </p:nvSpPr>
        <p:spPr bwMode="auto">
          <a:xfrm>
            <a:off x="6667500" y="1447800"/>
            <a:ext cx="7620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alibri" pitchFamily="34" charset="0"/>
                <a:cs typeface="Calibri" pitchFamily="34" charset="0"/>
              </a:rPr>
              <a:t>App</a:t>
            </a:r>
            <a:r>
              <a:rPr lang="en-US" altLang="ko-KR" sz="1600" baseline="-250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9241" name="AutoShape 24"/>
          <p:cNvCxnSpPr>
            <a:cxnSpLocks noChangeShapeType="1"/>
            <a:stCxn id="9240" idx="4"/>
            <a:endCxn id="493578" idx="0"/>
          </p:cNvCxnSpPr>
          <p:nvPr/>
        </p:nvCxnSpPr>
        <p:spPr bwMode="auto">
          <a:xfrm>
            <a:off x="7048500" y="1905000"/>
            <a:ext cx="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7772400" y="1371600"/>
            <a:ext cx="1219200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0" i="1">
                <a:latin typeface="Calibri" pitchFamily="34" charset="0"/>
                <a:cs typeface="Calibri" pitchFamily="34" charset="0"/>
              </a:rPr>
              <a:t>Source: </a:t>
            </a:r>
          </a:p>
          <a:p>
            <a:r>
              <a:rPr lang="en-US" altLang="ko-KR" sz="1000" b="0" i="1">
                <a:latin typeface="Calibri" pitchFamily="34" charset="0"/>
                <a:cs typeface="Calibri" pitchFamily="34" charset="0"/>
              </a:rPr>
              <a:t>Software Center </a:t>
            </a:r>
          </a:p>
          <a:p>
            <a:r>
              <a:rPr lang="en-US" altLang="ko-KR" sz="1000" b="0" i="1">
                <a:latin typeface="Calibri" pitchFamily="34" charset="0"/>
                <a:cs typeface="Calibri" pitchFamily="34" charset="0"/>
              </a:rPr>
              <a:t>of Samsung </a:t>
            </a:r>
          </a:p>
          <a:p>
            <a:r>
              <a:rPr lang="en-US" altLang="ko-KR" sz="1000" b="0" i="1">
                <a:latin typeface="Calibri" pitchFamily="34" charset="0"/>
                <a:cs typeface="Calibri" pitchFamily="34" charset="0"/>
              </a:rPr>
              <a:t>Electronics ‘06</a:t>
            </a:r>
          </a:p>
        </p:txBody>
      </p:sp>
      <p:sp>
        <p:nvSpPr>
          <p:cNvPr id="924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800600" cy="44196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Characteristics of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OneNAND</a:t>
            </a:r>
            <a:r>
              <a:rPr lang="en-US" altLang="ko-KR" sz="2000" baseline="3000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flash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mem</a:t>
            </a: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Each memory cell can be written limited number of times only</a:t>
            </a:r>
          </a:p>
          <a:p>
            <a:pPr lvl="2" eaLnBrk="1" hangingPunct="1"/>
            <a:r>
              <a:rPr lang="en-US" altLang="ko-K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Logical-to-physical sector mapping  </a:t>
            </a:r>
          </a:p>
          <a:p>
            <a:pPr lvl="2" eaLnBrk="1" hangingPunct="1"/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Bad block management, wear-leveling, </a:t>
            </a:r>
            <a:r>
              <a:rPr lang="en-US" altLang="ko-KR" sz="1600" dirty="0" err="1" smtClean="0">
                <a:latin typeface="Calibri" pitchFamily="34" charset="0"/>
                <a:cs typeface="Calibri" pitchFamily="34" charset="0"/>
              </a:rPr>
              <a:t>etc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Concurrent I/O operations</a:t>
            </a:r>
          </a:p>
          <a:p>
            <a:pPr lvl="2"/>
            <a:r>
              <a:rPr lang="en-US" altLang="ko-KR" sz="16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Synchronization</a:t>
            </a:r>
            <a:r>
              <a:rPr lang="en-US" altLang="ko-KR" sz="1600" dirty="0">
                <a:latin typeface="Calibri" pitchFamily="34" charset="0"/>
                <a:cs typeface="Calibri" pitchFamily="34" charset="0"/>
              </a:rPr>
              <a:t> among processes is crucial </a:t>
            </a:r>
          </a:p>
          <a:p>
            <a:pPr lvl="1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XIP by emulating NOR interface through demand-paging scheme</a:t>
            </a:r>
          </a:p>
          <a:p>
            <a:pPr lvl="2"/>
            <a:r>
              <a:rPr lang="en-US" altLang="ko-K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binary execution has a highest priority</a:t>
            </a:r>
          </a:p>
          <a:p>
            <a:pPr lvl="1" eaLnBrk="1" hangingPunct="1"/>
            <a:r>
              <a:rPr lang="en-US" altLang="ko-KR" sz="1800" dirty="0" smtClean="0">
                <a:latin typeface="Calibri" pitchFamily="34" charset="0"/>
                <a:cs typeface="Calibri" pitchFamily="34" charset="0"/>
              </a:rPr>
              <a:t>Performance enhancement</a:t>
            </a:r>
          </a:p>
          <a:p>
            <a:pPr lvl="2" eaLnBrk="1" hangingPunct="1"/>
            <a:r>
              <a:rPr lang="en-US" altLang="ko-K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Multi-sector read/write</a:t>
            </a:r>
          </a:p>
          <a:p>
            <a:pPr lvl="2" eaLnBrk="1" hangingPunct="1"/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Asynchronous operations</a:t>
            </a:r>
          </a:p>
          <a:p>
            <a:pPr lvl="2" eaLnBrk="1" hangingPunct="1"/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Deferred operation result check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6324600" y="3352800"/>
            <a:ext cx="152400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400">
                <a:latin typeface="Calibri" pitchFamily="34" charset="0"/>
                <a:cs typeface="Calibri" pitchFamily="34" charset="0"/>
              </a:rPr>
              <a:t>Flash </a:t>
            </a:r>
          </a:p>
          <a:p>
            <a:pPr algn="r"/>
            <a:r>
              <a:rPr lang="en-US" altLang="ko-KR" sz="1400">
                <a:latin typeface="Calibri" pitchFamily="34" charset="0"/>
                <a:cs typeface="Calibri" pitchFamily="34" charset="0"/>
              </a:rPr>
              <a:t>Translation Layer</a:t>
            </a:r>
          </a:p>
        </p:txBody>
      </p:sp>
      <p:sp>
        <p:nvSpPr>
          <p:cNvPr id="493596" name="Rectangle 28"/>
          <p:cNvSpPr>
            <a:spLocks noChangeArrowheads="1"/>
          </p:cNvSpPr>
          <p:nvPr/>
        </p:nvSpPr>
        <p:spPr bwMode="auto">
          <a:xfrm>
            <a:off x="4953000" y="2362200"/>
            <a:ext cx="1219200" cy="838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dirty="0">
                <a:latin typeface="Calibri" pitchFamily="34" charset="0"/>
                <a:cs typeface="Calibri" pitchFamily="34" charset="0"/>
              </a:rPr>
              <a:t>File</a:t>
            </a:r>
          </a:p>
          <a:p>
            <a:pPr algn="ctr">
              <a:defRPr/>
            </a:pPr>
            <a:r>
              <a:rPr lang="en-US" altLang="ko-KR" sz="1600" dirty="0">
                <a:latin typeface="Calibri" pitchFamily="34" charset="0"/>
                <a:cs typeface="Calibri" pitchFamily="34" charset="0"/>
              </a:rPr>
              <a:t>System</a:t>
            </a:r>
          </a:p>
        </p:txBody>
      </p:sp>
      <p:sp>
        <p:nvSpPr>
          <p:cNvPr id="37" name="바닥글 개체 틀 3"/>
          <p:cNvSpPr txBox="1">
            <a:spLocks/>
          </p:cNvSpPr>
          <p:nvPr/>
        </p:nvSpPr>
        <p:spPr>
          <a:xfrm>
            <a:off x="2857488" y="6429396"/>
            <a:ext cx="342902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u="sng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cs typeface="Calibri" pitchFamily="34" charset="0"/>
              </a:rPr>
              <a:t>Part I: Experience from SW Model Checking</a:t>
            </a:r>
            <a:endParaRPr lang="ko-KR" altLang="en-US" dirty="0">
              <a:cs typeface="Calibri" pitchFamily="34" charset="0"/>
            </a:endParaRPr>
          </a:p>
        </p:txBody>
      </p:sp>
      <p:sp>
        <p:nvSpPr>
          <p:cNvPr id="4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457200" cy="292608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4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1777" y="753070"/>
            <a:ext cx="436022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itchFamily="34" charset="0"/>
                <a:cs typeface="Calibri" pitchFamily="34" charset="0"/>
              </a:rPr>
              <a:t>Target system: Samsung Unified Storage Platform (USP) for </a:t>
            </a:r>
            <a:r>
              <a:rPr lang="en-US" altLang="ko-KR" dirty="0" err="1">
                <a:latin typeface="Calibri" pitchFamily="34" charset="0"/>
                <a:cs typeface="Calibri" pitchFamily="34" charset="0"/>
              </a:rPr>
              <a:t>OneNAND</a:t>
            </a:r>
            <a:r>
              <a:rPr lang="en-US" altLang="ko-KR" baseline="30000" dirty="0">
                <a:latin typeface="Calibri" pitchFamily="34" charset="0"/>
                <a:cs typeface="Calibri" pitchFamily="34" charset="0"/>
              </a:rPr>
              <a:t>®</a:t>
            </a:r>
            <a:r>
              <a:rPr lang="en-US" altLang="ko-KR" dirty="0">
                <a:latin typeface="Calibri" pitchFamily="34" charset="0"/>
                <a:cs typeface="Calibri" pitchFamily="34" charset="0"/>
              </a:rPr>
              <a:t> flash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memory</a:t>
            </a:r>
          </a:p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(around 30K lines of C code)</a:t>
            </a:r>
            <a:endParaRPr lang="en-US" altLang="ko-K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34" name="직사각형 33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29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Results of Unit Analysis through CBMC and BLAST [TSE’11]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990600"/>
            <a:ext cx="8715436" cy="521497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Demand paging manager (234 LOC)</a:t>
            </a:r>
          </a:p>
          <a:p>
            <a:pPr lvl="1"/>
            <a:r>
              <a:rPr lang="en-US" altLang="ko-KR" dirty="0" smtClean="0"/>
              <a:t>Detected a bug of not saving the status of suspended erase operation</a:t>
            </a:r>
          </a:p>
          <a:p>
            <a:r>
              <a:rPr lang="en-US" altLang="ko-KR" dirty="0" smtClean="0"/>
              <a:t>Concurrency handling</a:t>
            </a:r>
          </a:p>
          <a:p>
            <a:pPr lvl="1"/>
            <a:r>
              <a:rPr lang="en-US" altLang="ko-KR" dirty="0" smtClean="0"/>
              <a:t>Confirmed that the BML semaphore was used correctly in all 14 BML functions  (150 LOC  on average)</a:t>
            </a:r>
          </a:p>
          <a:p>
            <a:pPr lvl="1"/>
            <a:r>
              <a:rPr lang="en-US" altLang="ko-KR" dirty="0" smtClean="0"/>
              <a:t>Detected a bug of ignoring BML semaphore exceptions in a call sequence from STL (2500 LOC on average)</a:t>
            </a:r>
          </a:p>
          <a:p>
            <a:r>
              <a:rPr lang="en-US" altLang="ko-KR" u="sng" dirty="0" smtClean="0"/>
              <a:t>Multi-sector read operation (MSR) (157 LOC)</a:t>
            </a:r>
          </a:p>
          <a:p>
            <a:pPr lvl="1"/>
            <a:r>
              <a:rPr lang="en-US" altLang="ko-KR" dirty="0" smtClean="0"/>
              <a:t>Provided high assurance on the correctness of MSR</a:t>
            </a:r>
          </a:p>
          <a:p>
            <a:pPr lvl="2"/>
            <a:r>
              <a:rPr lang="en-US" altLang="ko-KR" dirty="0" smtClean="0"/>
              <a:t>no violation was detected even after exhaustive analysis (at least with a small number of physical units(~10)) </a:t>
            </a:r>
          </a:p>
          <a:p>
            <a:r>
              <a:rPr lang="en-US" altLang="ko-KR" dirty="0" smtClean="0"/>
              <a:t>In addition, we evaluated and compared pros and cons of CBMC and BLAST empirically</a:t>
            </a:r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481950" y="6462134"/>
            <a:ext cx="457200" cy="241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 smtClean="0">
                <a:latin typeface="Calibri" pitchFamily="34" charset="0"/>
                <a:cs typeface="Calibri" pitchFamily="34" charset="0"/>
              </a:rPr>
              <a:pPr/>
              <a:t>5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9" name="직사각형 8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5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2"/>
          <p:cNvSpPr>
            <a:spLocks noGrp="1" noChangeArrowheads="1"/>
          </p:cNvSpPr>
          <p:nvPr>
            <p:ph type="title"/>
          </p:nvPr>
        </p:nvSpPr>
        <p:spPr>
          <a:xfrm>
            <a:off x="271463" y="-23813"/>
            <a:ext cx="8616950" cy="70961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Logical to Physical Sector Mapping  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82408"/>
              </p:ext>
            </p:extLst>
          </p:nvPr>
        </p:nvGraphicFramePr>
        <p:xfrm>
          <a:off x="228600" y="3381375"/>
          <a:ext cx="472440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Visio" r:id="rId4" imgW="6266011" imgH="3826933" progId="Visio.Drawing.11">
                  <p:embed/>
                </p:oleObj>
              </mc:Choice>
              <mc:Fallback>
                <p:oleObj name="Visio" r:id="rId4" imgW="6266011" imgH="38269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81375"/>
                        <a:ext cx="4724400" cy="291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1287"/>
              </p:ext>
            </p:extLst>
          </p:nvPr>
        </p:nvGraphicFramePr>
        <p:xfrm>
          <a:off x="457200" y="1020763"/>
          <a:ext cx="42672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Visio" r:id="rId6" imgW="7079149" imgH="2039112" progId="Visio.Drawing.11">
                  <p:embed/>
                </p:oleObj>
              </mc:Choice>
              <mc:Fallback>
                <p:oleObj name="Visio" r:id="rId6" imgW="7079149" imgH="20391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20763"/>
                        <a:ext cx="42672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68400" y="2544763"/>
            <a:ext cx="260667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ko-KR"/>
              <a:t>1:N mapping from a LUN to PUNs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752600" y="5715000"/>
            <a:ext cx="1336675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ko-KR"/>
              <a:t>Sector mapping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914400"/>
            <a:ext cx="4800600" cy="213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3276600"/>
            <a:ext cx="4800600" cy="29241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/>
            </a:r>
            <a:br>
              <a:rPr lang="en-US" altLang="ko-KR" sz="1100"/>
            </a:br>
            <a:endParaRPr lang="en-US" altLang="ko-K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334000" y="914400"/>
            <a:ext cx="3581400" cy="3505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019800" y="4114800"/>
            <a:ext cx="22685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ko-KR"/>
              <a:t>Sector Allocation Map (SAM)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49073"/>
              </p:ext>
            </p:extLst>
          </p:nvPr>
        </p:nvGraphicFramePr>
        <p:xfrm>
          <a:off x="5943600" y="1143000"/>
          <a:ext cx="25146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Visio" r:id="rId8" imgW="2782940" imgH="3070844" progId="Visio.Drawing.11">
                  <p:embed/>
                </p:oleObj>
              </mc:Choice>
              <mc:Fallback>
                <p:oleObj name="Visio" r:id="rId8" imgW="2782940" imgH="307084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43000"/>
                        <a:ext cx="2514600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내용 개체 틀 2"/>
          <p:cNvSpPr>
            <a:spLocks noGrp="1"/>
          </p:cNvSpPr>
          <p:nvPr>
            <p:ph idx="1"/>
          </p:nvPr>
        </p:nvSpPr>
        <p:spPr>
          <a:xfrm>
            <a:off x="5105400" y="4837113"/>
            <a:ext cx="4191000" cy="12588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In flash memory, logical data are distributed over physical sectors.  </a:t>
            </a:r>
          </a:p>
        </p:txBody>
      </p:sp>
      <p:sp>
        <p:nvSpPr>
          <p:cNvPr id="17" name="슬라이드 번호 개체 틀 3"/>
          <p:cNvSpPr txBox="1">
            <a:spLocks/>
          </p:cNvSpPr>
          <p:nvPr/>
        </p:nvSpPr>
        <p:spPr>
          <a:xfrm>
            <a:off x="8382000" y="6445544"/>
            <a:ext cx="457200" cy="3218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 smtClean="0"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19" name="직사각형 18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4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8572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Multi-sector Read Operation (MSR)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</p:spPr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3081318"/>
            <a:ext cx="8858280" cy="278608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MSR reads adjacent multiple physical sectors once in order to improve read speed</a:t>
            </a:r>
          </a:p>
          <a:p>
            <a:pPr lvl="1"/>
            <a:r>
              <a:rPr lang="en-US" altLang="ko-KR" sz="2000" dirty="0" smtClean="0"/>
              <a:t>MSR is 157 lines long, but highly complex due to its 4 level loops</a:t>
            </a:r>
          </a:p>
          <a:p>
            <a:pPr lvl="1"/>
            <a:r>
              <a:rPr lang="en-US" altLang="ko-KR" sz="2000" dirty="0">
                <a:ea typeface="HY중고딕" pitchFamily="18" charset="-127"/>
              </a:rPr>
              <a:t>4 parameters to specify logical data to read (from, to, how long, read flag </a:t>
            </a:r>
            <a:r>
              <a:rPr lang="en-US" altLang="ko-KR" sz="2000" dirty="0" smtClean="0">
                <a:ea typeface="HY중고딕" pitchFamily="18" charset="-127"/>
              </a:rPr>
              <a:t>)</a:t>
            </a:r>
            <a:endParaRPr lang="en-US" altLang="ko-KR" sz="2000" dirty="0" smtClean="0"/>
          </a:p>
          <a:p>
            <a:r>
              <a:rPr lang="en-US" altLang="ko-KR" dirty="0"/>
              <a:t>The requirement property is to check</a:t>
            </a:r>
          </a:p>
          <a:p>
            <a:pPr lvl="1"/>
            <a:r>
              <a:rPr lang="en-US" altLang="ko-KR" dirty="0" err="1"/>
              <a:t>after_MSR</a:t>
            </a:r>
            <a:r>
              <a:rPr lang="en-US" altLang="ko-KR" dirty="0"/>
              <a:t> -&gt; (</a:t>
            </a:r>
            <a:r>
              <a:rPr lang="en-US" altLang="ko-KR" dirty="0">
                <a:latin typeface="굴림" pitchFamily="50" charset="-127"/>
                <a:ea typeface="굴림" pitchFamily="50" charset="-127"/>
              </a:rPr>
              <a:t>∀i.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err="1">
                <a:ea typeface="굴림" pitchFamily="50" charset="-127"/>
              </a:rPr>
              <a:t>logical_sectors</a:t>
            </a:r>
            <a:r>
              <a:rPr lang="en-US" altLang="ko-KR" dirty="0">
                <a:ea typeface="굴림" pitchFamily="50" charset="-127"/>
              </a:rPr>
              <a:t>[i] == </a:t>
            </a:r>
            <a:r>
              <a:rPr lang="en-US" altLang="ko-KR" dirty="0" err="1">
                <a:ea typeface="굴림" pitchFamily="50" charset="-127"/>
              </a:rPr>
              <a:t>buf</a:t>
            </a:r>
            <a:r>
              <a:rPr lang="en-US" altLang="ko-KR" dirty="0">
                <a:ea typeface="굴림" pitchFamily="50" charset="-127"/>
              </a:rPr>
              <a:t>[i</a:t>
            </a:r>
            <a:r>
              <a:rPr lang="en-US" altLang="ko-KR" dirty="0" smtClean="0">
                <a:ea typeface="굴림" pitchFamily="50" charset="-127"/>
              </a:rPr>
              <a:t>])</a:t>
            </a:r>
            <a:endParaRPr lang="en-US" altLang="ko-KR" sz="2000" dirty="0" smtClean="0"/>
          </a:p>
          <a:p>
            <a:r>
              <a:rPr lang="en-US" altLang="ko-KR" sz="2400" dirty="0" smtClean="0"/>
              <a:t>We built a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verification environment model </a:t>
            </a:r>
            <a:r>
              <a:rPr lang="en-US" altLang="ko-KR" sz="2400" dirty="0" smtClean="0"/>
              <a:t>for MSR</a:t>
            </a:r>
          </a:p>
        </p:txBody>
      </p:sp>
      <p:graphicFrame>
        <p:nvGraphicFramePr>
          <p:cNvPr id="1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63752"/>
              </p:ext>
            </p:extLst>
          </p:nvPr>
        </p:nvGraphicFramePr>
        <p:xfrm>
          <a:off x="914400" y="1269983"/>
          <a:ext cx="1066800" cy="1219200"/>
        </p:xfrm>
        <a:graphic>
          <a:graphicData uri="http://schemas.openxmlformats.org/drawingml/2006/table">
            <a:tbl>
              <a:tblPr/>
              <a:tblGrid>
                <a:gridCol w="228600"/>
                <a:gridCol w="152400"/>
                <a:gridCol w="228600"/>
                <a:gridCol w="228600"/>
                <a:gridCol w="2286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0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2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979201"/>
              </p:ext>
            </p:extLst>
          </p:nvPr>
        </p:nvGraphicFramePr>
        <p:xfrm>
          <a:off x="2133600" y="1269983"/>
          <a:ext cx="1016000" cy="121920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E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A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B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C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6142"/>
              </p:ext>
            </p:extLst>
          </p:nvPr>
        </p:nvGraphicFramePr>
        <p:xfrm>
          <a:off x="3784600" y="1269983"/>
          <a:ext cx="1016000" cy="121920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0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2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113"/>
          <p:cNvSpPr txBox="1">
            <a:spLocks noChangeArrowheads="1"/>
          </p:cNvSpPr>
          <p:nvPr/>
        </p:nvSpPr>
        <p:spPr bwMode="auto">
          <a:xfrm>
            <a:off x="0" y="1236645"/>
            <a:ext cx="892175" cy="1277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Sector 0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1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2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3</a:t>
            </a:r>
          </a:p>
        </p:txBody>
      </p:sp>
      <p:sp>
        <p:nvSpPr>
          <p:cNvPr id="16" name="Text Box 114"/>
          <p:cNvSpPr txBox="1">
            <a:spLocks noChangeArrowheads="1"/>
          </p:cNvSpPr>
          <p:nvPr/>
        </p:nvSpPr>
        <p:spPr bwMode="auto">
          <a:xfrm>
            <a:off x="2133600" y="928670"/>
            <a:ext cx="9874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PU0~PU4</a:t>
            </a:r>
          </a:p>
        </p:txBody>
      </p:sp>
      <p:sp>
        <p:nvSpPr>
          <p:cNvPr id="17" name="Text Box 116"/>
          <p:cNvSpPr txBox="1">
            <a:spLocks noChangeArrowheads="1"/>
          </p:cNvSpPr>
          <p:nvPr/>
        </p:nvSpPr>
        <p:spPr bwMode="auto">
          <a:xfrm>
            <a:off x="700070" y="2532045"/>
            <a:ext cx="2590800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altLang="ko-KR" sz="1400" dirty="0"/>
              <a:t>A distribution of “ABCDEF”</a:t>
            </a:r>
          </a:p>
        </p:txBody>
      </p:sp>
      <p:graphicFrame>
        <p:nvGraphicFramePr>
          <p:cNvPr id="1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19401"/>
              </p:ext>
            </p:extLst>
          </p:nvPr>
        </p:nvGraphicFramePr>
        <p:xfrm>
          <a:off x="4927600" y="1269983"/>
          <a:ext cx="1016000" cy="121920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D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F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A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C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4927600" y="928670"/>
            <a:ext cx="989013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PU0~PU4</a:t>
            </a:r>
          </a:p>
        </p:txBody>
      </p:sp>
      <p:sp>
        <p:nvSpPr>
          <p:cNvPr id="20" name="Text Box 114"/>
          <p:cNvSpPr txBox="1">
            <a:spLocks noChangeArrowheads="1"/>
          </p:cNvSpPr>
          <p:nvPr/>
        </p:nvSpPr>
        <p:spPr bwMode="auto">
          <a:xfrm>
            <a:off x="801688" y="928670"/>
            <a:ext cx="128587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SAM0~SAM4</a:t>
            </a:r>
          </a:p>
        </p:txBody>
      </p: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3657600" y="928670"/>
            <a:ext cx="128587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SAM0~SAM4</a:t>
            </a:r>
          </a:p>
        </p:txBody>
      </p:sp>
      <p:sp>
        <p:nvSpPr>
          <p:cNvPr id="22" name="Text Box 116"/>
          <p:cNvSpPr txBox="1">
            <a:spLocks noChangeArrowheads="1"/>
          </p:cNvSpPr>
          <p:nvPr/>
        </p:nvSpPr>
        <p:spPr bwMode="auto">
          <a:xfrm>
            <a:off x="3352800" y="2532045"/>
            <a:ext cx="3200400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50000"/>
              </a:spcBef>
            </a:pPr>
            <a:r>
              <a:rPr lang="en-US" altLang="ko-KR" sz="1400" dirty="0"/>
              <a:t>b)  Another distribution of “ABCDEF”</a:t>
            </a:r>
          </a:p>
        </p:txBody>
      </p:sp>
      <p:sp>
        <p:nvSpPr>
          <p:cNvPr id="27" name="Text Box 116"/>
          <p:cNvSpPr txBox="1">
            <a:spLocks noChangeArrowheads="1"/>
          </p:cNvSpPr>
          <p:nvPr/>
        </p:nvSpPr>
        <p:spPr bwMode="auto">
          <a:xfrm>
            <a:off x="6400800" y="2517775"/>
            <a:ext cx="3200400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50000"/>
              </a:spcBef>
            </a:pPr>
            <a:r>
              <a:rPr lang="en-US" altLang="ko-KR" sz="1400" dirty="0"/>
              <a:t>c</a:t>
            </a:r>
            <a:r>
              <a:rPr lang="en-US" altLang="ko-KR" sz="1400" dirty="0" smtClean="0"/>
              <a:t>) </a:t>
            </a:r>
            <a:r>
              <a:rPr lang="en-US" altLang="ko-KR" sz="1400" dirty="0" smtClean="0">
                <a:solidFill>
                  <a:srgbClr val="FF0000"/>
                </a:solidFill>
              </a:rPr>
              <a:t>Invalid </a:t>
            </a:r>
            <a:r>
              <a:rPr lang="en-US" altLang="ko-KR" sz="1400" dirty="0" smtClean="0"/>
              <a:t>distribution  of </a:t>
            </a:r>
            <a:r>
              <a:rPr lang="en-US" altLang="ko-KR" sz="1400" dirty="0"/>
              <a:t>“ABCDEF”</a:t>
            </a:r>
          </a:p>
        </p:txBody>
      </p:sp>
      <p:graphicFrame>
        <p:nvGraphicFramePr>
          <p:cNvPr id="28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93504"/>
              </p:ext>
            </p:extLst>
          </p:nvPr>
        </p:nvGraphicFramePr>
        <p:xfrm>
          <a:off x="6604000" y="1295400"/>
          <a:ext cx="1066800" cy="1219200"/>
        </p:xfrm>
        <a:graphic>
          <a:graphicData uri="http://schemas.openxmlformats.org/drawingml/2006/table">
            <a:tbl>
              <a:tblPr/>
              <a:tblGrid>
                <a:gridCol w="228600"/>
                <a:gridCol w="152400"/>
                <a:gridCol w="228600"/>
                <a:gridCol w="228600"/>
                <a:gridCol w="2286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0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2 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 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39749"/>
              </p:ext>
            </p:extLst>
          </p:nvPr>
        </p:nvGraphicFramePr>
        <p:xfrm>
          <a:off x="7823200" y="1295400"/>
          <a:ext cx="1016000" cy="121920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E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A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B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C</a:t>
                      </a: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7823200" y="954087"/>
            <a:ext cx="9874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PU0~PU4</a:t>
            </a:r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6491288" y="954087"/>
            <a:ext cx="128587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SAM0~SAM4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33" name="직사각형 32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1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Environment Modeling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990600"/>
            <a:ext cx="9525000" cy="2438400"/>
          </a:xfrm>
        </p:spPr>
        <p:txBody>
          <a:bodyPr>
            <a:noAutofit/>
          </a:bodyPr>
          <a:lstStyle/>
          <a:p>
            <a:pPr marL="708660" indent="-342900">
              <a:buFontTx/>
              <a:buAutoNum type="arabicPeriod"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One PU is mapped to at most one LU</a:t>
            </a:r>
            <a:endParaRPr lang="en-US" altLang="ko-KR" sz="2000" b="1" i="1" dirty="0" smtClean="0">
              <a:latin typeface="Calibri" pitchFamily="34" charset="0"/>
              <a:cs typeface="Calibri" pitchFamily="34" charset="0"/>
            </a:endParaRPr>
          </a:p>
          <a:p>
            <a:pPr marL="708660" indent="-342900">
              <a:buFontTx/>
              <a:buAutoNum type="arabicPeriod"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Valid correspondence between SAMs and PUs:</a:t>
            </a:r>
          </a:p>
          <a:p>
            <a:pPr marL="708660" indent="-342900">
              <a:buFontTx/>
              <a:buNone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	If the </a:t>
            </a:r>
            <a:r>
              <a:rPr lang="en-US" altLang="ko-KR" sz="20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LS is written in the 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sector of the 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PU, then the 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offset of the 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SAM is valid and indicates the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k’th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PS ,  </a:t>
            </a:r>
          </a:p>
          <a:p>
            <a:pPr marL="708660" indent="-342900">
              <a:buFontTx/>
              <a:buNone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	Ex&gt;	3</a:t>
            </a:r>
            <a:r>
              <a:rPr lang="en-US" altLang="ko-KR" sz="20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LS (‘C’) is in the 3</a:t>
            </a:r>
            <a:r>
              <a:rPr lang="en-US" altLang="ko-KR" sz="20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sector of the 2</a:t>
            </a:r>
            <a:r>
              <a:rPr lang="en-US" altLang="ko-KR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PU, then SAM1[2] ==2</a:t>
            </a:r>
          </a:p>
          <a:p>
            <a:pPr marL="708660" indent="-342900">
              <a:buFontTx/>
              <a:buNone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                    i=2                            k=2                    j=1</a:t>
            </a:r>
          </a:p>
          <a:p>
            <a:pPr marL="708660" indent="-342900">
              <a:buFontTx/>
              <a:buNone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3.  </a:t>
            </a: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For one LS, there exists only one PS that contains the value of the LS: </a:t>
            </a:r>
          </a:p>
          <a:p>
            <a:pPr marL="708660" indent="-342900">
              <a:buFontTx/>
              <a:buNone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	The PS number of the </a:t>
            </a:r>
            <a:r>
              <a:rPr lang="en-US" altLang="ko-KR" sz="20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LS must be written in only one of the (</a:t>
            </a:r>
            <a:r>
              <a:rPr lang="en-US" altLang="ko-KR" sz="2000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mod </a:t>
            </a:r>
            <a:r>
              <a:rPr lang="en-US" altLang="ko-KR" sz="2000" i="1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offsets of the SAM tables for the PUs mapped to the corresponding  LU.</a:t>
            </a:r>
          </a:p>
          <a:p>
            <a:pPr marL="1257300" lvl="2" indent="-342900">
              <a:lnSpc>
                <a:spcPct val="90000"/>
              </a:lnSpc>
              <a:buFontTx/>
              <a:buNone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buFontTx/>
              <a:buAutoNum type="arabicPeriod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buFontTx/>
              <a:buAutoNum type="arabicPeriod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buFontTx/>
              <a:buAutoNum type="arabicPeriod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buFontTx/>
              <a:buAutoNum type="arabicPeriod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ko-KR" sz="180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buFontTx/>
              <a:buAutoNum type="arabicPeriod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ko-KR" sz="18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47287"/>
              </p:ext>
            </p:extLst>
          </p:nvPr>
        </p:nvGraphicFramePr>
        <p:xfrm>
          <a:off x="6680200" y="4760912"/>
          <a:ext cx="1066800" cy="1219200"/>
        </p:xfrm>
        <a:graphic>
          <a:graphicData uri="http://schemas.openxmlformats.org/drawingml/2006/table">
            <a:tbl>
              <a:tblPr/>
              <a:tblGrid>
                <a:gridCol w="228600"/>
                <a:gridCol w="152400"/>
                <a:gridCol w="228600"/>
                <a:gridCol w="228600"/>
                <a:gridCol w="2286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0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1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2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3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63676"/>
              </p:ext>
            </p:extLst>
          </p:nvPr>
        </p:nvGraphicFramePr>
        <p:xfrm>
          <a:off x="7899400" y="4760912"/>
          <a:ext cx="1016000" cy="121920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E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A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B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C</a:t>
                      </a: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중고딕" pitchFamily="18" charset="-127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Y중고딕" pitchFamily="18" charset="-127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53" name="Text Box 113"/>
          <p:cNvSpPr txBox="1">
            <a:spLocks noChangeArrowheads="1"/>
          </p:cNvSpPr>
          <p:nvPr/>
        </p:nvSpPr>
        <p:spPr bwMode="auto">
          <a:xfrm>
            <a:off x="5765800" y="4727575"/>
            <a:ext cx="892175" cy="1277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Sector 0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1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2</a:t>
            </a:r>
          </a:p>
          <a:p>
            <a:pPr>
              <a:spcBef>
                <a:spcPct val="50000"/>
              </a:spcBef>
            </a:pPr>
            <a:r>
              <a:rPr lang="en-US" altLang="ko-KR" sz="1400" i="1"/>
              <a:t>Sector 3</a:t>
            </a:r>
          </a:p>
        </p:txBody>
      </p:sp>
      <p:sp>
        <p:nvSpPr>
          <p:cNvPr id="16454" name="Text Box 114"/>
          <p:cNvSpPr txBox="1">
            <a:spLocks noChangeArrowheads="1"/>
          </p:cNvSpPr>
          <p:nvPr/>
        </p:nvSpPr>
        <p:spPr bwMode="auto">
          <a:xfrm>
            <a:off x="7899400" y="4419600"/>
            <a:ext cx="9874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PU0~PU4</a:t>
            </a:r>
          </a:p>
        </p:txBody>
      </p:sp>
      <p:sp>
        <p:nvSpPr>
          <p:cNvPr id="16455" name="Text Box 114"/>
          <p:cNvSpPr txBox="1">
            <a:spLocks noChangeArrowheads="1"/>
          </p:cNvSpPr>
          <p:nvPr/>
        </p:nvSpPr>
        <p:spPr bwMode="auto">
          <a:xfrm>
            <a:off x="6567488" y="4419600"/>
            <a:ext cx="128587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i="1"/>
              <a:t>SAM0~SAM4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9793"/>
            <a:ext cx="5791200" cy="1375719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12" name="직사각형 11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64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Model Checking Results of MSR [Spin’08]</a:t>
            </a:r>
            <a:endParaRPr lang="ko-KR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853440"/>
            <a:ext cx="8686800" cy="128016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Verification of MSR by using </a:t>
            </a:r>
            <a:r>
              <a:rPr lang="en-US" altLang="ko-KR" sz="2400" dirty="0" err="1" smtClean="0">
                <a:latin typeface="Calibri" pitchFamily="34" charset="0"/>
                <a:cs typeface="Calibri" pitchFamily="34" charset="0"/>
              </a:rPr>
              <a:t>NuSMV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, Spin, and CBMC</a:t>
            </a:r>
          </a:p>
          <a:p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No violation was detected within |LS|&lt;=8, |PU| &lt;=10</a:t>
            </a:r>
          </a:p>
          <a:p>
            <a:pPr lvl="1"/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altLang="ko-KR" sz="2100" baseline="30000" dirty="0" smtClean="0">
                <a:latin typeface="Calibri" pitchFamily="34" charset="0"/>
                <a:cs typeface="Calibri" pitchFamily="34" charset="0"/>
              </a:rPr>
              <a:t>10 </a:t>
            </a:r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configurations were exhaustively analyzed for </a:t>
            </a:r>
            <a:r>
              <a:rPr lang="en-US" altLang="ko-KR" sz="2100" dirty="0">
                <a:latin typeface="Calibri" pitchFamily="34" charset="0"/>
                <a:cs typeface="Calibri" pitchFamily="34" charset="0"/>
              </a:rPr>
              <a:t>|LS</a:t>
            </a:r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|=</a:t>
            </a:r>
            <a:r>
              <a:rPr lang="en-US" altLang="ko-KR" sz="2100" dirty="0">
                <a:latin typeface="Calibri" pitchFamily="34" charset="0"/>
                <a:cs typeface="Calibri" pitchFamily="34" charset="0"/>
              </a:rPr>
              <a:t>8, |PU</a:t>
            </a:r>
            <a:r>
              <a:rPr lang="en-US" altLang="ko-KR" sz="2100" dirty="0" smtClean="0">
                <a:latin typeface="Calibri" pitchFamily="34" charset="0"/>
                <a:cs typeface="Calibri" pitchFamily="34" charset="0"/>
              </a:rPr>
              <a:t>|=</a:t>
            </a:r>
            <a:r>
              <a:rPr lang="en-US" altLang="ko-KR" sz="2100" dirty="0">
                <a:latin typeface="Calibri" pitchFamily="34" charset="0"/>
                <a:cs typeface="Calibri" pitchFamily="34" charset="0"/>
              </a:rPr>
              <a:t>10</a:t>
            </a:r>
            <a:endParaRPr lang="en-US" altLang="ko-KR" sz="2100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457200" cy="292608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9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883495509"/>
              </p:ext>
            </p:extLst>
          </p:nvPr>
        </p:nvGraphicFramePr>
        <p:xfrm>
          <a:off x="0" y="2362200"/>
          <a:ext cx="457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22814373"/>
              </p:ext>
            </p:extLst>
          </p:nvPr>
        </p:nvGraphicFramePr>
        <p:xfrm>
          <a:off x="4595813" y="2362200"/>
          <a:ext cx="4548187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직사각형 7"/>
          <p:cNvSpPr/>
          <p:nvPr/>
        </p:nvSpPr>
        <p:spPr>
          <a:xfrm>
            <a:off x="2108201" y="6488668"/>
            <a:ext cx="634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latin typeface="Calibri" pitchFamily="34" charset="0"/>
                <a:cs typeface="Calibri" pitchFamily="34" charset="0"/>
              </a:rPr>
              <a:t>Automated</a:t>
            </a:r>
            <a:r>
              <a:rPr lang="ko-KR" alt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i="1" dirty="0">
                <a:latin typeface="Calibri" pitchFamily="34" charset="0"/>
                <a:cs typeface="Calibri" pitchFamily="34" charset="0"/>
              </a:rPr>
              <a:t>Analysis of Industrial Embedded </a:t>
            </a:r>
            <a:r>
              <a:rPr lang="en-US" altLang="ko-KR" i="1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ko-KR" altLang="en-US" i="1" dirty="0"/>
          </a:p>
        </p:txBody>
      </p:sp>
      <p:sp>
        <p:nvSpPr>
          <p:cNvPr id="9" name="직사각형 8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Moonzoo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8KFKOGTW1D8BCLVB" val="3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58860</TotalTime>
  <Words>2009</Words>
  <Application>Microsoft Office PowerPoint</Application>
  <PresentationFormat>화면 슬라이드 쇼(4:3)</PresentationFormat>
  <Paragraphs>449</Paragraphs>
  <Slides>19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6" baseType="lpstr">
      <vt:lpstr>굴림</vt:lpstr>
      <vt:lpstr>Arial</vt:lpstr>
      <vt:lpstr>돋움</vt:lpstr>
      <vt:lpstr>Courier New</vt:lpstr>
      <vt:lpstr>宋体</vt:lpstr>
      <vt:lpstr>HY헤드라인M</vt:lpstr>
      <vt:lpstr>HY중고딕</vt:lpstr>
      <vt:lpstr>Calibri</vt:lpstr>
      <vt:lpstr>Bookman Old Style</vt:lpstr>
      <vt:lpstr>Wingdings</vt:lpstr>
      <vt:lpstr>华文新魏</vt:lpstr>
      <vt:lpstr>Wingdings 3</vt:lpstr>
      <vt:lpstr>맑은 고딕</vt:lpstr>
      <vt:lpstr>Arial Unicode MS</vt:lpstr>
      <vt:lpstr>Gill Sans MT</vt:lpstr>
      <vt:lpstr>Seminar</vt:lpstr>
      <vt:lpstr>Visio</vt:lpstr>
      <vt:lpstr>Automated Analysis of Industrial Embedded Software </vt:lpstr>
      <vt:lpstr>Strong IT Industry in South Korea</vt:lpstr>
      <vt:lpstr>Personal Research Roadmap</vt:lpstr>
      <vt:lpstr>PowerPoint 프레젠테이션</vt:lpstr>
      <vt:lpstr>Results of Unit Analysis through CBMC and BLAST [TSE’11]</vt:lpstr>
      <vt:lpstr>Logical to Physical Sector Mapping  </vt:lpstr>
      <vt:lpstr>Multi-sector Read Operation (MSR)</vt:lpstr>
      <vt:lpstr>Environment Modeling</vt:lpstr>
      <vt:lpstr>Model Checking Results of MSR [Spin’08]</vt:lpstr>
      <vt:lpstr>Feedbacks from Samsung Electronics  </vt:lpstr>
      <vt:lpstr>Background on Concolic Testing </vt:lpstr>
      <vt:lpstr>Part II: Experience from Concolic Testing using CREST</vt:lpstr>
      <vt:lpstr>Samsung Security Library [FSE’11a] </vt:lpstr>
      <vt:lpstr>Symbolic Inputs</vt:lpstr>
      <vt:lpstr>Symbolic L_INT Generator</vt:lpstr>
      <vt:lpstr>Test Driver for L_INT_ModAdd()</vt:lpstr>
      <vt:lpstr>Results</vt:lpstr>
      <vt:lpstr>Observations from these Verification Projects</vt:lpstr>
      <vt:lpstr>Conclusion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yhkim</dc:creator>
  <cp:lastModifiedBy>Moonzoo Kim</cp:lastModifiedBy>
  <cp:revision>7313</cp:revision>
  <cp:lastPrinted>2011-10-17T03:54:27Z</cp:lastPrinted>
  <dcterms:created xsi:type="dcterms:W3CDTF">2006-08-16T00:00:00Z</dcterms:created>
  <dcterms:modified xsi:type="dcterms:W3CDTF">2011-10-17T03:55:33Z</dcterms:modified>
</cp:coreProperties>
</file>