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1"/>
  </p:sldMasterIdLst>
  <p:notesMasterIdLst>
    <p:notesMasterId r:id="rId21"/>
  </p:notesMasterIdLst>
  <p:handoutMasterIdLst>
    <p:handoutMasterId r:id="rId22"/>
  </p:handoutMasterIdLst>
  <p:sldIdLst>
    <p:sldId id="409" r:id="rId2"/>
    <p:sldId id="682" r:id="rId3"/>
    <p:sldId id="769" r:id="rId4"/>
    <p:sldId id="686" r:id="rId5"/>
    <p:sldId id="692" r:id="rId6"/>
    <p:sldId id="478" r:id="rId7"/>
    <p:sldId id="631" r:id="rId8"/>
    <p:sldId id="704" r:id="rId9"/>
    <p:sldId id="722" r:id="rId10"/>
    <p:sldId id="451" r:id="rId11"/>
    <p:sldId id="708" r:id="rId12"/>
    <p:sldId id="753" r:id="rId13"/>
    <p:sldId id="761" r:id="rId14"/>
    <p:sldId id="713" r:id="rId15"/>
    <p:sldId id="706" r:id="rId16"/>
    <p:sldId id="707" r:id="rId17"/>
    <p:sldId id="710" r:id="rId18"/>
    <p:sldId id="763" r:id="rId19"/>
    <p:sldId id="768" r:id="rId20"/>
  </p:sldIdLst>
  <p:sldSz cx="12192000" cy="6858000"/>
  <p:notesSz cx="9939338" cy="6807200"/>
  <p:embeddedFontLst>
    <p:embeddedFont>
      <p:font typeface="맑은 고딕" panose="020B0503020000020004" pitchFamily="50" charset="-127"/>
      <p:regular r:id="rId23"/>
      <p:bold r:id="rId24"/>
    </p:embeddedFont>
    <p:embeddedFont>
      <p:font typeface="Cambria Math" panose="02040503050406030204" pitchFamily="18" charset="0"/>
      <p:regular r:id="rId25"/>
    </p:embeddedFont>
    <p:embeddedFont>
      <p:font typeface="cmmi10" panose="020B0600000101010101"/>
      <p:regular r:id="rId26"/>
    </p:embeddedFont>
    <p:embeddedFont>
      <p:font typeface="Calibri" panose="020F0502020204030204" pitchFamily="34" charset="0"/>
      <p:regular r:id="rId27"/>
      <p:bold r:id="rId28"/>
      <p:italic r:id="rId29"/>
      <p:boldItalic r:id="rId30"/>
    </p:embeddedFont>
    <p:embeddedFont>
      <p:font typeface="AU Passata" panose="020B0600000101010101" charset="-127"/>
      <p:regular r:id="rId31"/>
      <p:bold r:id="rId32"/>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0000FF"/>
    <a:srgbClr val="0033CC"/>
    <a:srgbClr val="D5B8EA"/>
    <a:srgbClr val="E2E2E2"/>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8" autoAdjust="0"/>
    <p:restoredTop sz="50471" autoAdjust="0"/>
  </p:normalViewPr>
  <p:slideViewPr>
    <p:cSldViewPr showGuides="1">
      <p:cViewPr varScale="1">
        <p:scale>
          <a:sx n="75" d="100"/>
          <a:sy n="75" d="100"/>
        </p:scale>
        <p:origin x="66" y="1326"/>
      </p:cViewPr>
      <p:guideLst>
        <p:guide orient="horz" pos="2160"/>
        <p:guide pos="3840"/>
      </p:guideLst>
    </p:cSldViewPr>
  </p:slideViewPr>
  <p:notesTextViewPr>
    <p:cViewPr>
      <p:scale>
        <a:sx n="3" d="2"/>
        <a:sy n="3" d="2"/>
      </p:scale>
      <p:origin x="0" y="0"/>
    </p:cViewPr>
  </p:notesTextViewPr>
  <p:sorterViewPr>
    <p:cViewPr>
      <p:scale>
        <a:sx n="100" d="100"/>
        <a:sy n="100" d="100"/>
      </p:scale>
      <p:origin x="0" y="105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downloads\CONBRIO_experiment_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ownloads\CONBRIO_experiment_resul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2018788035898"/>
          <c:y val="0.16379005632745899"/>
          <c:w val="0.85668005583153894"/>
          <c:h val="0.72500402283534093"/>
        </c:manualLayout>
      </c:layout>
      <c:barChart>
        <c:barDir val="col"/>
        <c:grouping val="clustered"/>
        <c:varyColors val="0"/>
        <c:ser>
          <c:idx val="1"/>
          <c:order val="1"/>
          <c:tx>
            <c:strRef>
              <c:f>'Tables for ICSE2018 submission'!$D$39</c:f>
              <c:strCache>
                <c:ptCount val="1"/>
                <c:pt idx="0">
                  <c:v>SUT (Baseline)</c:v>
                </c:pt>
              </c:strCache>
            </c:strRef>
          </c:tx>
          <c:spPr>
            <a:solidFill>
              <a:schemeClr val="accent2">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2">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A3A4-48F3-B43E-0D9763211579}"/>
              </c:ext>
            </c:extLst>
          </c:dPt>
          <c:cat>
            <c:strRef>
              <c:f>'Tables for ICSE2018 submission'!$B$40:$B$55</c:f>
              <c:strCache>
                <c:ptCount val="1"/>
                <c:pt idx="0">
                  <c:v>Total</c:v>
                </c:pt>
              </c:strCache>
            </c:strRef>
          </c:cat>
          <c:val>
            <c:numRef>
              <c:f>'Tables for ICSE2018 submission'!$D$40:$D$55</c:f>
              <c:numCache>
                <c:formatCode>0</c:formatCode>
                <c:ptCount val="1"/>
                <c:pt idx="0">
                  <c:v>61</c:v>
                </c:pt>
              </c:numCache>
            </c:numRef>
          </c:val>
          <c:extLst>
            <c:ext xmlns:c16="http://schemas.microsoft.com/office/drawing/2014/chart" uri="{C3380CC4-5D6E-409C-BE32-E72D297353CC}">
              <c16:uniqueId val="{00000000-A03D-4B93-9599-2626A267D08A}"/>
            </c:ext>
          </c:extLst>
        </c:ser>
        <c:ser>
          <c:idx val="2"/>
          <c:order val="2"/>
          <c:tx>
            <c:strRef>
              <c:f>'Tables for ICSE2018 submission'!$E$39</c:f>
              <c:strCache>
                <c:ptCount val="1"/>
                <c:pt idx="0">
                  <c:v>Static Bound (k=3)</c:v>
                </c:pt>
              </c:strCache>
            </c:strRef>
          </c:tx>
          <c:spPr>
            <a:solidFill>
              <a:schemeClr val="bg1">
                <a:lumMod val="85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'Tables for ICSE2018 submission'!$B$40:$B$55</c:f>
              <c:strCache>
                <c:ptCount val="1"/>
                <c:pt idx="0">
                  <c:v>Total</c:v>
                </c:pt>
              </c:strCache>
            </c:strRef>
          </c:cat>
          <c:val>
            <c:numRef>
              <c:f>'Tables for ICSE2018 submission'!$E$40:$E$55</c:f>
              <c:numCache>
                <c:formatCode>0</c:formatCode>
                <c:ptCount val="1"/>
                <c:pt idx="0">
                  <c:v>51</c:v>
                </c:pt>
              </c:numCache>
            </c:numRef>
          </c:val>
          <c:extLst>
            <c:ext xmlns:c16="http://schemas.microsoft.com/office/drawing/2014/chart" uri="{C3380CC4-5D6E-409C-BE32-E72D297353CC}">
              <c16:uniqueId val="{00000001-A03D-4B93-9599-2626A267D08A}"/>
            </c:ext>
          </c:extLst>
        </c:ser>
        <c:ser>
          <c:idx val="3"/>
          <c:order val="3"/>
          <c:tx>
            <c:strRef>
              <c:f>'Tables for ICSE2018 submission'!$F$39</c:f>
              <c:strCache>
                <c:ptCount val="1"/>
                <c:pt idx="0">
                  <c:v>Bound=6</c:v>
                </c:pt>
              </c:strCache>
              <c:extLst xmlns:c15="http://schemas.microsoft.com/office/drawing/2012/chart"/>
            </c:strRef>
          </c:tx>
          <c:spPr>
            <a:solidFill>
              <a:schemeClr val="accent4">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4">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769E-4197-A947-EC803158B0D9}"/>
              </c:ext>
            </c:extLst>
          </c:dPt>
          <c:cat>
            <c:strRef>
              <c:f>'Tables for ICSE2018 submission'!$B$40:$B$55</c:f>
              <c:strCache>
                <c:ptCount val="1"/>
                <c:pt idx="0">
                  <c:v>Total</c:v>
                </c:pt>
              </c:strCache>
            </c:strRef>
          </c:cat>
          <c:val>
            <c:numRef>
              <c:f>'Tables for ICSE2018 submission'!$F$40:$F$55</c:f>
              <c:numCache>
                <c:formatCode>0</c:formatCode>
                <c:ptCount val="1"/>
                <c:pt idx="0">
                  <c:v>41</c:v>
                </c:pt>
              </c:numCache>
            </c:numRef>
          </c:val>
          <c:extLst xmlns:c15="http://schemas.microsoft.com/office/drawing/2012/chart">
            <c:ext xmlns:c16="http://schemas.microsoft.com/office/drawing/2014/chart" uri="{C3380CC4-5D6E-409C-BE32-E72D297353CC}">
              <c16:uniqueId val="{00000002-A03D-4B93-9599-2626A267D08A}"/>
            </c:ext>
          </c:extLst>
        </c:ser>
        <c:ser>
          <c:idx val="4"/>
          <c:order val="4"/>
          <c:tx>
            <c:strRef>
              <c:f>'Tables for ICSE2018 submission'!$G$39</c:f>
              <c:strCache>
                <c:ptCount val="1"/>
                <c:pt idx="0">
                  <c:v>Bound=9</c:v>
                </c:pt>
              </c:strCache>
              <c:extLst xmlns:c15="http://schemas.microsoft.com/office/drawing/2012/chart"/>
            </c:strRef>
          </c:tx>
          <c:spPr>
            <a:solidFill>
              <a:schemeClr val="accent6">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'Tables for ICSE2018 submission'!$B$40:$B$55</c:f>
              <c:strCache>
                <c:ptCount val="1"/>
                <c:pt idx="0">
                  <c:v>Total</c:v>
                </c:pt>
              </c:strCache>
            </c:strRef>
          </c:cat>
          <c:val>
            <c:numRef>
              <c:f>'Tables for ICSE2018 submission'!$G$40:$G$55</c:f>
              <c:numCache>
                <c:formatCode>0</c:formatCode>
                <c:ptCount val="1"/>
                <c:pt idx="0">
                  <c:v>39</c:v>
                </c:pt>
              </c:numCache>
            </c:numRef>
          </c:val>
          <c:extLst xmlns:c15="http://schemas.microsoft.com/office/drawing/2012/chart">
            <c:ext xmlns:c16="http://schemas.microsoft.com/office/drawing/2014/chart" uri="{C3380CC4-5D6E-409C-BE32-E72D297353CC}">
              <c16:uniqueId val="{00000003-A03D-4B93-9599-2626A267D08A}"/>
            </c:ext>
          </c:extLst>
        </c:ser>
        <c:ser>
          <c:idx val="5"/>
          <c:order val="5"/>
          <c:tx>
            <c:strRef>
              <c:f>'Tables for ICSE2018 submission'!$H$39</c:f>
              <c:strCache>
                <c:ptCount val="1"/>
                <c:pt idx="0">
                  <c:v>CONBRIO</c:v>
                </c:pt>
              </c:strCache>
            </c:strRef>
          </c:tx>
          <c:spPr>
            <a:solidFill>
              <a:srgbClr val="0033CC"/>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33CC"/>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A03D-4B93-9599-2626A267D08A}"/>
              </c:ext>
            </c:extLst>
          </c:dPt>
          <c:cat>
            <c:strRef>
              <c:f>'Tables for ICSE2018 submission'!$B$40:$B$55</c:f>
              <c:strCache>
                <c:ptCount val="1"/>
                <c:pt idx="0">
                  <c:v>Total</c:v>
                </c:pt>
              </c:strCache>
            </c:strRef>
          </c:cat>
          <c:val>
            <c:numRef>
              <c:f>'Tables for ICSE2018 submission'!$H$40:$H$55</c:f>
              <c:numCache>
                <c:formatCode>0</c:formatCode>
                <c:ptCount val="1"/>
                <c:pt idx="0">
                  <c:v>61</c:v>
                </c:pt>
              </c:numCache>
            </c:numRef>
          </c:val>
          <c:extLst>
            <c:ext xmlns:c16="http://schemas.microsoft.com/office/drawing/2014/chart" uri="{C3380CC4-5D6E-409C-BE32-E72D297353CC}">
              <c16:uniqueId val="{00000004-A03D-4B93-9599-2626A267D08A}"/>
            </c:ext>
          </c:extLst>
        </c:ser>
        <c:dLbls>
          <c:showLegendKey val="0"/>
          <c:showVal val="0"/>
          <c:showCatName val="0"/>
          <c:showSerName val="0"/>
          <c:showPercent val="0"/>
          <c:showBubbleSize val="0"/>
        </c:dLbls>
        <c:gapWidth val="100"/>
        <c:overlap val="-24"/>
        <c:axId val="221103407"/>
        <c:axId val="221079695"/>
        <c:extLst>
          <c:ext xmlns:c15="http://schemas.microsoft.com/office/drawing/2012/chart" uri="{02D57815-91ED-43cb-92C2-25804820EDAC}">
            <c15:filteredBarSeries>
              <c15:ser>
                <c:idx val="0"/>
                <c:order val="0"/>
                <c:tx>
                  <c:strRef>
                    <c:extLst>
                      <c:ext uri="{02D57815-91ED-43cb-92C2-25804820EDAC}">
                        <c15:formulaRef>
                          <c15:sqref>'Tables for ICSE2018 submission'!$C$39</c15:sqref>
                        </c15:formulaRef>
                      </c:ext>
                    </c:extLst>
                    <c:strCache>
                      <c:ptCount val="1"/>
                      <c:pt idx="0">
                        <c:v>No. of the target bugs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extLst>
                      <c:ext uri="{02D57815-91ED-43cb-92C2-25804820EDAC}">
                        <c15:formulaRef>
                          <c15:sqref>'Tables for ICSE2018 submission'!$B$40:$B$55</c15:sqref>
                        </c15:formulaRef>
                      </c:ext>
                    </c:extLst>
                    <c:strCache>
                      <c:ptCount val="1"/>
                      <c:pt idx="0">
                        <c:v>Total</c:v>
                      </c:pt>
                    </c:strCache>
                  </c:strRef>
                </c:cat>
                <c:val>
                  <c:numRef>
                    <c:extLst>
                      <c:ext uri="{02D57815-91ED-43cb-92C2-25804820EDAC}">
                        <c15:formulaRef>
                          <c15:sqref>'Tables for ICSE2018 submission'!$C$40:$C$55</c15:sqref>
                        </c15:formulaRef>
                      </c:ext>
                    </c:extLst>
                    <c:numCache>
                      <c:formatCode>0</c:formatCode>
                      <c:ptCount val="1"/>
                      <c:pt idx="0">
                        <c:v>67</c:v>
                      </c:pt>
                    </c:numCache>
                  </c:numRef>
                </c:val>
                <c:extLst>
                  <c:ext xmlns:c16="http://schemas.microsoft.com/office/drawing/2014/chart" uri="{C3380CC4-5D6E-409C-BE32-E72D297353CC}">
                    <c16:uniqueId val="{00000005-A03D-4B93-9599-2626A267D08A}"/>
                  </c:ext>
                </c:extLst>
              </c15:ser>
            </c15:filteredBarSeries>
          </c:ext>
        </c:extLst>
      </c:barChart>
      <c:catAx>
        <c:axId val="221103407"/>
        <c:scaling>
          <c:orientation val="minMax"/>
        </c:scaling>
        <c:delete val="1"/>
        <c:axPos val="b"/>
        <c:numFmt formatCode="General" sourceLinked="1"/>
        <c:majorTickMark val="none"/>
        <c:minorTickMark val="none"/>
        <c:tickLblPos val="nextTo"/>
        <c:crossAx val="221079695"/>
        <c:crosses val="autoZero"/>
        <c:auto val="1"/>
        <c:lblAlgn val="ctr"/>
        <c:lblOffset val="100"/>
        <c:noMultiLvlLbl val="0"/>
      </c:catAx>
      <c:valAx>
        <c:axId val="221079695"/>
        <c:scaling>
          <c:orientation val="minMax"/>
          <c:max val="65"/>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ltLang="ko-KR" sz="2400" dirty="0" smtClean="0"/>
                  <a:t># of Detected Bugs</a:t>
                </a:r>
                <a:endParaRPr lang="ko-KR" sz="2400"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ko-K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ko-KR"/>
          </a:p>
        </c:txPr>
        <c:crossAx val="221103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05163924111372"/>
          <c:y val="0.13166445759831302"/>
          <c:w val="0.81104402071919313"/>
          <c:h val="0.71203157839024644"/>
        </c:manualLayout>
      </c:layout>
      <c:barChart>
        <c:barDir val="col"/>
        <c:grouping val="clustered"/>
        <c:varyColors val="0"/>
        <c:ser>
          <c:idx val="0"/>
          <c:order val="0"/>
          <c:tx>
            <c:strRef>
              <c:f>'Tables for ICSE2018 submission'!$C$101</c:f>
              <c:strCache>
                <c:ptCount val="1"/>
                <c:pt idx="0">
                  <c:v>SUT (Baseline)</c:v>
                </c:pt>
              </c:strCache>
            </c:strRef>
          </c:tx>
          <c:spPr>
            <a:solidFill>
              <a:schemeClr val="accent2">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chemeClr val="accent2">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50D-4104-8BB2-3166593A60AC}"/>
              </c:ext>
            </c:extLst>
          </c:dPt>
          <c:cat>
            <c:strRef>
              <c:f>'Tables for ICSE2018 submission'!$B$102:$B$117</c:f>
              <c:strCache>
                <c:ptCount val="1"/>
                <c:pt idx="0">
                  <c:v>Average</c:v>
                </c:pt>
              </c:strCache>
              <c:extLst/>
            </c:strRef>
          </c:cat>
          <c:val>
            <c:numRef>
              <c:f>'Tables for ICSE2018 submission'!$C$102:$C$117</c:f>
              <c:numCache>
                <c:formatCode>0</c:formatCode>
                <c:ptCount val="1"/>
                <c:pt idx="0">
                  <c:v>82.657619047619036</c:v>
                </c:pt>
              </c:numCache>
              <c:extLst/>
            </c:numRef>
          </c:val>
          <c:extLst>
            <c:ext xmlns:c16="http://schemas.microsoft.com/office/drawing/2014/chart" uri="{C3380CC4-5D6E-409C-BE32-E72D297353CC}">
              <c16:uniqueId val="{00000000-650D-4104-8BB2-3166593A60AC}"/>
            </c:ext>
          </c:extLst>
        </c:ser>
        <c:ser>
          <c:idx val="1"/>
          <c:order val="1"/>
          <c:tx>
            <c:strRef>
              <c:f>'Tables for ICSE2018 submission'!$D$101</c:f>
              <c:strCache>
                <c:ptCount val="1"/>
                <c:pt idx="0">
                  <c:v>Static Bound (k=3)</c:v>
                </c:pt>
              </c:strCache>
            </c:strRef>
          </c:tx>
          <c:spPr>
            <a:solidFill>
              <a:schemeClr val="bg1">
                <a:lumMod val="85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'Tables for ICSE2018 submission'!$B$102:$B$117</c:f>
              <c:strCache>
                <c:ptCount val="1"/>
                <c:pt idx="0">
                  <c:v>Average</c:v>
                </c:pt>
              </c:strCache>
              <c:extLst/>
            </c:strRef>
          </c:cat>
          <c:val>
            <c:numRef>
              <c:f>'Tables for ICSE2018 submission'!$D$102:$D$117</c:f>
              <c:numCache>
                <c:formatCode>0</c:formatCode>
                <c:ptCount val="1"/>
                <c:pt idx="0">
                  <c:v>22.86</c:v>
                </c:pt>
              </c:numCache>
              <c:extLst/>
            </c:numRef>
          </c:val>
          <c:extLst>
            <c:ext xmlns:c16="http://schemas.microsoft.com/office/drawing/2014/chart" uri="{C3380CC4-5D6E-409C-BE32-E72D297353CC}">
              <c16:uniqueId val="{00000001-650D-4104-8BB2-3166593A60AC}"/>
            </c:ext>
          </c:extLst>
        </c:ser>
        <c:ser>
          <c:idx val="2"/>
          <c:order val="2"/>
          <c:tx>
            <c:strRef>
              <c:f>'Tables for ICSE2018 submission'!$E$101</c:f>
              <c:strCache>
                <c:ptCount val="1"/>
                <c:pt idx="0">
                  <c:v>k=6</c:v>
                </c:pt>
              </c:strCache>
              <c:extLst xmlns:c15="http://schemas.microsoft.com/office/drawing/2012/chart"/>
            </c:strRef>
          </c:tx>
          <c:spPr>
            <a:solidFill>
              <a:schemeClr val="accent4">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'Tables for ICSE2018 submission'!$B$102:$B$117</c:f>
              <c:strCache>
                <c:ptCount val="1"/>
                <c:pt idx="0">
                  <c:v>Average</c:v>
                </c:pt>
              </c:strCache>
              <c:extLst/>
            </c:strRef>
          </c:cat>
          <c:val>
            <c:numRef>
              <c:f>'Tables for ICSE2018 submission'!$E$102:$E$117</c:f>
              <c:numCache>
                <c:formatCode>0</c:formatCode>
                <c:ptCount val="1"/>
                <c:pt idx="0">
                  <c:v>14.644444444444444</c:v>
                </c:pt>
              </c:numCache>
              <c:extLst/>
            </c:numRef>
          </c:val>
          <c:extLst xmlns:c15="http://schemas.microsoft.com/office/drawing/2012/chart">
            <c:ext xmlns:c16="http://schemas.microsoft.com/office/drawing/2014/chart" uri="{C3380CC4-5D6E-409C-BE32-E72D297353CC}">
              <c16:uniqueId val="{00000002-650D-4104-8BB2-3166593A60AC}"/>
            </c:ext>
          </c:extLst>
        </c:ser>
        <c:ser>
          <c:idx val="3"/>
          <c:order val="3"/>
          <c:tx>
            <c:strRef>
              <c:f>'Tables for ICSE2018 submission'!$F$101</c:f>
              <c:strCache>
                <c:ptCount val="1"/>
                <c:pt idx="0">
                  <c:v>k=9</c:v>
                </c:pt>
              </c:strCache>
              <c:extLst xmlns:c15="http://schemas.microsoft.com/office/drawing/2012/chart"/>
            </c:strRef>
          </c:tx>
          <c:spPr>
            <a:solidFill>
              <a:schemeClr val="accent6">
                <a:lumMod val="40000"/>
                <a:lumOff val="6000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'Tables for ICSE2018 submission'!$B$102:$B$117</c:f>
              <c:strCache>
                <c:ptCount val="1"/>
                <c:pt idx="0">
                  <c:v>Average</c:v>
                </c:pt>
              </c:strCache>
              <c:extLst/>
            </c:strRef>
          </c:cat>
          <c:val>
            <c:numRef>
              <c:f>'Tables for ICSE2018 submission'!$F$102:$F$117</c:f>
              <c:numCache>
                <c:formatCode>0</c:formatCode>
                <c:ptCount val="1"/>
                <c:pt idx="0">
                  <c:v>11.491666666666669</c:v>
                </c:pt>
              </c:numCache>
              <c:extLst/>
            </c:numRef>
          </c:val>
          <c:extLst xmlns:c15="http://schemas.microsoft.com/office/drawing/2012/chart">
            <c:ext xmlns:c16="http://schemas.microsoft.com/office/drawing/2014/chart" uri="{C3380CC4-5D6E-409C-BE32-E72D297353CC}">
              <c16:uniqueId val="{00000003-650D-4104-8BB2-3166593A60AC}"/>
            </c:ext>
          </c:extLst>
        </c:ser>
        <c:ser>
          <c:idx val="4"/>
          <c:order val="4"/>
          <c:tx>
            <c:strRef>
              <c:f>'Tables for ICSE2018 submission'!$G$101</c:f>
              <c:strCache>
                <c:ptCount val="1"/>
                <c:pt idx="0">
                  <c:v>CONBRIO</c:v>
                </c:pt>
              </c:strCache>
            </c:strRef>
          </c:tx>
          <c:spPr>
            <a:solidFill>
              <a:srgbClr val="0000FF"/>
            </a:solidFill>
            <a:ln>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'Tables for ICSE2018 submission'!$B$102:$B$117</c:f>
              <c:strCache>
                <c:ptCount val="1"/>
                <c:pt idx="0">
                  <c:v>Average</c:v>
                </c:pt>
              </c:strCache>
              <c:extLst/>
            </c:strRef>
          </c:cat>
          <c:val>
            <c:numRef>
              <c:f>'Tables for ICSE2018 submission'!$G$102:$G$117</c:f>
              <c:numCache>
                <c:formatCode>0</c:formatCode>
                <c:ptCount val="1"/>
                <c:pt idx="0">
                  <c:v>4.5139682539682537</c:v>
                </c:pt>
              </c:numCache>
              <c:extLst/>
            </c:numRef>
          </c:val>
          <c:extLst>
            <c:ext xmlns:c16="http://schemas.microsoft.com/office/drawing/2014/chart" uri="{C3380CC4-5D6E-409C-BE32-E72D297353CC}">
              <c16:uniqueId val="{00000004-650D-4104-8BB2-3166593A60AC}"/>
            </c:ext>
          </c:extLst>
        </c:ser>
        <c:dLbls>
          <c:showLegendKey val="0"/>
          <c:showVal val="0"/>
          <c:showCatName val="0"/>
          <c:showSerName val="0"/>
          <c:showPercent val="0"/>
          <c:showBubbleSize val="0"/>
        </c:dLbls>
        <c:gapWidth val="100"/>
        <c:overlap val="-24"/>
        <c:axId val="232727119"/>
        <c:axId val="232717551"/>
        <c:extLst/>
      </c:barChart>
      <c:catAx>
        <c:axId val="232727119"/>
        <c:scaling>
          <c:orientation val="minMax"/>
        </c:scaling>
        <c:delete val="1"/>
        <c:axPos val="b"/>
        <c:numFmt formatCode="General" sourceLinked="1"/>
        <c:majorTickMark val="none"/>
        <c:minorTickMark val="none"/>
        <c:tickLblPos val="nextTo"/>
        <c:crossAx val="232717551"/>
        <c:crosses val="autoZero"/>
        <c:auto val="1"/>
        <c:lblAlgn val="ctr"/>
        <c:lblOffset val="100"/>
        <c:noMultiLvlLbl val="0"/>
      </c:catAx>
      <c:valAx>
        <c:axId val="232717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False/True Alarm Ratio</a:t>
                </a:r>
                <a:endParaRPr lang="ko-KR" sz="2400"/>
              </a:p>
            </c:rich>
          </c:tx>
          <c:layout>
            <c:manualLayout>
              <c:xMode val="edge"/>
              <c:yMode val="edge"/>
              <c:x val="6.6279002677226513E-3"/>
              <c:y val="0.19214349884542334"/>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ko-K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ko-KR"/>
          </a:p>
        </c:txPr>
        <c:crossAx val="232727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ko-KR"/>
        </a:p>
      </c:txPr>
    </c:legend>
    <c:plotVisOnly val="1"/>
    <c:dispBlanksAs val="gap"/>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4308130" cy="340687"/>
          </a:xfrm>
          <a:prstGeom prst="rect">
            <a:avLst/>
          </a:prstGeom>
        </p:spPr>
        <p:txBody>
          <a:bodyPr vert="horz" lIns="91524" tIns="45760" rIns="91524" bIns="45760" rtlCol="0"/>
          <a:lstStyle>
            <a:lvl1pPr algn="l">
              <a:defRPr sz="1200"/>
            </a:lvl1pPr>
          </a:lstStyle>
          <a:p>
            <a:endParaRPr lang="ko-KR" altLang="en-US"/>
          </a:p>
        </p:txBody>
      </p:sp>
      <p:sp>
        <p:nvSpPr>
          <p:cNvPr id="3" name="날짜 개체 틀 2"/>
          <p:cNvSpPr>
            <a:spLocks noGrp="1"/>
          </p:cNvSpPr>
          <p:nvPr>
            <p:ph type="dt" sz="quarter" idx="1"/>
          </p:nvPr>
        </p:nvSpPr>
        <p:spPr>
          <a:xfrm>
            <a:off x="5628888" y="0"/>
            <a:ext cx="4308130" cy="340687"/>
          </a:xfrm>
          <a:prstGeom prst="rect">
            <a:avLst/>
          </a:prstGeom>
        </p:spPr>
        <p:txBody>
          <a:bodyPr vert="horz" lIns="91524" tIns="45760" rIns="91524" bIns="45760" rtlCol="0"/>
          <a:lstStyle>
            <a:lvl1pPr algn="r">
              <a:defRPr sz="1200"/>
            </a:lvl1pPr>
          </a:lstStyle>
          <a:p>
            <a:fld id="{18361D8F-185B-4565-B468-125B925E4646}" type="datetimeFigureOut">
              <a:rPr lang="ko-KR" altLang="en-US" smtClean="0"/>
              <a:t>2019-08-12</a:t>
            </a:fld>
            <a:endParaRPr lang="ko-KR" altLang="en-US"/>
          </a:p>
        </p:txBody>
      </p:sp>
      <p:sp>
        <p:nvSpPr>
          <p:cNvPr id="4" name="바닥글 개체 틀 3"/>
          <p:cNvSpPr>
            <a:spLocks noGrp="1"/>
          </p:cNvSpPr>
          <p:nvPr>
            <p:ph type="ftr" sz="quarter" idx="2"/>
          </p:nvPr>
        </p:nvSpPr>
        <p:spPr>
          <a:xfrm>
            <a:off x="0" y="6465425"/>
            <a:ext cx="4308130" cy="340687"/>
          </a:xfrm>
          <a:prstGeom prst="rect">
            <a:avLst/>
          </a:prstGeom>
        </p:spPr>
        <p:txBody>
          <a:bodyPr vert="horz" lIns="91524" tIns="45760" rIns="91524" bIns="4576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5628888" y="6465425"/>
            <a:ext cx="4308130" cy="340687"/>
          </a:xfrm>
          <a:prstGeom prst="rect">
            <a:avLst/>
          </a:prstGeom>
        </p:spPr>
        <p:txBody>
          <a:bodyPr vert="horz" lIns="91524" tIns="45760" rIns="91524" bIns="45760" rtlCol="0" anchor="b"/>
          <a:lstStyle>
            <a:lvl1pPr algn="r">
              <a:defRPr sz="1200"/>
            </a:lvl1pPr>
          </a:lstStyle>
          <a:p>
            <a:fld id="{88A3FA4E-78F4-4D23-A6DB-27AEBF272829}" type="slidenum">
              <a:rPr lang="ko-KR" altLang="en-US" smtClean="0"/>
              <a:t>‹#›</a:t>
            </a:fld>
            <a:endParaRPr lang="ko-KR" altLang="en-US"/>
          </a:p>
        </p:txBody>
      </p:sp>
    </p:spTree>
    <p:extLst>
      <p:ext uri="{BB962C8B-B14F-4D97-AF65-F5344CB8AC3E}">
        <p14:creationId xmlns:p14="http://schemas.microsoft.com/office/powerpoint/2010/main" val="71977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8" y="4"/>
            <a:ext cx="4307047" cy="340360"/>
          </a:xfrm>
          <a:prstGeom prst="rect">
            <a:avLst/>
          </a:prstGeom>
        </p:spPr>
        <p:txBody>
          <a:bodyPr vert="horz" lIns="95640" tIns="47823" rIns="95640" bIns="47823" rtlCol="0"/>
          <a:lstStyle>
            <a:lvl1pPr algn="l">
              <a:defRPr sz="1300"/>
            </a:lvl1pPr>
          </a:lstStyle>
          <a:p>
            <a:endParaRPr lang="ko-KR" altLang="en-US"/>
          </a:p>
        </p:txBody>
      </p:sp>
      <p:sp>
        <p:nvSpPr>
          <p:cNvPr id="3" name="날짜 개체 틀 2"/>
          <p:cNvSpPr>
            <a:spLocks noGrp="1"/>
          </p:cNvSpPr>
          <p:nvPr>
            <p:ph type="dt" idx="1"/>
          </p:nvPr>
        </p:nvSpPr>
        <p:spPr>
          <a:xfrm>
            <a:off x="5630000" y="4"/>
            <a:ext cx="4307047" cy="340360"/>
          </a:xfrm>
          <a:prstGeom prst="rect">
            <a:avLst/>
          </a:prstGeom>
        </p:spPr>
        <p:txBody>
          <a:bodyPr vert="horz" lIns="95640" tIns="47823" rIns="95640" bIns="47823" rtlCol="0"/>
          <a:lstStyle>
            <a:lvl1pPr algn="r">
              <a:defRPr sz="1300"/>
            </a:lvl1pPr>
          </a:lstStyle>
          <a:p>
            <a:fld id="{6C11A40F-FE01-42FD-B315-6E5336BC2487}" type="datetimeFigureOut">
              <a:rPr lang="ko-KR" altLang="en-US" smtClean="0"/>
              <a:t>2019-08-12</a:t>
            </a:fld>
            <a:endParaRPr lang="ko-KR" altLang="en-US"/>
          </a:p>
        </p:txBody>
      </p:sp>
      <p:sp>
        <p:nvSpPr>
          <p:cNvPr id="4" name="슬라이드 이미지 개체 틀 3"/>
          <p:cNvSpPr>
            <a:spLocks noGrp="1" noRot="1" noChangeAspect="1"/>
          </p:cNvSpPr>
          <p:nvPr>
            <p:ph type="sldImg" idx="2"/>
          </p:nvPr>
        </p:nvSpPr>
        <p:spPr>
          <a:xfrm>
            <a:off x="2701925" y="511175"/>
            <a:ext cx="4535488" cy="2552700"/>
          </a:xfrm>
          <a:prstGeom prst="rect">
            <a:avLst/>
          </a:prstGeom>
          <a:noFill/>
          <a:ln w="12700">
            <a:solidFill>
              <a:prstClr val="black"/>
            </a:solidFill>
          </a:ln>
        </p:spPr>
        <p:txBody>
          <a:bodyPr vert="horz" lIns="95640" tIns="47823" rIns="95640" bIns="47823" rtlCol="0" anchor="ctr"/>
          <a:lstStyle/>
          <a:p>
            <a:endParaRPr lang="ko-KR" altLang="en-US"/>
          </a:p>
        </p:txBody>
      </p:sp>
      <p:sp>
        <p:nvSpPr>
          <p:cNvPr id="5" name="슬라이드 노트 개체 틀 4"/>
          <p:cNvSpPr>
            <a:spLocks noGrp="1"/>
          </p:cNvSpPr>
          <p:nvPr>
            <p:ph type="body" sz="quarter" idx="3"/>
          </p:nvPr>
        </p:nvSpPr>
        <p:spPr>
          <a:xfrm>
            <a:off x="993935" y="3233422"/>
            <a:ext cx="7951470" cy="3063240"/>
          </a:xfrm>
          <a:prstGeom prst="rect">
            <a:avLst/>
          </a:prstGeom>
        </p:spPr>
        <p:txBody>
          <a:bodyPr vert="horz" lIns="95640" tIns="47823" rIns="95640" bIns="47823"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8" y="6465660"/>
            <a:ext cx="4307047" cy="340360"/>
          </a:xfrm>
          <a:prstGeom prst="rect">
            <a:avLst/>
          </a:prstGeom>
        </p:spPr>
        <p:txBody>
          <a:bodyPr vert="horz" lIns="95640" tIns="47823" rIns="95640" bIns="47823"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5630000" y="6465660"/>
            <a:ext cx="4307047" cy="340360"/>
          </a:xfrm>
          <a:prstGeom prst="rect">
            <a:avLst/>
          </a:prstGeom>
        </p:spPr>
        <p:txBody>
          <a:bodyPr vert="horz" lIns="95640" tIns="47823" rIns="95640" bIns="47823" rtlCol="0" anchor="b"/>
          <a:lstStyle>
            <a:lvl1pPr algn="r">
              <a:defRPr sz="1300"/>
            </a:lvl1pPr>
          </a:lstStyle>
          <a:p>
            <a:fld id="{7B1DFC34-F91A-43F4-A782-E70AF6198268}" type="slidenum">
              <a:rPr lang="ko-KR" altLang="en-US" smtClean="0"/>
              <a:t>‹#›</a:t>
            </a:fld>
            <a:endParaRPr lang="ko-KR" altLang="en-US"/>
          </a:p>
        </p:txBody>
      </p:sp>
    </p:spTree>
    <p:extLst>
      <p:ext uri="{BB962C8B-B14F-4D97-AF65-F5344CB8AC3E}">
        <p14:creationId xmlns:p14="http://schemas.microsoft.com/office/powerpoint/2010/main" val="129744153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1925" y="511175"/>
            <a:ext cx="4535488" cy="2552700"/>
          </a:xfrm>
        </p:spPr>
      </p:sp>
      <p:sp>
        <p:nvSpPr>
          <p:cNvPr id="3" name="슬라이드 노트 개체 틀 2"/>
          <p:cNvSpPr>
            <a:spLocks noGrp="1"/>
          </p:cNvSpPr>
          <p:nvPr>
            <p:ph type="body" idx="1"/>
          </p:nvPr>
        </p:nvSpPr>
        <p:spPr/>
        <p:txBody>
          <a:bodyPr/>
          <a:lstStyle/>
          <a:p>
            <a:r>
              <a:rPr lang="en-US" altLang="ko-KR" dirty="0" smtClean="0"/>
              <a:t>Thank you for coming.</a:t>
            </a:r>
            <a:r>
              <a:rPr lang="en-US" altLang="ko-KR" baseline="0" dirty="0" smtClean="0"/>
              <a:t> My name is Yunho </a:t>
            </a:r>
            <a:r>
              <a:rPr lang="en-US" altLang="ko-KR" baseline="0" dirty="0" err="1" smtClean="0"/>
              <a:t>kim</a:t>
            </a:r>
            <a:r>
              <a:rPr lang="en-US" altLang="ko-KR" baseline="0" dirty="0" smtClean="0"/>
              <a:t> from KAIST, south </a:t>
            </a:r>
            <a:r>
              <a:rPr lang="en-US" altLang="ko-KR" baseline="0" dirty="0" err="1" smtClean="0"/>
              <a:t>korea</a:t>
            </a:r>
            <a:r>
              <a:rPr lang="en-US" altLang="ko-KR" baseline="0" dirty="0" smtClean="0"/>
              <a:t>. Today, I will present our recent work, precise </a:t>
            </a:r>
            <a:r>
              <a:rPr lang="en-US" altLang="ko-KR" baseline="0" dirty="0" err="1" smtClean="0"/>
              <a:t>concolic</a:t>
            </a:r>
            <a:r>
              <a:rPr lang="en-US" altLang="ko-KR" baseline="0" dirty="0" smtClean="0"/>
              <a:t> unit testing of c programs using extended units and symbolic alarm filtering. This is joint work with </a:t>
            </a:r>
            <a:r>
              <a:rPr lang="en-US" altLang="ko-KR" baseline="0" dirty="0" err="1" smtClean="0"/>
              <a:t>yunja</a:t>
            </a:r>
            <a:r>
              <a:rPr lang="en-US" altLang="ko-KR" baseline="0" dirty="0" smtClean="0"/>
              <a:t> </a:t>
            </a:r>
            <a:r>
              <a:rPr lang="en-US" altLang="ko-KR" baseline="0" dirty="0" err="1" smtClean="0"/>
              <a:t>choi</a:t>
            </a:r>
            <a:r>
              <a:rPr lang="en-US" altLang="ko-KR" baseline="0" dirty="0" smtClean="0"/>
              <a:t> @ </a:t>
            </a:r>
            <a:r>
              <a:rPr lang="en-US" altLang="ko-KR" baseline="0" dirty="0" err="1" smtClean="0"/>
              <a:t>knu</a:t>
            </a:r>
            <a:r>
              <a:rPr lang="en-US" altLang="ko-KR" baseline="0" dirty="0" smtClean="0"/>
              <a:t> and </a:t>
            </a:r>
            <a:r>
              <a:rPr lang="en-US" altLang="ko-KR" baseline="0" dirty="0" err="1" smtClean="0"/>
              <a:t>moonzoo</a:t>
            </a:r>
            <a:r>
              <a:rPr lang="en-US" altLang="ko-KR" baseline="0" dirty="0" smtClean="0"/>
              <a:t> </a:t>
            </a:r>
            <a:r>
              <a:rPr lang="en-US" altLang="ko-KR" baseline="0" dirty="0" err="1" smtClean="0"/>
              <a:t>kim</a:t>
            </a:r>
            <a:r>
              <a:rPr lang="en-US" altLang="ko-KR" baseline="0" dirty="0" smtClean="0"/>
              <a:t> @ </a:t>
            </a:r>
            <a:r>
              <a:rPr lang="en-US" altLang="ko-KR" baseline="0" dirty="0" err="1" smtClean="0"/>
              <a:t>kaist</a:t>
            </a:r>
            <a:r>
              <a:rPr lang="en-US" altLang="ko-KR" baseline="0" dirty="0" smtClean="0"/>
              <a:t>.</a:t>
            </a:r>
            <a:endParaRPr lang="en-US" altLang="ko-KR" dirty="0" smtClean="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a:t>
            </a:fld>
            <a:endParaRPr lang="ko-KR" altLang="en-US"/>
          </a:p>
        </p:txBody>
      </p:sp>
    </p:spTree>
    <p:extLst>
      <p:ext uri="{BB962C8B-B14F-4D97-AF65-F5344CB8AC3E}">
        <p14:creationId xmlns:p14="http://schemas.microsoft.com/office/powerpoint/2010/main" val="410699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1925" y="511175"/>
            <a:ext cx="4535488" cy="2552700"/>
          </a:xfrm>
        </p:spPr>
      </p:sp>
      <p:sp>
        <p:nvSpPr>
          <p:cNvPr id="3" name="슬라이드 노트 개체 틀 2"/>
          <p:cNvSpPr>
            <a:spLocks noGrp="1"/>
          </p:cNvSpPr>
          <p:nvPr>
            <p:ph type="body" idx="1"/>
          </p:nvPr>
        </p:nvSpPr>
        <p:spPr/>
        <p:txBody>
          <a:bodyPr/>
          <a:lstStyle/>
          <a:p>
            <a:pPr marL="171536" indent="-171536">
              <a:buFont typeface="Arial" charset="0"/>
              <a:buChar char="•"/>
            </a:pPr>
            <a:r>
              <a:rPr lang="en-US" altLang="ko-KR" dirty="0" smtClean="0"/>
              <a:t>Precision </a:t>
            </a:r>
            <a:r>
              <a:rPr lang="ko-KR" altLang="en-US" dirty="0" smtClean="0"/>
              <a:t>을 먼저  나오게 순서 조절</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10</a:t>
            </a:fld>
            <a:endParaRPr lang="ko-KR" altLang="en-US"/>
          </a:p>
        </p:txBody>
      </p:sp>
    </p:spTree>
    <p:extLst>
      <p:ext uri="{BB962C8B-B14F-4D97-AF65-F5344CB8AC3E}">
        <p14:creationId xmlns:p14="http://schemas.microsoft.com/office/powerpoint/2010/main" val="282594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다른 프로그램 이미지도 추가</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11</a:t>
            </a:fld>
            <a:endParaRPr lang="ko-KR" altLang="en-US"/>
          </a:p>
        </p:txBody>
      </p:sp>
    </p:spTree>
    <p:extLst>
      <p:ext uri="{BB962C8B-B14F-4D97-AF65-F5344CB8AC3E}">
        <p14:creationId xmlns:p14="http://schemas.microsoft.com/office/powerpoint/2010/main" val="410409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12</a:t>
            </a:fld>
            <a:endParaRPr lang="ko-KR" altLang="en-US"/>
          </a:p>
        </p:txBody>
      </p:sp>
    </p:spTree>
    <p:extLst>
      <p:ext uri="{BB962C8B-B14F-4D97-AF65-F5344CB8AC3E}">
        <p14:creationId xmlns:p14="http://schemas.microsoft.com/office/powerpoint/2010/main" val="329651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13</a:t>
            </a:fld>
            <a:endParaRPr lang="ko-KR" altLang="en-US"/>
          </a:p>
        </p:txBody>
      </p:sp>
    </p:spTree>
    <p:extLst>
      <p:ext uri="{BB962C8B-B14F-4D97-AF65-F5344CB8AC3E}">
        <p14:creationId xmlns:p14="http://schemas.microsoft.com/office/powerpoint/2010/main" val="72714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Static bound → Random (with same ext. unit size)</a:t>
            </a:r>
          </a:p>
          <a:p>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16</a:t>
            </a:fld>
            <a:endParaRPr lang="ko-KR" altLang="en-US"/>
          </a:p>
        </p:txBody>
      </p:sp>
    </p:spTree>
    <p:extLst>
      <p:ext uri="{BB962C8B-B14F-4D97-AF65-F5344CB8AC3E}">
        <p14:creationId xmlns:p14="http://schemas.microsoft.com/office/powerpoint/2010/main" val="4260545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OOP </a:t>
            </a:r>
            <a:r>
              <a:rPr lang="ko-KR" altLang="en-US" dirty="0" smtClean="0"/>
              <a:t>타겟 도움  받음</a:t>
            </a:r>
            <a:r>
              <a:rPr lang="en-US" altLang="ko-KR" dirty="0" smtClean="0"/>
              <a:t>, </a:t>
            </a:r>
            <a:r>
              <a:rPr lang="ko-KR" altLang="en-US" dirty="0" smtClean="0"/>
              <a:t>쉽다</a:t>
            </a:r>
            <a:r>
              <a:rPr lang="en-US" altLang="ko-KR" dirty="0" smtClean="0"/>
              <a:t>. OOP</a:t>
            </a:r>
            <a:r>
              <a:rPr lang="en-US" altLang="ko-KR" baseline="0" dirty="0" smtClean="0"/>
              <a:t> </a:t>
            </a:r>
            <a:r>
              <a:rPr lang="ko-KR" altLang="en-US" baseline="0" dirty="0" smtClean="0"/>
              <a:t>얘기 </a:t>
            </a:r>
            <a:r>
              <a:rPr lang="ko-KR" altLang="en-US" baseline="0" dirty="0" err="1" smtClean="0"/>
              <a:t>하지말고</a:t>
            </a:r>
            <a:endParaRPr lang="en-US" altLang="ko-KR" dirty="0" smtClean="0"/>
          </a:p>
          <a:p>
            <a:r>
              <a:rPr lang="en-US" altLang="ko-KR" dirty="0" err="1" smtClean="0"/>
              <a:t>Randoop</a:t>
            </a:r>
            <a:r>
              <a:rPr lang="en-US" altLang="ko-KR" dirty="0" smtClean="0"/>
              <a:t>,</a:t>
            </a:r>
            <a:r>
              <a:rPr lang="en-US" altLang="ko-KR" baseline="0" dirty="0" smtClean="0"/>
              <a:t> Garg et al., </a:t>
            </a:r>
            <a:r>
              <a:rPr lang="en-US" altLang="ko-KR" baseline="0" dirty="0" err="1" smtClean="0"/>
              <a:t>Evosuite</a:t>
            </a:r>
            <a:r>
              <a:rPr lang="en-US" altLang="ko-KR" baseline="0" dirty="0" smtClean="0"/>
              <a:t>, UC-KLEE False alarm </a:t>
            </a:r>
            <a:r>
              <a:rPr lang="ko-KR" altLang="en-US" baseline="0" dirty="0" smtClean="0"/>
              <a:t>비교 슬라이드</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17</a:t>
            </a:fld>
            <a:endParaRPr lang="ko-KR" altLang="en-US"/>
          </a:p>
        </p:txBody>
      </p:sp>
    </p:spTree>
    <p:extLst>
      <p:ext uri="{BB962C8B-B14F-4D97-AF65-F5344CB8AC3E}">
        <p14:creationId xmlns:p14="http://schemas.microsoft.com/office/powerpoint/2010/main" val="2594289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18</a:t>
            </a:fld>
            <a:endParaRPr lang="ko-KR" altLang="en-US"/>
          </a:p>
        </p:txBody>
      </p:sp>
    </p:spTree>
    <p:extLst>
      <p:ext uri="{BB962C8B-B14F-4D97-AF65-F5344CB8AC3E}">
        <p14:creationId xmlns:p14="http://schemas.microsoft.com/office/powerpoint/2010/main" val="1855927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1925" y="511175"/>
            <a:ext cx="4535488" cy="2552700"/>
          </a:xfrm>
        </p:spPr>
      </p:sp>
      <p:sp>
        <p:nvSpPr>
          <p:cNvPr id="3" name="슬라이드 노트 개체 틀 2"/>
          <p:cNvSpPr>
            <a:spLocks noGrp="1"/>
          </p:cNvSpPr>
          <p:nvPr>
            <p:ph type="body" idx="1"/>
          </p:nvPr>
        </p:nvSpPr>
        <p:spPr/>
        <p:txBody>
          <a:bodyPr/>
          <a:lstStyle/>
          <a:p>
            <a:r>
              <a:rPr lang="en-US" altLang="ko-KR" dirty="0" smtClean="0"/>
              <a:t>Thank you for coming.</a:t>
            </a:r>
            <a:r>
              <a:rPr lang="en-US" altLang="ko-KR" baseline="0" dirty="0" smtClean="0"/>
              <a:t> My name is Yunho </a:t>
            </a:r>
            <a:r>
              <a:rPr lang="en-US" altLang="ko-KR" baseline="0" dirty="0" err="1" smtClean="0"/>
              <a:t>kim</a:t>
            </a:r>
            <a:r>
              <a:rPr lang="en-US" altLang="ko-KR" baseline="0" dirty="0" smtClean="0"/>
              <a:t> from KAIST, south </a:t>
            </a:r>
            <a:r>
              <a:rPr lang="en-US" altLang="ko-KR" baseline="0" dirty="0" err="1" smtClean="0"/>
              <a:t>korea</a:t>
            </a:r>
            <a:r>
              <a:rPr lang="en-US" altLang="ko-KR" baseline="0" dirty="0" smtClean="0"/>
              <a:t>. Today, I will present our recent work, precise </a:t>
            </a:r>
            <a:r>
              <a:rPr lang="en-US" altLang="ko-KR" baseline="0" dirty="0" err="1" smtClean="0"/>
              <a:t>concolic</a:t>
            </a:r>
            <a:r>
              <a:rPr lang="en-US" altLang="ko-KR" baseline="0" dirty="0" smtClean="0"/>
              <a:t> unit testing of c programs using extended units and symbolic alarm filtering. This is joint work with </a:t>
            </a:r>
            <a:r>
              <a:rPr lang="en-US" altLang="ko-KR" baseline="0" dirty="0" err="1" smtClean="0"/>
              <a:t>yunja</a:t>
            </a:r>
            <a:r>
              <a:rPr lang="en-US" altLang="ko-KR" baseline="0" dirty="0" smtClean="0"/>
              <a:t> </a:t>
            </a:r>
            <a:r>
              <a:rPr lang="en-US" altLang="ko-KR" baseline="0" dirty="0" err="1" smtClean="0"/>
              <a:t>choi</a:t>
            </a:r>
            <a:r>
              <a:rPr lang="en-US" altLang="ko-KR" baseline="0" dirty="0" smtClean="0"/>
              <a:t> @ </a:t>
            </a:r>
            <a:r>
              <a:rPr lang="en-US" altLang="ko-KR" baseline="0" dirty="0" err="1" smtClean="0"/>
              <a:t>knu</a:t>
            </a:r>
            <a:r>
              <a:rPr lang="en-US" altLang="ko-KR" baseline="0" dirty="0" smtClean="0"/>
              <a:t> and </a:t>
            </a:r>
            <a:r>
              <a:rPr lang="en-US" altLang="ko-KR" baseline="0" dirty="0" err="1" smtClean="0"/>
              <a:t>moonzoo</a:t>
            </a:r>
            <a:r>
              <a:rPr lang="en-US" altLang="ko-KR" baseline="0" dirty="0" smtClean="0"/>
              <a:t> </a:t>
            </a:r>
            <a:r>
              <a:rPr lang="en-US" altLang="ko-KR" baseline="0" dirty="0" err="1" smtClean="0"/>
              <a:t>kim</a:t>
            </a:r>
            <a:r>
              <a:rPr lang="en-US" altLang="ko-KR" baseline="0" dirty="0" smtClean="0"/>
              <a:t> @ </a:t>
            </a:r>
            <a:r>
              <a:rPr lang="en-US" altLang="ko-KR" baseline="0" dirty="0" err="1" smtClean="0"/>
              <a:t>kaist</a:t>
            </a:r>
            <a:r>
              <a:rPr lang="en-US" altLang="ko-KR" baseline="0" dirty="0" smtClean="0"/>
              <a:t>.</a:t>
            </a:r>
            <a:endParaRPr lang="en-US" altLang="ko-KR" dirty="0" smtClean="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19</a:t>
            </a:fld>
            <a:endParaRPr lang="ko-KR" altLang="en-US"/>
          </a:p>
        </p:txBody>
      </p:sp>
    </p:spTree>
    <p:extLst>
      <p:ext uri="{BB962C8B-B14F-4D97-AF65-F5344CB8AC3E}">
        <p14:creationId xmlns:p14="http://schemas.microsoft.com/office/powerpoint/2010/main" val="53208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All of us</a:t>
            </a:r>
            <a:r>
              <a:rPr lang="en-US" altLang="ko-KR" baseline="0" dirty="0" smtClean="0"/>
              <a:t> know that unit testing has benefits over system testing. Unit testing is 7 times cheaper than system testing to detect and fix a bug as well as unit testing is 3 times faster than system testing to run and detect a bug. Unfortunately, such benefits of unit testing is not much enjoyed in real-world because of false alarm problems. To run a target unit in an isolated environment for unit testing, we have to write down stub and mock functions to provide contexts to the unit. If such stub and mock functions provide inaccurate context, unit testing raises a false alarm, which is feasible in unit execution, but infeasible in system execution. Such false alarm problem is severe in automated unit test generation techniques because such techniques do not know the appropriate context of the target unit. To address such false alarm problems in automated unit test generation techniques, we propose two ideas</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2</a:t>
            </a:fld>
            <a:endParaRPr lang="ko-KR" altLang="en-US"/>
          </a:p>
        </p:txBody>
      </p:sp>
    </p:spTree>
    <p:extLst>
      <p:ext uri="{BB962C8B-B14F-4D97-AF65-F5344CB8AC3E}">
        <p14:creationId xmlns:p14="http://schemas.microsoft.com/office/powerpoint/2010/main" val="19780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smtClean="0"/>
              <a:t> If</a:t>
            </a:r>
            <a:r>
              <a:rPr lang="en-US" altLang="ko-KR" sz="1200" baseline="0" dirty="0" smtClean="0"/>
              <a:t> we perform unit testing on a target function f without its contexts functions such as f’s callers and f’s </a:t>
            </a:r>
            <a:r>
              <a:rPr lang="en-US" altLang="ko-KR" sz="1200" baseline="0" dirty="0" err="1" smtClean="0"/>
              <a:t>callees</a:t>
            </a:r>
            <a:r>
              <a:rPr lang="en-US" altLang="ko-KR" sz="1200" baseline="0" dirty="0" smtClean="0"/>
              <a:t>, </a:t>
            </a:r>
          </a:p>
          <a:p>
            <a:r>
              <a:rPr lang="en-US" altLang="ko-KR" sz="1200" baseline="0" dirty="0" smtClean="0"/>
              <a:t>+ the unit testing can be very fast because f’s code size is small.  </a:t>
            </a:r>
          </a:p>
          <a:p>
            <a:pPr marL="171450" indent="-171450">
              <a:buFontTx/>
              <a:buChar char="-"/>
            </a:pPr>
            <a:r>
              <a:rPr lang="en-US" sz="1200" baseline="0" dirty="0" smtClean="0"/>
              <a:t>But, we are testing f without any constraints enforced by f’s real contexts, many infeasible target unit executions may occur which can raise false alarms.</a:t>
            </a:r>
          </a:p>
          <a:p>
            <a:pPr marL="171450" indent="-171450">
              <a:buFontTx/>
              <a:buChar char="-"/>
            </a:pPr>
            <a:endParaRPr lang="en-US" sz="1200" baseline="0" dirty="0" smtClean="0"/>
          </a:p>
          <a:p>
            <a:pPr marL="0" indent="0">
              <a:buFontTx/>
              <a:buNone/>
            </a:pPr>
            <a:r>
              <a:rPr lang="en-US" sz="1200" baseline="0" dirty="0" smtClean="0"/>
              <a:t>In contrast, if we utilize the context functions of a target function f,</a:t>
            </a:r>
          </a:p>
          <a:p>
            <a:pPr marL="0" indent="0">
              <a:buFontTx/>
              <a:buNone/>
            </a:pPr>
            <a:r>
              <a:rPr lang="en-US" sz="1200" baseline="0" dirty="0" smtClean="0"/>
              <a:t>+ we can reduce infeasible target unit executions because the context functions enforces realistic constraints to target unit executions</a:t>
            </a:r>
          </a:p>
          <a:p>
            <a:pPr marL="0" indent="0">
              <a:buFontTx/>
              <a:buNone/>
            </a:pPr>
            <a:r>
              <a:rPr lang="en-US" sz="1200" baseline="0" dirty="0" smtClean="0"/>
              <a:t>- But, unit testing becomes slow and misses bugs because target unit execution paths may not be fully explored in given time budget of unit testing. This is because we have to also explore the execution paths of the context functions (shown as light blue arrows).</a:t>
            </a:r>
          </a:p>
          <a:p>
            <a:pPr marL="0" indent="0">
              <a:buFontTx/>
              <a:buNone/>
            </a:pPr>
            <a:endParaRPr lang="en-US" sz="1200" baseline="0" dirty="0" smtClean="0"/>
          </a:p>
          <a:p>
            <a:pPr marL="0" indent="0">
              <a:buFontTx/>
              <a:buNone/>
            </a:pPr>
            <a:r>
              <a:rPr lang="en-US" sz="1200" baseline="0" dirty="0" smtClean="0"/>
              <a:t>Therefore, we have clear trade-off between unit testing accuracy and unit testing cost by the decision of how much target unit context to include in unit testing.  </a:t>
            </a:r>
          </a:p>
          <a:p>
            <a:pPr marL="0" indent="0">
              <a:buFontTx/>
              <a:buNone/>
            </a:pPr>
            <a:endParaRPr lang="en-US" sz="1200" baseline="0" dirty="0" smtClean="0"/>
          </a:p>
          <a:p>
            <a:pPr marL="0" indent="0">
              <a:buFontTx/>
              <a:buNone/>
            </a:pPr>
            <a:r>
              <a:rPr lang="en-US" sz="1200" baseline="0" dirty="0" smtClean="0"/>
              <a:t>We propose </a:t>
            </a:r>
            <a:r>
              <a:rPr lang="en-US" altLang="ko-KR" sz="1200" baseline="0" dirty="0" smtClean="0"/>
              <a:t>the 2 ideas</a:t>
            </a:r>
            <a:r>
              <a:rPr lang="en-US" sz="1200" baseline="0" dirty="0" smtClean="0"/>
              <a:t> to identify and utilize sweet spot of this trade-off so that unit testing can be *both effective and accurate* using</a:t>
            </a:r>
            <a:endParaRPr 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3</a:t>
            </a:fld>
            <a:endParaRPr lang="ko-KR" altLang="en-US"/>
          </a:p>
        </p:txBody>
      </p:sp>
    </p:spTree>
    <p:extLst>
      <p:ext uri="{BB962C8B-B14F-4D97-AF65-F5344CB8AC3E}">
        <p14:creationId xmlns:p14="http://schemas.microsoft.com/office/powerpoint/2010/main" val="416460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First idea is extended units. Here green puzzle piece represents a target function f. Extended units utilize relevant </a:t>
            </a:r>
            <a:r>
              <a:rPr lang="en-US" altLang="ko-KR" baseline="0" dirty="0" err="1" smtClean="0"/>
              <a:t>callee</a:t>
            </a:r>
            <a:r>
              <a:rPr lang="en-US" altLang="ko-KR" baseline="0" dirty="0" smtClean="0"/>
              <a:t> functions of the target function that are invoked directly or transitively to filter out infeasible execution path and provide more likely-feasible execution paths to the target function. </a:t>
            </a:r>
          </a:p>
          <a:p>
            <a:r>
              <a:rPr lang="en-US" altLang="ko-KR" baseline="0" dirty="0" smtClean="0"/>
              <a:t>Second idea is symbolic alarm filtering. Symbolic alarm filtering utilizes closely relevant caller functions of the target unit. Here yellow unit calls blue one and blue one calls the target function. By utilizing the caller functions of the target functions, symbolic alarm filtering effectively filters out infeasible execution paths and provide more likely-feasible paths to the target function. </a:t>
            </a:r>
          </a:p>
          <a:p>
            <a:endParaRPr lang="en-US" altLang="ko-KR" baseline="0" dirty="0" smtClean="0"/>
          </a:p>
          <a:p>
            <a:r>
              <a:rPr lang="en-US" altLang="ko-KR" baseline="0" dirty="0" smtClean="0"/>
              <a:t>One important </a:t>
            </a:r>
          </a:p>
          <a:p>
            <a:endParaRPr lang="en-US" altLang="ko-KR" baseline="0" dirty="0" smtClean="0"/>
          </a:p>
          <a:p>
            <a:r>
              <a:rPr lang="en-US" altLang="ko-KR" baseline="0" dirty="0" err="1" smtClean="0"/>
              <a:t>Conbrio</a:t>
            </a:r>
            <a:r>
              <a:rPr lang="en-US" altLang="ko-KR" baseline="0" dirty="0" smtClean="0"/>
              <a:t> combines these two ideas for effective and accurate automated unit testing for C programs. </a:t>
            </a:r>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4</a:t>
            </a:fld>
            <a:endParaRPr lang="ko-KR" altLang="en-US"/>
          </a:p>
        </p:txBody>
      </p:sp>
    </p:spTree>
    <p:extLst>
      <p:ext uri="{BB962C8B-B14F-4D97-AF65-F5344CB8AC3E}">
        <p14:creationId xmlns:p14="http://schemas.microsoft.com/office/powerpoint/2010/main" val="121720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1925" y="511175"/>
            <a:ext cx="4535488" cy="2552700"/>
          </a:xfrm>
        </p:spPr>
      </p:sp>
      <p:sp>
        <p:nvSpPr>
          <p:cNvPr id="3" name="슬라이드 노트 개체 틀 2"/>
          <p:cNvSpPr>
            <a:spLocks noGrp="1"/>
          </p:cNvSpPr>
          <p:nvPr>
            <p:ph type="body" idx="1"/>
          </p:nvPr>
        </p:nvSpPr>
        <p:spPr/>
        <p:txBody>
          <a:bodyPr/>
          <a:lstStyle/>
          <a:p>
            <a:r>
              <a:rPr lang="en-US" altLang="ko-KR" dirty="0" smtClean="0"/>
              <a:t>CONBRIO</a:t>
            </a:r>
            <a:r>
              <a:rPr lang="en-US" altLang="ko-KR" baseline="0" dirty="0" smtClean="0"/>
              <a:t> consists of three phases. In first phase, </a:t>
            </a:r>
            <a:r>
              <a:rPr lang="en-US" altLang="ko-KR" baseline="0" dirty="0" err="1" smtClean="0"/>
              <a:t>conbrio</a:t>
            </a:r>
            <a:r>
              <a:rPr lang="en-US" altLang="ko-KR" baseline="0" dirty="0" smtClean="0"/>
              <a:t> constructs extended units and calling contexts from system test execution. </a:t>
            </a:r>
            <a:r>
              <a:rPr lang="en-US" altLang="ko-KR" baseline="0" dirty="0" err="1" smtClean="0"/>
              <a:t>Conbrio</a:t>
            </a:r>
            <a:r>
              <a:rPr lang="en-US" altLang="ko-KR" baseline="0" dirty="0" smtClean="0"/>
              <a:t> takes a program source code and a set of system tests as inputs and computes function relevance from system test execution. Using the function relevance, </a:t>
            </a:r>
            <a:r>
              <a:rPr lang="en-US" altLang="ko-KR" baseline="0" dirty="0" err="1" smtClean="0"/>
              <a:t>conbrio</a:t>
            </a:r>
            <a:r>
              <a:rPr lang="en-US" altLang="ko-KR" baseline="0" dirty="0" smtClean="0"/>
              <a:t> constructs extended units and closely relevant calling context of  </a:t>
            </a:r>
          </a:p>
          <a:p>
            <a:endParaRPr lang="en-US" altLang="ko-KR" baseline="0" dirty="0" smtClean="0"/>
          </a:p>
          <a:p>
            <a:endParaRPr lang="en-US" altLang="ko-KR" dirty="0" smtClean="0"/>
          </a:p>
          <a:p>
            <a:r>
              <a:rPr lang="en-US" altLang="ko-KR" dirty="0" smtClean="0"/>
              <a:t>Phase 1: CONBRIO use simple dynamic</a:t>
            </a:r>
            <a:r>
              <a:rPr lang="en-US" altLang="ko-KR" baseline="0" dirty="0" smtClean="0"/>
              <a:t> analysis to e</a:t>
            </a:r>
            <a:r>
              <a:rPr lang="en-US" altLang="ko-KR" dirty="0" smtClean="0"/>
              <a:t>xtract</a:t>
            </a:r>
            <a:r>
              <a:rPr lang="en-US" altLang="ko-KR" baseline="0" dirty="0" smtClean="0"/>
              <a:t> relevant information from system test and  constructs extended units</a:t>
            </a:r>
          </a:p>
          <a:p>
            <a:r>
              <a:rPr lang="en-US" altLang="ko-KR" baseline="0" dirty="0" smtClean="0"/>
              <a:t>Phase 2: CONBRIO performs concolic testing to detect crash bugs such as </a:t>
            </a:r>
            <a:r>
              <a:rPr lang="en-US" altLang="ko-KR" baseline="0" dirty="0" err="1" smtClean="0"/>
              <a:t>bof</a:t>
            </a:r>
            <a:r>
              <a:rPr lang="en-US" altLang="ko-KR" baseline="0" dirty="0" smtClean="0"/>
              <a:t> on extended units </a:t>
            </a:r>
          </a:p>
          <a:p>
            <a:r>
              <a:rPr lang="en-US" altLang="ko-KR" baseline="0" dirty="0" smtClean="0"/>
              <a:t>  </a:t>
            </a:r>
          </a:p>
          <a:p>
            <a:endParaRPr lang="en-US" altLang="ko-KR" dirty="0" smtClean="0"/>
          </a:p>
          <a:p>
            <a:endParaRPr lang="en-US" altLang="ko-KR" dirty="0" smtClean="0"/>
          </a:p>
          <a:p>
            <a:r>
              <a:rPr lang="en-US" altLang="ko-KR" dirty="0" smtClean="0"/>
              <a:t>Overview 3</a:t>
            </a:r>
            <a:r>
              <a:rPr lang="ko-KR" altLang="en-US" dirty="0" smtClean="0"/>
              <a:t>단계로 단순화</a:t>
            </a:r>
            <a:endParaRPr lang="en-US" altLang="ko-KR" dirty="0" smtClean="0"/>
          </a:p>
          <a:p>
            <a:r>
              <a:rPr lang="en-US" altLang="ko-KR" dirty="0" smtClean="0"/>
              <a:t>1: dynamic dependency</a:t>
            </a:r>
          </a:p>
          <a:p>
            <a:r>
              <a:rPr lang="en-US" altLang="ko-KR" dirty="0" smtClean="0"/>
              <a:t>2: concolic</a:t>
            </a:r>
          </a:p>
          <a:p>
            <a:r>
              <a:rPr lang="en-US" altLang="ko-KR" dirty="0" smtClean="0"/>
              <a:t>3: filtering</a:t>
            </a:r>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5</a:t>
            </a:fld>
            <a:endParaRPr lang="ko-KR" altLang="en-US"/>
          </a:p>
        </p:txBody>
      </p:sp>
    </p:spTree>
    <p:extLst>
      <p:ext uri="{BB962C8B-B14F-4D97-AF65-F5344CB8AC3E}">
        <p14:creationId xmlns:p14="http://schemas.microsoft.com/office/powerpoint/2010/main" val="390141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1925" y="511175"/>
            <a:ext cx="4535488" cy="2552700"/>
          </a:xfrm>
        </p:spPr>
      </p:sp>
      <p:sp>
        <p:nvSpPr>
          <p:cNvPr id="3" name="슬라이드 노트 개체 틀 2"/>
          <p:cNvSpPr>
            <a:spLocks noGrp="1"/>
          </p:cNvSpPr>
          <p:nvPr>
            <p:ph type="body" idx="1"/>
          </p:nvPr>
        </p:nvSpPr>
        <p:spPr/>
        <p:txBody>
          <a:bodyPr/>
          <a:lstStyle/>
          <a:p>
            <a:r>
              <a:rPr lang="en-US" altLang="ko-KR" dirty="0" smtClean="0"/>
              <a:t>Phase 3: CONBRIO</a:t>
            </a:r>
            <a:r>
              <a:rPr lang="en-US" altLang="ko-KR" baseline="0" dirty="0" smtClean="0"/>
              <a:t> performs symbolic alarm filtering to determine the crash bugs found in phase 2 is real one. Infeasible execution paths that cannot come from caller are filtered. Many calling context exist for  target, but we use relevant context to reduce the complexity. </a:t>
            </a:r>
            <a:endParaRPr lang="en-US" altLang="ko-KR" dirty="0" smtClean="0"/>
          </a:p>
          <a:p>
            <a:endParaRPr lang="en-US" altLang="ko-KR" dirty="0" smtClean="0"/>
          </a:p>
          <a:p>
            <a:r>
              <a:rPr lang="en-US" altLang="ko-KR" dirty="0" smtClean="0"/>
              <a:t>Overview 3</a:t>
            </a:r>
            <a:r>
              <a:rPr lang="ko-KR" altLang="en-US" dirty="0" smtClean="0"/>
              <a:t>단계로 단순화</a:t>
            </a:r>
            <a:endParaRPr lang="en-US" altLang="ko-KR" dirty="0" smtClean="0"/>
          </a:p>
          <a:p>
            <a:r>
              <a:rPr lang="en-US" altLang="ko-KR" dirty="0" smtClean="0"/>
              <a:t>1: dynamic dependency</a:t>
            </a:r>
          </a:p>
          <a:p>
            <a:r>
              <a:rPr lang="en-US" altLang="ko-KR" dirty="0" smtClean="0"/>
              <a:t>2: concolic</a:t>
            </a:r>
          </a:p>
          <a:p>
            <a:r>
              <a:rPr lang="en-US" altLang="ko-KR" dirty="0" smtClean="0"/>
              <a:t>3: filtering</a:t>
            </a:r>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6</a:t>
            </a:fld>
            <a:endParaRPr lang="ko-KR" altLang="en-US"/>
          </a:p>
        </p:txBody>
      </p:sp>
    </p:spTree>
    <p:extLst>
      <p:ext uri="{BB962C8B-B14F-4D97-AF65-F5344CB8AC3E}">
        <p14:creationId xmlns:p14="http://schemas.microsoft.com/office/powerpoint/2010/main" val="220007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1925" y="511175"/>
            <a:ext cx="4535488" cy="2552700"/>
          </a:xfrm>
        </p:spPr>
      </p:sp>
      <p:sp>
        <p:nvSpPr>
          <p:cNvPr id="3" name="슬라이드 노트 개체 틀 2"/>
          <p:cNvSpPr>
            <a:spLocks noGrp="1"/>
          </p:cNvSpPr>
          <p:nvPr>
            <p:ph type="body" idx="1"/>
          </p:nvPr>
        </p:nvSpPr>
        <p:spPr/>
        <p:txBody>
          <a:bodyPr/>
          <a:lstStyle/>
          <a:p>
            <a:r>
              <a:rPr lang="en-US" baseline="0" dirty="0" smtClean="0"/>
              <a:t>we utilize dynamic conditional probability of function calls, which is simple, but effective, t</a:t>
            </a:r>
            <a:r>
              <a:rPr lang="en-US" altLang="ko-KR" dirty="0" smtClean="0"/>
              <a:t>o</a:t>
            </a:r>
            <a:r>
              <a:rPr lang="en-US" altLang="ko-KR" baseline="0" dirty="0" smtClean="0"/>
              <a:t> find relevant functions to the given target function.</a:t>
            </a:r>
          </a:p>
          <a:p>
            <a:endParaRPr lang="en-US" baseline="0" dirty="0" smtClean="0"/>
          </a:p>
          <a:p>
            <a:endParaRPr 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7</a:t>
            </a:fld>
            <a:endParaRPr lang="ko-KR" altLang="en-US"/>
          </a:p>
        </p:txBody>
      </p:sp>
    </p:spTree>
    <p:extLst>
      <p:ext uri="{BB962C8B-B14F-4D97-AF65-F5344CB8AC3E}">
        <p14:creationId xmlns:p14="http://schemas.microsoft.com/office/powerpoint/2010/main" val="3879161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target crash bugs which can be detected</a:t>
            </a:r>
            <a:r>
              <a:rPr lang="en-US" altLang="ko-KR" baseline="0" dirty="0" smtClean="0"/>
              <a:t> without user-give test oracles</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8</a:t>
            </a:fld>
            <a:endParaRPr lang="ko-KR" altLang="en-US"/>
          </a:p>
        </p:txBody>
      </p:sp>
    </p:spTree>
    <p:extLst>
      <p:ext uri="{BB962C8B-B14F-4D97-AF65-F5344CB8AC3E}">
        <p14:creationId xmlns:p14="http://schemas.microsoft.com/office/powerpoint/2010/main" val="1755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Unsat</a:t>
            </a:r>
            <a:r>
              <a:rPr lang="en-US" altLang="ko-KR" baseline="0" dirty="0" smtClean="0"/>
              <a:t>  delay</a:t>
            </a:r>
            <a:endParaRPr lang="en-US" altLang="ko-KR" dirty="0" smtClean="0"/>
          </a:p>
          <a:p>
            <a:endParaRPr lang="en-US" altLang="ko-KR" dirty="0" smtClean="0"/>
          </a:p>
          <a:p>
            <a:r>
              <a:rPr lang="en-US" altLang="ko-KR" dirty="0" smtClean="0"/>
              <a:t>2d </a:t>
            </a:r>
            <a:r>
              <a:rPr lang="ko-KR" altLang="en-US" dirty="0" smtClean="0"/>
              <a:t>코드 </a:t>
            </a:r>
            <a:r>
              <a:rPr lang="en-US" altLang="ko-KR" dirty="0" err="1" smtClean="0"/>
              <a:t>xy</a:t>
            </a:r>
            <a:endParaRPr lang="en-US" altLang="ko-KR" dirty="0" smtClean="0"/>
          </a:p>
          <a:p>
            <a:endParaRPr lang="en-US" altLang="ko-KR" dirty="0" smtClean="0"/>
          </a:p>
          <a:p>
            <a:r>
              <a:rPr lang="ko-KR" altLang="en-US" dirty="0" smtClean="0"/>
              <a:t>전체 </a:t>
            </a:r>
            <a:r>
              <a:rPr lang="en-US" altLang="ko-KR" dirty="0" smtClean="0"/>
              <a:t>3d</a:t>
            </a:r>
          </a:p>
          <a:p>
            <a:r>
              <a:rPr lang="en-US" altLang="ko-KR" dirty="0" smtClean="0"/>
              <a:t>Z</a:t>
            </a:r>
            <a:r>
              <a:rPr lang="ko-KR" altLang="en-US" dirty="0" smtClean="0"/>
              <a:t>축 </a:t>
            </a:r>
            <a:r>
              <a:rPr lang="en-US" altLang="ko-KR" dirty="0" smtClean="0"/>
              <a:t>exec  space  </a:t>
            </a:r>
          </a:p>
          <a:p>
            <a:endParaRPr lang="en-US" altLang="ko-KR" dirty="0" smtClean="0"/>
          </a:p>
          <a:p>
            <a:r>
              <a:rPr lang="ko-KR" altLang="en-US" dirty="0" smtClean="0"/>
              <a:t>동적 스페이스  </a:t>
            </a:r>
            <a:endParaRPr lang="ko-KR" altLang="en-US" dirty="0"/>
          </a:p>
        </p:txBody>
      </p:sp>
      <p:sp>
        <p:nvSpPr>
          <p:cNvPr id="4" name="슬라이드 번호 개체 틀 3"/>
          <p:cNvSpPr>
            <a:spLocks noGrp="1"/>
          </p:cNvSpPr>
          <p:nvPr>
            <p:ph type="sldNum" sz="quarter" idx="10"/>
          </p:nvPr>
        </p:nvSpPr>
        <p:spPr/>
        <p:txBody>
          <a:bodyPr/>
          <a:lstStyle/>
          <a:p>
            <a:fld id="{7B1DFC34-F91A-43F4-A782-E70AF6198268}" type="slidenum">
              <a:rPr lang="ko-KR" altLang="en-US" smtClean="0"/>
              <a:t>9</a:t>
            </a:fld>
            <a:endParaRPr lang="ko-KR" altLang="en-US"/>
          </a:p>
        </p:txBody>
      </p:sp>
    </p:spTree>
    <p:extLst>
      <p:ext uri="{BB962C8B-B14F-4D97-AF65-F5344CB8AC3E}">
        <p14:creationId xmlns:p14="http://schemas.microsoft.com/office/powerpoint/2010/main" val="386319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all"/>
            </a:lvl1pPr>
          </a:lstStyle>
          <a:p>
            <a:r>
              <a:rPr lang="da-DK" dirty="0" err="1" smtClean="0"/>
              <a:t>Click</a:t>
            </a:r>
            <a:r>
              <a:rPr lang="da-DK" dirty="0" smtClean="0"/>
              <a:t> to </a:t>
            </a:r>
            <a:r>
              <a:rPr lang="da-DK" dirty="0" err="1" smtClean="0"/>
              <a:t>edit</a:t>
            </a:r>
            <a:r>
              <a:rPr lang="da-DK" dirty="0" smtClean="0"/>
              <a:t> Master </a:t>
            </a:r>
            <a:r>
              <a:rPr lang="da-DK" dirty="0" err="1" smtClean="0"/>
              <a:t>title</a:t>
            </a:r>
            <a:endParaRPr lang="da-DK" dirty="0"/>
          </a:p>
        </p:txBody>
      </p:sp>
      <p:sp>
        <p:nvSpPr>
          <p:cNvPr id="3" name="Text Placeholder 2"/>
          <p:cNvSpPr>
            <a:spLocks noGrp="1"/>
          </p:cNvSpPr>
          <p:nvPr>
            <p:ph type="body" idx="1" hasCustomPrompt="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dirty="0" err="1" smtClean="0"/>
              <a:t>Click</a:t>
            </a:r>
            <a:r>
              <a:rPr lang="da-DK" dirty="0" smtClean="0"/>
              <a:t> to </a:t>
            </a:r>
            <a:r>
              <a:rPr lang="da-DK" dirty="0" err="1" smtClean="0"/>
              <a:t>edit</a:t>
            </a:r>
            <a:endParaRPr lang="da-DK" dirty="0" smtClean="0"/>
          </a:p>
        </p:txBody>
      </p:sp>
      <p:sp>
        <p:nvSpPr>
          <p:cNvPr id="11" name="Rectangle 6"/>
          <p:cNvSpPr>
            <a:spLocks noGrp="1" noChangeArrowheads="1"/>
          </p:cNvSpPr>
          <p:nvPr>
            <p:ph type="sldNum" sz="quarter" idx="4"/>
          </p:nvPr>
        </p:nvSpPr>
        <p:spPr bwMode="auto">
          <a:xfrm>
            <a:off x="10415471" y="620688"/>
            <a:ext cx="1297153" cy="14401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defRPr sz="1200" smtClean="0">
                <a:solidFill>
                  <a:srgbClr val="001E42"/>
                </a:solidFill>
                <a:latin typeface="Calibri" panose="020F0502020204030204" pitchFamily="34" charset="0"/>
                <a:cs typeface="Calibri" panose="020F0502020204030204" pitchFamily="34" charset="0"/>
              </a:defRPr>
            </a:lvl1pPr>
          </a:lstStyle>
          <a:p>
            <a:pPr>
              <a:defRPr/>
            </a:pPr>
            <a:r>
              <a:rPr lang="da-DK" dirty="0" smtClean="0"/>
              <a:t>Page </a:t>
            </a:r>
            <a:fld id="{7FD275C9-4D9F-4A63-8FA5-7F168B5983C1}" type="slidenum">
              <a:rPr lang="da-DK" smtClean="0"/>
              <a:pPr>
                <a:defRPr/>
              </a:pPr>
              <a:t>‹#›</a:t>
            </a:fld>
            <a:endParaRPr lang="da-DK" dirty="0"/>
          </a:p>
        </p:txBody>
      </p:sp>
    </p:spTree>
    <p:extLst>
      <p:ext uri="{BB962C8B-B14F-4D97-AF65-F5344CB8AC3E}">
        <p14:creationId xmlns:p14="http://schemas.microsoft.com/office/powerpoint/2010/main" val="19731953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34" y="724782"/>
            <a:ext cx="11137901" cy="745133"/>
          </a:xfrm>
        </p:spPr>
        <p:txBody>
          <a:bodyPr/>
          <a:lstStyle>
            <a:lvl1pPr>
              <a:defRPr sz="3600" baseline="0"/>
            </a:lvl1pPr>
          </a:lstStyle>
          <a:p>
            <a:r>
              <a:rPr lang="da-DK" dirty="0" smtClean="0"/>
              <a:t>TITLE WITH CAPITAL LETTERS</a:t>
            </a:r>
            <a:endParaRPr lang="da-DK" dirty="0"/>
          </a:p>
        </p:txBody>
      </p:sp>
      <p:sp>
        <p:nvSpPr>
          <p:cNvPr id="3" name="Content Placeholder 2"/>
          <p:cNvSpPr>
            <a:spLocks noGrp="1"/>
          </p:cNvSpPr>
          <p:nvPr>
            <p:ph idx="1" hasCustomPrompt="1"/>
          </p:nvPr>
        </p:nvSpPr>
        <p:spPr>
          <a:xfrm>
            <a:off x="575734" y="1608251"/>
            <a:ext cx="11131551" cy="4557601"/>
          </a:xfrm>
        </p:spPr>
        <p:txBody>
          <a:bodyPr/>
          <a:lstStyle>
            <a:lvl1pPr>
              <a:lnSpc>
                <a:spcPct val="100000"/>
              </a:lnSpc>
              <a:defRPr sz="2800" baseline="0">
                <a:solidFill>
                  <a:schemeClr val="tx1"/>
                </a:solidFill>
                <a:latin typeface="Calibri" panose="020F0502020204030204" pitchFamily="34" charset="0"/>
                <a:cs typeface="Calibri" panose="020F0502020204030204" pitchFamily="34" charset="0"/>
              </a:defRPr>
            </a:lvl1pPr>
            <a:lvl2pPr>
              <a:lnSpc>
                <a:spcPct val="100000"/>
              </a:lnSpc>
              <a:defRPr sz="2400">
                <a:solidFill>
                  <a:schemeClr val="tx1"/>
                </a:solidFill>
                <a:latin typeface="Calibri" panose="020F0502020204030204" pitchFamily="34" charset="0"/>
                <a:cs typeface="Calibri" panose="020F0502020204030204" pitchFamily="34" charset="0"/>
              </a:defRPr>
            </a:lvl2pPr>
            <a:lvl3pPr>
              <a:lnSpc>
                <a:spcPct val="100000"/>
              </a:lnSpc>
              <a:defRPr sz="2000">
                <a:solidFill>
                  <a:schemeClr val="tx1"/>
                </a:solidFill>
                <a:latin typeface="Calibri" panose="020F0502020204030204" pitchFamily="34" charset="0"/>
                <a:cs typeface="Calibri" panose="020F0502020204030204" pitchFamily="34" charset="0"/>
              </a:defRPr>
            </a:lvl3pPr>
            <a:lvl4pPr>
              <a:lnSpc>
                <a:spcPct val="100000"/>
              </a:lnSpc>
              <a:defRPr sz="1600">
                <a:solidFill>
                  <a:schemeClr val="tx1"/>
                </a:solidFill>
                <a:latin typeface="Calibri" panose="020F0502020204030204" pitchFamily="34" charset="0"/>
                <a:cs typeface="Calibri" panose="020F0502020204030204" pitchFamily="34" charset="0"/>
              </a:defRPr>
            </a:lvl4pPr>
          </a:lstStyle>
          <a:p>
            <a:pPr lvl="0"/>
            <a:r>
              <a:rPr lang="da-DK" dirty="0" smtClean="0"/>
              <a:t>Click to add text</a:t>
            </a:r>
          </a:p>
          <a:p>
            <a:pPr lvl="1"/>
            <a:r>
              <a:rPr lang="da-DK" dirty="0" smtClean="0"/>
              <a:t>2</a:t>
            </a:r>
          </a:p>
          <a:p>
            <a:pPr lvl="2"/>
            <a:r>
              <a:rPr lang="da-DK" dirty="0" smtClean="0"/>
              <a:t>3</a:t>
            </a:r>
          </a:p>
          <a:p>
            <a:pPr lvl="3"/>
            <a:r>
              <a:rPr lang="da-DK" dirty="0" smtClean="0"/>
              <a:t>4</a:t>
            </a:r>
            <a:endParaRPr lang="da-DK" dirty="0"/>
          </a:p>
        </p:txBody>
      </p:sp>
      <p:sp>
        <p:nvSpPr>
          <p:cNvPr id="9" name="Rectangle 6"/>
          <p:cNvSpPr>
            <a:spLocks noGrp="1" noChangeArrowheads="1"/>
          </p:cNvSpPr>
          <p:nvPr>
            <p:ph type="sldNum" sz="quarter" idx="4"/>
          </p:nvPr>
        </p:nvSpPr>
        <p:spPr bwMode="auto">
          <a:xfrm>
            <a:off x="10426757" y="586445"/>
            <a:ext cx="1297153" cy="14401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lnSpc>
                <a:spcPct val="102000"/>
              </a:lnSpc>
              <a:defRPr sz="1200" smtClean="0">
                <a:solidFill>
                  <a:srgbClr val="001E42"/>
                </a:solidFill>
                <a:latin typeface="Calibri" panose="020F0502020204030204" pitchFamily="34" charset="0"/>
                <a:cs typeface="Calibri" panose="020F0502020204030204" pitchFamily="34" charset="0"/>
              </a:defRPr>
            </a:lvl1pPr>
          </a:lstStyle>
          <a:p>
            <a:pPr>
              <a:defRPr/>
            </a:pPr>
            <a:r>
              <a:rPr lang="da-DK" dirty="0" smtClean="0"/>
              <a:t>Page </a:t>
            </a:r>
            <a:fld id="{7FD275C9-4D9F-4A63-8FA5-7F168B5983C1}" type="slidenum">
              <a:rPr lang="da-DK" smtClean="0"/>
              <a:pPr>
                <a:defRPr/>
              </a:pPr>
              <a:t>‹#›</a:t>
            </a:fld>
            <a:endParaRPr lang="da-DK" dirty="0"/>
          </a:p>
        </p:txBody>
      </p:sp>
    </p:spTree>
    <p:extLst>
      <p:ext uri="{BB962C8B-B14F-4D97-AF65-F5344CB8AC3E}">
        <p14:creationId xmlns:p14="http://schemas.microsoft.com/office/powerpoint/2010/main" val="12097130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4" name="Line 8"/>
          <p:cNvSpPr>
            <a:spLocks noChangeShapeType="1"/>
          </p:cNvSpPr>
          <p:nvPr/>
        </p:nvSpPr>
        <p:spPr bwMode="auto">
          <a:xfrm>
            <a:off x="575734" y="2753925"/>
            <a:ext cx="1871133" cy="0"/>
          </a:xfrm>
          <a:prstGeom prst="line">
            <a:avLst/>
          </a:prstGeom>
          <a:noFill/>
          <a:ln w="1778">
            <a:solidFill>
              <a:schemeClr val="bg1"/>
            </a:solidFill>
            <a:round/>
            <a:headEnd/>
            <a:tailEnd/>
          </a:ln>
        </p:spPr>
        <p:txBody>
          <a:bodyPr/>
          <a:lstStyle/>
          <a:p>
            <a:endParaRPr lang="da-DK" sz="1800" dirty="0"/>
          </a:p>
        </p:txBody>
      </p:sp>
      <p:sp>
        <p:nvSpPr>
          <p:cNvPr id="5" name="Rectangle 18"/>
          <p:cNvSpPr>
            <a:spLocks noChangeArrowheads="1"/>
          </p:cNvSpPr>
          <p:nvPr/>
        </p:nvSpPr>
        <p:spPr bwMode="auto">
          <a:xfrm>
            <a:off x="10075334" y="358775"/>
            <a:ext cx="1631951" cy="71438"/>
          </a:xfrm>
          <a:prstGeom prst="rect">
            <a:avLst/>
          </a:prstGeom>
          <a:solidFill>
            <a:schemeClr val="bg1"/>
          </a:solidFill>
          <a:ln w="9525">
            <a:noFill/>
            <a:miter lim="800000"/>
            <a:headEnd/>
            <a:tailEnd/>
          </a:ln>
        </p:spPr>
        <p:txBody>
          <a:bodyPr wrap="none" anchor="ctr"/>
          <a:lstStyle/>
          <a:p>
            <a:pPr>
              <a:lnSpc>
                <a:spcPts val="3600"/>
              </a:lnSpc>
              <a:buFont typeface="AU Passata" pitchFamily="34" charset="0"/>
              <a:buNone/>
            </a:pPr>
            <a:endParaRPr lang="da-DK" sz="1800" dirty="0"/>
          </a:p>
        </p:txBody>
      </p:sp>
      <p:sp>
        <p:nvSpPr>
          <p:cNvPr id="6" name="SD_FLD_SD_FLD_Date"/>
          <p:cNvSpPr txBox="1">
            <a:spLocks noChangeArrowheads="1"/>
          </p:cNvSpPr>
          <p:nvPr/>
        </p:nvSpPr>
        <p:spPr bwMode="auto">
          <a:xfrm>
            <a:off x="10075334" y="476250"/>
            <a:ext cx="1631951" cy="222250"/>
          </a:xfrm>
          <a:prstGeom prst="rect">
            <a:avLst/>
          </a:prstGeom>
          <a:noFill/>
          <a:ln w="1778" algn="ctr">
            <a:noFill/>
            <a:miter lim="800000"/>
            <a:headEnd/>
            <a:tailEnd/>
          </a:ln>
        </p:spPr>
        <p:txBody>
          <a:bodyPr lIns="0" tIns="0" rIns="0" bIns="0" anchor="b"/>
          <a:lstStyle/>
          <a:p>
            <a:pPr algn="r">
              <a:lnSpc>
                <a:spcPct val="102000"/>
              </a:lnSpc>
              <a:buFont typeface="AU Passata" pitchFamily="34" charset="0"/>
              <a:buNone/>
            </a:pPr>
            <a:r>
              <a:rPr lang="da-DK" sz="900" dirty="0" smtClean="0">
                <a:solidFill>
                  <a:schemeClr val="bg1"/>
                </a:solidFill>
              </a:rPr>
              <a:t>9.</a:t>
            </a:r>
            <a:r>
              <a:rPr lang="da-DK" sz="900" baseline="0" dirty="0" smtClean="0">
                <a:solidFill>
                  <a:schemeClr val="bg1"/>
                </a:solidFill>
              </a:rPr>
              <a:t> </a:t>
            </a:r>
            <a:r>
              <a:rPr lang="en-GB" sz="900" baseline="0" noProof="0" dirty="0" smtClean="0">
                <a:solidFill>
                  <a:schemeClr val="bg1"/>
                </a:solidFill>
              </a:rPr>
              <a:t>OCTOBER</a:t>
            </a:r>
            <a:r>
              <a:rPr lang="da-DK" sz="900" baseline="0" dirty="0" smtClean="0">
                <a:solidFill>
                  <a:schemeClr val="bg1"/>
                </a:solidFill>
              </a:rPr>
              <a:t> 2014</a:t>
            </a:r>
            <a:endParaRPr lang="da-DK" sz="900" dirty="0">
              <a:solidFill>
                <a:schemeClr val="bg1"/>
              </a:solidFill>
            </a:endParaRPr>
          </a:p>
        </p:txBody>
      </p:sp>
      <p:sp>
        <p:nvSpPr>
          <p:cNvPr id="3074" name="SD_FLD_SD_FLD_PresentationTitle"/>
          <p:cNvSpPr>
            <a:spLocks noGrp="1" noChangeArrowheads="1"/>
          </p:cNvSpPr>
          <p:nvPr>
            <p:ph type="ctrTitle"/>
          </p:nvPr>
        </p:nvSpPr>
        <p:spPr>
          <a:xfrm>
            <a:off x="575734" y="1628801"/>
            <a:ext cx="11131551" cy="949325"/>
          </a:xfrm>
        </p:spPr>
        <p:txBody>
          <a:bodyPr/>
          <a:lstStyle>
            <a:lvl1pPr>
              <a:lnSpc>
                <a:spcPts val="3600"/>
              </a:lnSpc>
              <a:defRPr sz="2800" b="0" baseline="0">
                <a:solidFill>
                  <a:schemeClr val="accent1"/>
                </a:solidFill>
              </a:defRPr>
            </a:lvl1pPr>
          </a:lstStyle>
          <a:p>
            <a:endParaRPr lang="en-GB" noProof="0" dirty="0"/>
          </a:p>
        </p:txBody>
      </p:sp>
      <p:sp>
        <p:nvSpPr>
          <p:cNvPr id="3075" name="Rectangle 3"/>
          <p:cNvSpPr>
            <a:spLocks noGrp="1" noChangeArrowheads="1"/>
          </p:cNvSpPr>
          <p:nvPr>
            <p:ph type="subTitle" idx="1"/>
          </p:nvPr>
        </p:nvSpPr>
        <p:spPr>
          <a:xfrm>
            <a:off x="575734" y="2924944"/>
            <a:ext cx="11137900" cy="334962"/>
          </a:xfrm>
        </p:spPr>
        <p:txBody>
          <a:bodyPr/>
          <a:lstStyle>
            <a:lvl1pPr marL="0" indent="0">
              <a:lnSpc>
                <a:spcPct val="97000"/>
              </a:lnSpc>
              <a:buFont typeface="AU Passata" pitchFamily="34" charset="0"/>
              <a:buNone/>
              <a:defRPr sz="1200" baseline="0">
                <a:solidFill>
                  <a:schemeClr val="accent1"/>
                </a:solidFill>
              </a:defRPr>
            </a:lvl1pPr>
          </a:lstStyle>
          <a:p>
            <a:endParaRPr lang="da-DK" dirty="0"/>
          </a:p>
        </p:txBody>
      </p:sp>
    </p:spTree>
    <p:extLst>
      <p:ext uri="{BB962C8B-B14F-4D97-AF65-F5344CB8AC3E}">
        <p14:creationId xmlns:p14="http://schemas.microsoft.com/office/powerpoint/2010/main" val="5506984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bmkSekundærtLogo"/>
          <p:cNvSpPr>
            <a:spLocks noChangeArrowheads="1"/>
          </p:cNvSpPr>
          <p:nvPr/>
        </p:nvSpPr>
        <p:spPr bwMode="auto">
          <a:xfrm>
            <a:off x="478367" y="6070620"/>
            <a:ext cx="778933" cy="553998"/>
          </a:xfrm>
          <a:prstGeom prst="rect">
            <a:avLst/>
          </a:prstGeom>
          <a:solidFill>
            <a:schemeClr val="bg1"/>
          </a:solidFill>
          <a:ln w="1778" algn="ctr">
            <a:solidFill>
              <a:schemeClr val="bg1"/>
            </a:solidFill>
            <a:miter lim="800000"/>
            <a:headEnd/>
            <a:tailEnd/>
          </a:ln>
        </p:spPr>
        <p:txBody>
          <a:bodyPr anchor="ctr">
            <a:spAutoFit/>
          </a:bodyPr>
          <a:lstStyle/>
          <a:p>
            <a:pPr>
              <a:lnSpc>
                <a:spcPts val="3600"/>
              </a:lnSpc>
              <a:buFont typeface="AU Passata" pitchFamily="34" charset="0"/>
              <a:buNone/>
            </a:pPr>
            <a:endParaRPr lang="da-DK" sz="1800" dirty="0">
              <a:latin typeface="Calibri" panose="020F0502020204030204" pitchFamily="34" charset="0"/>
              <a:cs typeface="Calibri" panose="020F0502020204030204" pitchFamily="34" charset="0"/>
            </a:endParaRPr>
          </a:p>
        </p:txBody>
      </p:sp>
      <p:sp>
        <p:nvSpPr>
          <p:cNvPr id="1027" name="SD_FLD_"/>
          <p:cNvSpPr>
            <a:spLocks noGrp="1" noChangeArrowheads="1"/>
          </p:cNvSpPr>
          <p:nvPr>
            <p:ph type="title"/>
          </p:nvPr>
        </p:nvSpPr>
        <p:spPr bwMode="auto">
          <a:xfrm>
            <a:off x="575734" y="743485"/>
            <a:ext cx="11131551" cy="9493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endParaRPr lang="da-DK" dirty="0" smtClean="0"/>
          </a:p>
        </p:txBody>
      </p:sp>
      <p:sp>
        <p:nvSpPr>
          <p:cNvPr id="1028" name="Rectangle 3"/>
          <p:cNvSpPr>
            <a:spLocks noGrp="1" noChangeArrowheads="1"/>
          </p:cNvSpPr>
          <p:nvPr>
            <p:ph type="body" idx="1"/>
          </p:nvPr>
        </p:nvSpPr>
        <p:spPr bwMode="auto">
          <a:xfrm>
            <a:off x="575734" y="1844825"/>
            <a:ext cx="11131551" cy="43210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p:txBody>
      </p:sp>
      <p:sp>
        <p:nvSpPr>
          <p:cNvPr id="2" name="Rectangle 10"/>
          <p:cNvSpPr>
            <a:spLocks noChangeArrowheads="1"/>
          </p:cNvSpPr>
          <p:nvPr/>
        </p:nvSpPr>
        <p:spPr bwMode="auto">
          <a:xfrm>
            <a:off x="10075334" y="182853"/>
            <a:ext cx="1631951" cy="71438"/>
          </a:xfrm>
          <a:prstGeom prst="rect">
            <a:avLst/>
          </a:prstGeom>
          <a:solidFill>
            <a:srgbClr val="00073E"/>
          </a:solidFill>
          <a:ln w="9525">
            <a:noFill/>
            <a:miter lim="800000"/>
            <a:headEnd/>
            <a:tailEnd/>
          </a:ln>
        </p:spPr>
        <p:txBody>
          <a:bodyPr wrap="none" anchor="ctr"/>
          <a:lstStyle/>
          <a:p>
            <a:pPr>
              <a:lnSpc>
                <a:spcPts val="3600"/>
              </a:lnSpc>
              <a:buFont typeface="AU Passata" pitchFamily="34" charset="0"/>
              <a:buNone/>
            </a:pPr>
            <a:endParaRPr lang="da-DK" sz="1800" dirty="0">
              <a:latin typeface="Calibri" panose="020F0502020204030204" pitchFamily="34" charset="0"/>
              <a:cs typeface="Calibri" panose="020F0502020204030204" pitchFamily="34" charset="0"/>
            </a:endParaRPr>
          </a:p>
        </p:txBody>
      </p:sp>
      <p:sp>
        <p:nvSpPr>
          <p:cNvPr id="1031" name="Rectangle 11"/>
          <p:cNvSpPr>
            <a:spLocks noChangeArrowheads="1"/>
          </p:cNvSpPr>
          <p:nvPr/>
        </p:nvSpPr>
        <p:spPr bwMode="auto">
          <a:xfrm>
            <a:off x="5807968" y="182853"/>
            <a:ext cx="4028184" cy="71438"/>
          </a:xfrm>
          <a:prstGeom prst="rect">
            <a:avLst/>
          </a:prstGeom>
          <a:solidFill>
            <a:srgbClr val="00073E"/>
          </a:solidFill>
          <a:ln w="9525">
            <a:noFill/>
            <a:miter lim="800000"/>
            <a:headEnd/>
            <a:tailEnd/>
          </a:ln>
        </p:spPr>
        <p:txBody>
          <a:bodyPr wrap="none" anchor="ctr"/>
          <a:lstStyle/>
          <a:p>
            <a:pPr>
              <a:lnSpc>
                <a:spcPts val="3600"/>
              </a:lnSpc>
              <a:buFont typeface="AU Passata" pitchFamily="34" charset="0"/>
              <a:buNone/>
            </a:pPr>
            <a:endParaRPr lang="da-DK" sz="1800" dirty="0">
              <a:latin typeface="Calibri" panose="020F0502020204030204" pitchFamily="34" charset="0"/>
              <a:cs typeface="Calibri" panose="020F0502020204030204" pitchFamily="34" charset="0"/>
            </a:endParaRPr>
          </a:p>
        </p:txBody>
      </p:sp>
      <p:sp>
        <p:nvSpPr>
          <p:cNvPr id="1033" name="SD_FLD_PresentationTitle"/>
          <p:cNvSpPr txBox="1">
            <a:spLocks noChangeArrowheads="1"/>
          </p:cNvSpPr>
          <p:nvPr/>
        </p:nvSpPr>
        <p:spPr bwMode="auto">
          <a:xfrm>
            <a:off x="5812971" y="345766"/>
            <a:ext cx="4092195" cy="371474"/>
          </a:xfrm>
          <a:prstGeom prst="rect">
            <a:avLst/>
          </a:prstGeom>
          <a:solidFill>
            <a:schemeClr val="bg1"/>
          </a:solidFill>
          <a:ln w="1778" algn="ctr">
            <a:noFill/>
            <a:miter lim="800000"/>
            <a:headEnd/>
            <a:tailEnd/>
          </a:ln>
        </p:spPr>
        <p:txBody>
          <a:bodyPr lIns="0" tIns="0" rIns="0" bIns="0" anchor="b"/>
          <a:lstStyle/>
          <a:p>
            <a:pPr algn="just" latinLnBrk="0">
              <a:lnSpc>
                <a:spcPct val="102000"/>
              </a:lnSpc>
              <a:buFont typeface="AU Passata" pitchFamily="34" charset="0"/>
              <a:buNone/>
            </a:pPr>
            <a:r>
              <a:rPr lang="en-US" sz="1600" dirty="0" smtClean="0">
                <a:solidFill>
                  <a:srgbClr val="0E133E"/>
                </a:solidFill>
                <a:latin typeface="Calibri" panose="020F0502020204030204" pitchFamily="34" charset="0"/>
                <a:cs typeface="Calibri" panose="020F0502020204030204" pitchFamily="34" charset="0"/>
              </a:rPr>
              <a:t>Precise Concolic Unit Testing of</a:t>
            </a:r>
            <a:r>
              <a:rPr lang="en-US" sz="1600" baseline="0" dirty="0" smtClean="0">
                <a:solidFill>
                  <a:srgbClr val="0E133E"/>
                </a:solidFill>
                <a:latin typeface="Calibri" panose="020F0502020204030204" pitchFamily="34" charset="0"/>
                <a:cs typeface="Calibri" panose="020F0502020204030204" pitchFamily="34" charset="0"/>
              </a:rPr>
              <a:t> C programs </a:t>
            </a:r>
            <a:r>
              <a:rPr lang="en-US" sz="1600" dirty="0" smtClean="0">
                <a:solidFill>
                  <a:srgbClr val="0E133E"/>
                </a:solidFill>
                <a:latin typeface="Calibri" panose="020F0502020204030204" pitchFamily="34" charset="0"/>
                <a:cs typeface="Calibri" panose="020F0502020204030204" pitchFamily="34" charset="0"/>
              </a:rPr>
              <a:t>using </a:t>
            </a:r>
          </a:p>
          <a:p>
            <a:pPr algn="just" latinLnBrk="0">
              <a:lnSpc>
                <a:spcPct val="102000"/>
              </a:lnSpc>
              <a:buFont typeface="AU Passata" pitchFamily="34" charset="0"/>
              <a:buNone/>
            </a:pPr>
            <a:r>
              <a:rPr lang="en-US" sz="1600" dirty="0" smtClean="0">
                <a:solidFill>
                  <a:srgbClr val="0E133E"/>
                </a:solidFill>
                <a:latin typeface="Calibri" panose="020F0502020204030204" pitchFamily="34" charset="0"/>
                <a:cs typeface="Calibri" panose="020F0502020204030204" pitchFamily="34" charset="0"/>
              </a:rPr>
              <a:t>Extended Units and Symbolic Alarm Filtering</a:t>
            </a:r>
            <a:endParaRPr lang="da-DK" sz="1600" dirty="0">
              <a:solidFill>
                <a:srgbClr val="0E133E"/>
              </a:solidFill>
              <a:latin typeface="Calibri" panose="020F0502020204030204" pitchFamily="34" charset="0"/>
              <a:cs typeface="Calibri" panose="020F0502020204030204" pitchFamily="34" charset="0"/>
            </a:endParaRPr>
          </a:p>
        </p:txBody>
      </p:sp>
      <p:pic>
        <p:nvPicPr>
          <p:cNvPr id="4" name="그림 3"/>
          <p:cNvPicPr>
            <a:picLocks noChangeAspect="1"/>
          </p:cNvPicPr>
          <p:nvPr userDrawn="1"/>
        </p:nvPicPr>
        <p:blipFill>
          <a:blip r:embed="rId5"/>
          <a:stretch>
            <a:fillRect/>
          </a:stretch>
        </p:blipFill>
        <p:spPr>
          <a:xfrm>
            <a:off x="143339" y="184605"/>
            <a:ext cx="3000333" cy="501712"/>
          </a:xfrm>
          <a:prstGeom prst="rect">
            <a:avLst/>
          </a:prstGeom>
        </p:spPr>
      </p:pic>
    </p:spTree>
    <p:extLst>
      <p:ext uri="{BB962C8B-B14F-4D97-AF65-F5344CB8AC3E}">
        <p14:creationId xmlns:p14="http://schemas.microsoft.com/office/powerpoint/2010/main" val="2553716176"/>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85" r:id="rId3"/>
  </p:sldLayoutIdLst>
  <p:timing>
    <p:tnLst>
      <p:par>
        <p:cTn id="1" dur="indefinite" restart="never" nodeType="tmRoot"/>
      </p:par>
    </p:tnLst>
  </p:timing>
  <p:hf hdr="0" ftr="0" dt="0"/>
  <p:txStyles>
    <p:titleStyle>
      <a:lvl1pPr algn="l" rtl="0" eaLnBrk="1" fontAlgn="base" hangingPunct="1">
        <a:lnSpc>
          <a:spcPct val="83000"/>
        </a:lnSpc>
        <a:spcBef>
          <a:spcPct val="0"/>
        </a:spcBef>
        <a:spcAft>
          <a:spcPct val="0"/>
        </a:spcAft>
        <a:defRPr sz="36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83000"/>
        </a:lnSpc>
        <a:spcBef>
          <a:spcPct val="0"/>
        </a:spcBef>
        <a:spcAft>
          <a:spcPct val="0"/>
        </a:spcAft>
        <a:defRPr sz="3600">
          <a:solidFill>
            <a:srgbClr val="003D85"/>
          </a:solidFill>
          <a:latin typeface="AU Passata" pitchFamily="34" charset="0"/>
        </a:defRPr>
      </a:lvl2pPr>
      <a:lvl3pPr algn="l" rtl="0" eaLnBrk="1" fontAlgn="base" hangingPunct="1">
        <a:lnSpc>
          <a:spcPct val="83000"/>
        </a:lnSpc>
        <a:spcBef>
          <a:spcPct val="0"/>
        </a:spcBef>
        <a:spcAft>
          <a:spcPct val="0"/>
        </a:spcAft>
        <a:defRPr sz="3600">
          <a:solidFill>
            <a:srgbClr val="003D85"/>
          </a:solidFill>
          <a:latin typeface="AU Passata" pitchFamily="34" charset="0"/>
        </a:defRPr>
      </a:lvl3pPr>
      <a:lvl4pPr algn="l" rtl="0" eaLnBrk="1" fontAlgn="base" hangingPunct="1">
        <a:lnSpc>
          <a:spcPct val="83000"/>
        </a:lnSpc>
        <a:spcBef>
          <a:spcPct val="0"/>
        </a:spcBef>
        <a:spcAft>
          <a:spcPct val="0"/>
        </a:spcAft>
        <a:defRPr sz="3600">
          <a:solidFill>
            <a:srgbClr val="003D85"/>
          </a:solidFill>
          <a:latin typeface="AU Passata" pitchFamily="34" charset="0"/>
        </a:defRPr>
      </a:lvl4pPr>
      <a:lvl5pPr algn="l" rtl="0" eaLnBrk="1" fontAlgn="base" hangingPunct="1">
        <a:lnSpc>
          <a:spcPct val="83000"/>
        </a:lnSpc>
        <a:spcBef>
          <a:spcPct val="0"/>
        </a:spcBef>
        <a:spcAft>
          <a:spcPct val="0"/>
        </a:spcAft>
        <a:defRPr sz="3600">
          <a:solidFill>
            <a:srgbClr val="003D85"/>
          </a:solidFill>
          <a:latin typeface="AU Passata" pitchFamily="34" charset="0"/>
        </a:defRPr>
      </a:lvl5pPr>
      <a:lvl6pPr marL="457200" algn="l" rtl="0" eaLnBrk="1" fontAlgn="base" hangingPunct="1">
        <a:lnSpc>
          <a:spcPct val="83000"/>
        </a:lnSpc>
        <a:spcBef>
          <a:spcPct val="0"/>
        </a:spcBef>
        <a:spcAft>
          <a:spcPct val="0"/>
        </a:spcAft>
        <a:defRPr sz="3600">
          <a:solidFill>
            <a:schemeClr val="bg2"/>
          </a:solidFill>
          <a:latin typeface="AU Passata" pitchFamily="34" charset="0"/>
        </a:defRPr>
      </a:lvl6pPr>
      <a:lvl7pPr marL="914400" algn="l" rtl="0" eaLnBrk="1" fontAlgn="base" hangingPunct="1">
        <a:lnSpc>
          <a:spcPct val="83000"/>
        </a:lnSpc>
        <a:spcBef>
          <a:spcPct val="0"/>
        </a:spcBef>
        <a:spcAft>
          <a:spcPct val="0"/>
        </a:spcAft>
        <a:defRPr sz="3600">
          <a:solidFill>
            <a:schemeClr val="bg2"/>
          </a:solidFill>
          <a:latin typeface="AU Passata" pitchFamily="34" charset="0"/>
        </a:defRPr>
      </a:lvl7pPr>
      <a:lvl8pPr marL="1371600" algn="l" rtl="0" eaLnBrk="1" fontAlgn="base" hangingPunct="1">
        <a:lnSpc>
          <a:spcPct val="83000"/>
        </a:lnSpc>
        <a:spcBef>
          <a:spcPct val="0"/>
        </a:spcBef>
        <a:spcAft>
          <a:spcPct val="0"/>
        </a:spcAft>
        <a:defRPr sz="3600">
          <a:solidFill>
            <a:schemeClr val="bg2"/>
          </a:solidFill>
          <a:latin typeface="AU Passata" pitchFamily="34" charset="0"/>
        </a:defRPr>
      </a:lvl8pPr>
      <a:lvl9pPr marL="1828800" algn="l" rtl="0" eaLnBrk="1" fontAlgn="base" hangingPunct="1">
        <a:lnSpc>
          <a:spcPct val="83000"/>
        </a:lnSpc>
        <a:spcBef>
          <a:spcPct val="0"/>
        </a:spcBef>
        <a:spcAft>
          <a:spcPct val="0"/>
        </a:spcAft>
        <a:defRPr sz="3600">
          <a:solidFill>
            <a:schemeClr val="bg2"/>
          </a:solidFill>
          <a:latin typeface="AU Passata" pitchFamily="34" charset="0"/>
        </a:defRPr>
      </a:lvl9pPr>
    </p:titleStyle>
    <p:bodyStyle>
      <a:lvl1pPr marL="174625" indent="-174625" algn="l" rtl="0" eaLnBrk="1" fontAlgn="base" hangingPunct="1">
        <a:lnSpc>
          <a:spcPts val="2100"/>
        </a:lnSpc>
        <a:spcBef>
          <a:spcPct val="0"/>
        </a:spcBef>
        <a:spcAft>
          <a:spcPct val="0"/>
        </a:spcAft>
        <a:buFont typeface="AU Passata" pitchFamily="34" charset="0"/>
        <a:buChar char="›"/>
        <a:defRPr>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1000"/>
        </a:lnSpc>
        <a:spcBef>
          <a:spcPct val="0"/>
        </a:spcBef>
        <a:spcAft>
          <a:spcPct val="0"/>
        </a:spcAft>
        <a:buFont typeface="AU Passata" pitchFamily="34" charset="0"/>
        <a:buChar char="›"/>
        <a:defRPr sz="1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97000"/>
        </a:lnSpc>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11.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gif"/><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5.jpeg"/><Relationship Id="rId4" Type="http://schemas.openxmlformats.org/officeDocument/2006/relationships/image" Target="../media/image61.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image" Target="../media/image1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19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30.png"/><Relationship Id="rId5" Type="http://schemas.openxmlformats.org/officeDocument/2006/relationships/image" Target="../media/image12.png"/><Relationship Id="rId10"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381826"/>
            <a:ext cx="12192000" cy="1944216"/>
          </a:xfrm>
          <a:ln>
            <a:noFill/>
          </a:ln>
        </p:spPr>
        <p:style>
          <a:lnRef idx="2">
            <a:schemeClr val="accent1"/>
          </a:lnRef>
          <a:fillRef idx="1">
            <a:schemeClr val="lt1"/>
          </a:fillRef>
          <a:effectRef idx="0">
            <a:schemeClr val="accent1"/>
          </a:effectRef>
          <a:fontRef idx="minor">
            <a:schemeClr val="dk1"/>
          </a:fontRef>
        </p:style>
        <p:txBody>
          <a:bodyPr>
            <a:noAutofit/>
          </a:bodyPr>
          <a:lstStyle/>
          <a:p>
            <a:pPr algn="ctr">
              <a:lnSpc>
                <a:spcPct val="100000"/>
              </a:lnSpc>
            </a:pPr>
            <a:r>
              <a:rPr lang="en-US" altLang="ko-KR" sz="4600" b="1" dirty="0">
                <a:solidFill>
                  <a:srgbClr val="0033CC"/>
                </a:solidFill>
                <a:latin typeface="Calibri" panose="020F0502020204030204" pitchFamily="34" charset="0"/>
              </a:rPr>
              <a:t>Precise Concolic </a:t>
            </a:r>
            <a:r>
              <a:rPr lang="en-US" altLang="ko-KR" sz="4600" b="1" dirty="0" smtClean="0">
                <a:solidFill>
                  <a:srgbClr val="0033CC"/>
                </a:solidFill>
                <a:latin typeface="Calibri" panose="020F0502020204030204" pitchFamily="34" charset="0"/>
              </a:rPr>
              <a:t>Unit Testing of C programs using </a:t>
            </a:r>
            <a:r>
              <a:rPr lang="en-US" altLang="ko-KR" sz="4800" b="1" dirty="0">
                <a:solidFill>
                  <a:srgbClr val="0033CC"/>
                </a:solidFill>
                <a:latin typeface="Calibri" panose="020F0502020204030204" pitchFamily="34" charset="0"/>
              </a:rPr>
              <a:t/>
            </a:r>
            <a:br>
              <a:rPr lang="en-US" altLang="ko-KR" sz="4800" b="1" dirty="0">
                <a:solidFill>
                  <a:srgbClr val="0033CC"/>
                </a:solidFill>
                <a:latin typeface="Calibri" panose="020F0502020204030204" pitchFamily="34" charset="0"/>
              </a:rPr>
            </a:br>
            <a:r>
              <a:rPr lang="en-US" altLang="ko-KR" sz="4800" b="1" u="sng" dirty="0" smtClean="0">
                <a:solidFill>
                  <a:srgbClr val="0033CC"/>
                </a:solidFill>
                <a:latin typeface="Calibri" panose="020F0502020204030204" pitchFamily="34" charset="0"/>
              </a:rPr>
              <a:t>Extended </a:t>
            </a:r>
            <a:r>
              <a:rPr lang="en-US" altLang="ko-KR" sz="4800" b="1" u="sng" dirty="0">
                <a:solidFill>
                  <a:srgbClr val="0033CC"/>
                </a:solidFill>
                <a:latin typeface="Calibri" panose="020F0502020204030204" pitchFamily="34" charset="0"/>
              </a:rPr>
              <a:t>Units</a:t>
            </a:r>
            <a:r>
              <a:rPr lang="en-US" altLang="ko-KR" sz="4800" b="1" dirty="0">
                <a:solidFill>
                  <a:srgbClr val="0033CC"/>
                </a:solidFill>
                <a:latin typeface="Calibri" panose="020F0502020204030204" pitchFamily="34" charset="0"/>
              </a:rPr>
              <a:t> </a:t>
            </a:r>
            <a:r>
              <a:rPr lang="en-US" altLang="ko-KR" sz="4800" b="1" dirty="0" smtClean="0">
                <a:solidFill>
                  <a:srgbClr val="0033CC"/>
                </a:solidFill>
                <a:latin typeface="Calibri" panose="020F0502020204030204" pitchFamily="34" charset="0"/>
              </a:rPr>
              <a:t> and </a:t>
            </a:r>
            <a:r>
              <a:rPr lang="en-US" altLang="ko-KR" sz="4800" b="1" u="sng" dirty="0" smtClean="0">
                <a:solidFill>
                  <a:srgbClr val="0033CC"/>
                </a:solidFill>
                <a:latin typeface="Calibri" panose="020F0502020204030204" pitchFamily="34" charset="0"/>
              </a:rPr>
              <a:t>Symbolic </a:t>
            </a:r>
            <a:r>
              <a:rPr lang="en-US" altLang="ko-KR" sz="4800" b="1" u="sng" dirty="0">
                <a:solidFill>
                  <a:srgbClr val="0033CC"/>
                </a:solidFill>
                <a:latin typeface="Calibri" panose="020F0502020204030204" pitchFamily="34" charset="0"/>
              </a:rPr>
              <a:t>Alarm </a:t>
            </a:r>
            <a:r>
              <a:rPr lang="en-US" altLang="ko-KR" sz="4800" b="1" u="sng" dirty="0" smtClean="0">
                <a:solidFill>
                  <a:srgbClr val="0033CC"/>
                </a:solidFill>
                <a:latin typeface="Calibri" panose="020F0502020204030204" pitchFamily="34" charset="0"/>
              </a:rPr>
              <a:t>Filtering</a:t>
            </a:r>
            <a:endParaRPr lang="en-US" altLang="ko-KR" sz="4800" b="1" u="sng" dirty="0">
              <a:solidFill>
                <a:srgbClr val="0033CC"/>
              </a:solidFill>
              <a:latin typeface="Calibri" panose="020F0502020204030204" pitchFamily="34" charset="0"/>
            </a:endParaRPr>
          </a:p>
        </p:txBody>
      </p:sp>
      <p:sp>
        <p:nvSpPr>
          <p:cNvPr id="3" name="부제목 2"/>
          <p:cNvSpPr>
            <a:spLocks noGrp="1"/>
          </p:cNvSpPr>
          <p:nvPr>
            <p:ph type="subTitle" idx="1"/>
          </p:nvPr>
        </p:nvSpPr>
        <p:spPr>
          <a:xfrm>
            <a:off x="2027548" y="2743036"/>
            <a:ext cx="8136904" cy="2078293"/>
          </a:xfrm>
        </p:spPr>
        <p:txBody>
          <a:bodyPr>
            <a:noAutofit/>
          </a:bodyPr>
          <a:lstStyle/>
          <a:p>
            <a:pPr algn="ctr">
              <a:spcBef>
                <a:spcPts val="0"/>
              </a:spcBef>
            </a:pPr>
            <a:r>
              <a:rPr lang="en-US" altLang="ko-KR" sz="4000" dirty="0">
                <a:solidFill>
                  <a:schemeClr val="tx1"/>
                </a:solidFill>
              </a:rPr>
              <a:t>Yunho Kim, SWTV group</a:t>
            </a:r>
          </a:p>
          <a:p>
            <a:pPr algn="ctr">
              <a:spcBef>
                <a:spcPts val="0"/>
              </a:spcBef>
            </a:pPr>
            <a:r>
              <a:rPr lang="en-US" altLang="ko-KR" sz="4000" dirty="0" smtClean="0">
                <a:solidFill>
                  <a:schemeClr val="tx1"/>
                </a:solidFill>
              </a:rPr>
              <a:t>KAIST, South Korea</a:t>
            </a:r>
          </a:p>
          <a:p>
            <a:pPr algn="ctr">
              <a:spcBef>
                <a:spcPts val="0"/>
              </a:spcBef>
            </a:pPr>
            <a:endParaRPr lang="en-US" altLang="ko-KR" sz="3600" dirty="0">
              <a:solidFill>
                <a:schemeClr val="tx1"/>
              </a:solidFill>
            </a:endParaRPr>
          </a:p>
          <a:p>
            <a:pPr algn="ctr">
              <a:spcBef>
                <a:spcPts val="0"/>
              </a:spcBef>
            </a:pPr>
            <a:r>
              <a:rPr lang="en-US" altLang="ko-KR" sz="3200" dirty="0" smtClean="0">
                <a:solidFill>
                  <a:schemeClr val="tx1"/>
                </a:solidFill>
              </a:rPr>
              <a:t>Joint </a:t>
            </a:r>
            <a:r>
              <a:rPr lang="en-US" altLang="ko-KR" sz="3200" dirty="0">
                <a:solidFill>
                  <a:schemeClr val="tx1"/>
                </a:solidFill>
              </a:rPr>
              <a:t>work with </a:t>
            </a:r>
          </a:p>
          <a:p>
            <a:pPr algn="ctr">
              <a:spcBef>
                <a:spcPts val="0"/>
              </a:spcBef>
            </a:pPr>
            <a:r>
              <a:rPr lang="en-US" altLang="ko-KR" sz="3200" dirty="0" err="1" smtClean="0">
                <a:solidFill>
                  <a:schemeClr val="tx1"/>
                </a:solidFill>
              </a:rPr>
              <a:t>Yunja</a:t>
            </a:r>
            <a:r>
              <a:rPr lang="en-US" altLang="ko-KR" sz="3200" dirty="0" smtClean="0">
                <a:solidFill>
                  <a:schemeClr val="tx1"/>
                </a:solidFill>
              </a:rPr>
              <a:t> </a:t>
            </a:r>
            <a:r>
              <a:rPr lang="en-US" altLang="ko-KR" sz="3200" dirty="0">
                <a:solidFill>
                  <a:schemeClr val="tx1"/>
                </a:solidFill>
              </a:rPr>
              <a:t>Choi @ KNU and </a:t>
            </a:r>
          </a:p>
          <a:p>
            <a:pPr algn="ctr">
              <a:spcBef>
                <a:spcPts val="0"/>
              </a:spcBef>
            </a:pPr>
            <a:r>
              <a:rPr lang="en-US" altLang="ko-KR" sz="3200" dirty="0" smtClean="0">
                <a:solidFill>
                  <a:schemeClr val="tx1"/>
                </a:solidFill>
              </a:rPr>
              <a:t>Moonzoo </a:t>
            </a:r>
            <a:r>
              <a:rPr lang="en-US" altLang="ko-KR" sz="3200" dirty="0">
                <a:solidFill>
                  <a:schemeClr val="tx1"/>
                </a:solidFill>
              </a:rPr>
              <a:t>Kim @ KAIST</a:t>
            </a:r>
          </a:p>
          <a:p>
            <a:pPr algn="ctr">
              <a:spcBef>
                <a:spcPts val="0"/>
              </a:spcBef>
            </a:pPr>
            <a:endParaRPr lang="en-US" altLang="ko-KR" sz="1600" dirty="0">
              <a:solidFill>
                <a:schemeClr val="tx1"/>
              </a:solidFill>
            </a:endParaRPr>
          </a:p>
        </p:txBody>
      </p:sp>
      <p:sp>
        <p:nvSpPr>
          <p:cNvPr id="4" name="직사각형 3"/>
          <p:cNvSpPr/>
          <p:nvPr/>
        </p:nvSpPr>
        <p:spPr>
          <a:xfrm>
            <a:off x="1775520" y="6309320"/>
            <a:ext cx="864096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그림 4"/>
          <p:cNvPicPr>
            <a:picLocks noChangeAspect="1"/>
          </p:cNvPicPr>
          <p:nvPr/>
        </p:nvPicPr>
        <p:blipFill>
          <a:blip r:embed="rId3"/>
          <a:stretch>
            <a:fillRect/>
          </a:stretch>
        </p:blipFill>
        <p:spPr>
          <a:xfrm>
            <a:off x="3215680" y="5975578"/>
            <a:ext cx="2532172" cy="435250"/>
          </a:xfrm>
          <a:prstGeom prst="rect">
            <a:avLst/>
          </a:prstGeom>
        </p:spPr>
      </p:pic>
      <p:pic>
        <p:nvPicPr>
          <p:cNvPr id="6" name="그림 5"/>
          <p:cNvPicPr>
            <a:picLocks noChangeAspect="1"/>
          </p:cNvPicPr>
          <p:nvPr/>
        </p:nvPicPr>
        <p:blipFill>
          <a:blip r:embed="rId4"/>
          <a:stretch>
            <a:fillRect/>
          </a:stretch>
        </p:blipFill>
        <p:spPr>
          <a:xfrm>
            <a:off x="6744072" y="5892326"/>
            <a:ext cx="1677194" cy="513591"/>
          </a:xfrm>
          <a:prstGeom prst="rect">
            <a:avLst/>
          </a:prstGeom>
        </p:spPr>
      </p:pic>
      <p:pic>
        <p:nvPicPr>
          <p:cNvPr id="22" name="그림 21"/>
          <p:cNvPicPr>
            <a:picLocks noChangeAspect="1"/>
          </p:cNvPicPr>
          <p:nvPr/>
        </p:nvPicPr>
        <p:blipFill>
          <a:blip r:embed="rId5"/>
          <a:stretch>
            <a:fillRect/>
          </a:stretch>
        </p:blipFill>
        <p:spPr>
          <a:xfrm>
            <a:off x="9457215" y="2715172"/>
            <a:ext cx="2363421" cy="1855819"/>
          </a:xfrm>
          <a:prstGeom prst="rect">
            <a:avLst/>
          </a:prstGeom>
          <a:ln>
            <a:noFill/>
          </a:ln>
          <a:effectLst>
            <a:outerShdw blurRad="292100" dist="139700" dir="2700000" algn="tl" rotWithShape="0">
              <a:srgbClr val="333333">
                <a:alpha val="65000"/>
              </a:srgbClr>
            </a:outerShdw>
          </a:effectLst>
        </p:spPr>
      </p:pic>
      <p:pic>
        <p:nvPicPr>
          <p:cNvPr id="8" name="그림 7"/>
          <p:cNvPicPr>
            <a:picLocks noChangeAspect="1"/>
          </p:cNvPicPr>
          <p:nvPr/>
        </p:nvPicPr>
        <p:blipFill>
          <a:blip r:embed="rId6">
            <a:clrChange>
              <a:clrFrom>
                <a:srgbClr val="FFFFFF"/>
              </a:clrFrom>
              <a:clrTo>
                <a:srgbClr val="FFFFFF">
                  <a:alpha val="0"/>
                </a:srgbClr>
              </a:clrTo>
            </a:clrChange>
          </a:blip>
          <a:stretch>
            <a:fillRect/>
          </a:stretch>
        </p:blipFill>
        <p:spPr>
          <a:xfrm>
            <a:off x="263352" y="2808002"/>
            <a:ext cx="3087290" cy="1948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711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67408" y="658453"/>
            <a:ext cx="9443392" cy="1008112"/>
          </a:xfrm>
        </p:spPr>
        <p:txBody>
          <a:bodyPr>
            <a:normAutofit/>
          </a:bodyPr>
          <a:lstStyle/>
          <a:p>
            <a:r>
              <a:rPr lang="en-US" altLang="ko-KR" dirty="0" smtClean="0"/>
              <a:t>Main Research Questions</a:t>
            </a:r>
            <a:endParaRPr lang="ko-KR" altLang="en-US" dirty="0"/>
          </a:p>
        </p:txBody>
      </p:sp>
      <p:sp>
        <p:nvSpPr>
          <p:cNvPr id="7" name="슬라이드 번호 개체 틀 6"/>
          <p:cNvSpPr>
            <a:spLocks noGrp="1"/>
          </p:cNvSpPr>
          <p:nvPr>
            <p:ph type="sldNum" sz="quarter" idx="4"/>
          </p:nvPr>
        </p:nvSpPr>
        <p:spPr/>
        <p:txBody>
          <a:bodyPr/>
          <a:lstStyle/>
          <a:p>
            <a:pPr>
              <a:defRPr/>
            </a:pPr>
            <a:r>
              <a:rPr lang="da-DK" smtClean="0"/>
              <a:t>SLIDE </a:t>
            </a:r>
            <a:fld id="{7FD275C9-4D9F-4A63-8FA5-7F168B5983C1}" type="slidenum">
              <a:rPr lang="da-DK" smtClean="0"/>
              <a:pPr>
                <a:defRPr/>
              </a:pPr>
              <a:t>10</a:t>
            </a:fld>
            <a:endParaRPr lang="da-DK" dirty="0"/>
          </a:p>
        </p:txBody>
      </p:sp>
      <p:sp>
        <p:nvSpPr>
          <p:cNvPr id="6" name="모서리가 둥근 직사각형 5"/>
          <p:cNvSpPr/>
          <p:nvPr/>
        </p:nvSpPr>
        <p:spPr bwMode="auto">
          <a:xfrm>
            <a:off x="6528048" y="3861048"/>
            <a:ext cx="4984578" cy="163449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fontAlgn="base" latinLnBrk="0">
              <a:lnSpc>
                <a:spcPts val="3600"/>
              </a:lnSpc>
              <a:spcBef>
                <a:spcPct val="0"/>
              </a:spcBef>
              <a:spcAft>
                <a:spcPct val="0"/>
              </a:spcAft>
            </a:pPr>
            <a:r>
              <a:rPr lang="en-US" altLang="ko-KR" sz="3200" dirty="0" smtClean="0">
                <a:latin typeface="+mj-lt"/>
              </a:rPr>
              <a:t>RQ2: </a:t>
            </a:r>
            <a:r>
              <a:rPr lang="en-US" altLang="ko-KR" sz="3200" b="1" dirty="0">
                <a:solidFill>
                  <a:srgbClr val="0033CC"/>
                </a:solidFill>
                <a:latin typeface="+mj-lt"/>
              </a:rPr>
              <a:t>How much </a:t>
            </a:r>
            <a:r>
              <a:rPr lang="en-US" altLang="ko-KR" sz="4000" b="1" dirty="0">
                <a:solidFill>
                  <a:srgbClr val="0033CC"/>
                </a:solidFill>
                <a:latin typeface="+mj-lt"/>
              </a:rPr>
              <a:t>false/true alarm ratio </a:t>
            </a:r>
            <a:r>
              <a:rPr lang="en-US" altLang="ko-KR" sz="3200" b="1" dirty="0">
                <a:latin typeface="+mj-lt"/>
              </a:rPr>
              <a:t>does CONBRIO </a:t>
            </a:r>
            <a:r>
              <a:rPr lang="en-US" altLang="ko-KR" sz="3200" b="1" dirty="0" smtClean="0">
                <a:latin typeface="+mj-lt"/>
              </a:rPr>
              <a:t>decrease?</a:t>
            </a:r>
          </a:p>
        </p:txBody>
      </p:sp>
      <p:sp>
        <p:nvSpPr>
          <p:cNvPr id="11" name="모서리가 둥근 직사각형 10"/>
          <p:cNvSpPr/>
          <p:nvPr/>
        </p:nvSpPr>
        <p:spPr bwMode="auto">
          <a:xfrm>
            <a:off x="541581" y="3866391"/>
            <a:ext cx="4723049" cy="1634490"/>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fontAlgn="base" latinLnBrk="0">
              <a:lnSpc>
                <a:spcPts val="3600"/>
              </a:lnSpc>
              <a:spcBef>
                <a:spcPct val="0"/>
              </a:spcBef>
              <a:spcAft>
                <a:spcPct val="0"/>
              </a:spcAft>
            </a:pPr>
            <a:r>
              <a:rPr lang="en-US" altLang="ko-KR" sz="3200" dirty="0" smtClean="0">
                <a:latin typeface="+mj-lt"/>
              </a:rPr>
              <a:t>RQ1: </a:t>
            </a:r>
            <a:r>
              <a:rPr lang="en-US" altLang="ko-KR" sz="3200" b="1" dirty="0">
                <a:solidFill>
                  <a:srgbClr val="0033CC"/>
                </a:solidFill>
              </a:rPr>
              <a:t>How many </a:t>
            </a:r>
            <a:endParaRPr lang="en-US" altLang="ko-KR" sz="3200" b="1" dirty="0" smtClean="0">
              <a:solidFill>
                <a:srgbClr val="0033CC"/>
              </a:solidFill>
            </a:endParaRPr>
          </a:p>
          <a:p>
            <a:pPr fontAlgn="base" latinLnBrk="0">
              <a:lnSpc>
                <a:spcPts val="3600"/>
              </a:lnSpc>
              <a:spcBef>
                <a:spcPct val="0"/>
              </a:spcBef>
              <a:spcAft>
                <a:spcPct val="0"/>
              </a:spcAft>
            </a:pPr>
            <a:r>
              <a:rPr lang="en-US" altLang="ko-KR" sz="4000" b="1" dirty="0" smtClean="0">
                <a:solidFill>
                  <a:srgbClr val="0033CC"/>
                </a:solidFill>
              </a:rPr>
              <a:t>known </a:t>
            </a:r>
            <a:r>
              <a:rPr lang="en-US" altLang="ko-KR" sz="4000" b="1" dirty="0">
                <a:solidFill>
                  <a:srgbClr val="0033CC"/>
                </a:solidFill>
              </a:rPr>
              <a:t>crash bugs </a:t>
            </a:r>
            <a:r>
              <a:rPr lang="en-US" altLang="ko-KR" sz="3200" b="1" dirty="0"/>
              <a:t>does CONBRIO </a:t>
            </a:r>
            <a:r>
              <a:rPr lang="en-US" altLang="ko-KR" sz="3200" b="1" dirty="0" smtClean="0"/>
              <a:t>detect</a:t>
            </a:r>
            <a:r>
              <a:rPr lang="en-US" altLang="ko-KR" sz="3200" b="1" dirty="0" smtClean="0">
                <a:latin typeface="+mj-lt"/>
              </a:rPr>
              <a:t>? </a:t>
            </a:r>
            <a:endParaRPr kumimoji="0" lang="ko-KR" altLang="en-US" sz="3200" b="0" i="0" u="none" strike="noStrike" cap="none" normalizeH="0" baseline="0" dirty="0" smtClean="0">
              <a:ln>
                <a:noFill/>
              </a:ln>
              <a:effectLst/>
              <a:latin typeface="+mj-lt"/>
            </a:endParaRPr>
          </a:p>
        </p:txBody>
      </p:sp>
      <p:pic>
        <p:nvPicPr>
          <p:cNvPr id="7170" name="Picture 2" descr="Cincinnati Bed Bug Detecti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8631" y="2114639"/>
            <a:ext cx="2528951" cy="174640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hy math requires high level of accurac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7837" y="1823321"/>
            <a:ext cx="2716968" cy="203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478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5953826" y="1916832"/>
            <a:ext cx="6046829" cy="4824536"/>
          </a:xfrm>
          <a:prstGeom prst="roundRect">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8" name="직사각형 7"/>
          <p:cNvSpPr/>
          <p:nvPr/>
        </p:nvSpPr>
        <p:spPr bwMode="auto">
          <a:xfrm>
            <a:off x="8226322" y="991876"/>
            <a:ext cx="1164755" cy="1519027"/>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3" name="Rounded Rectangle 2"/>
          <p:cNvSpPr/>
          <p:nvPr/>
        </p:nvSpPr>
        <p:spPr bwMode="auto">
          <a:xfrm>
            <a:off x="191344" y="1916832"/>
            <a:ext cx="5184576" cy="4824536"/>
          </a:xfrm>
          <a:prstGeom prst="roundRect">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 name="제목 1"/>
          <p:cNvSpPr>
            <a:spLocks noGrp="1"/>
          </p:cNvSpPr>
          <p:nvPr>
            <p:ph type="title"/>
          </p:nvPr>
        </p:nvSpPr>
        <p:spPr/>
        <p:txBody>
          <a:bodyPr/>
          <a:lstStyle/>
          <a:p>
            <a:r>
              <a:rPr lang="en-US" altLang="ko-KR" dirty="0" smtClean="0"/>
              <a:t>Target Programs</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11</a:t>
            </a:fld>
            <a:endParaRPr lang="da-DK" dirty="0"/>
          </a:p>
        </p:txBody>
      </p:sp>
      <p:pic>
        <p:nvPicPr>
          <p:cNvPr id="7" name="Picture 4" descr="bashì ëí ì´ë¯¸ì§ ê²ìê²°ê³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29" y="2757554"/>
            <a:ext cx="2055307" cy="8654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blog.aerisnetwork.com/wp-content/uploads/2012/07/bzip2-logo-200x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1603" y="258977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ivankristianto.com/uploads/2010/11/Per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0306" y="2949916"/>
            <a:ext cx="2274818" cy="11533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mì ëí ì´ë¯¸ì§ ê²ìê²°ê³¼"/>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3840" y="5452843"/>
            <a:ext cx="1227523" cy="1229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zipì ëí ì´ë¯¸ì§ ê²ìê²°ê³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0744" y="4051725"/>
            <a:ext cx="1279869" cy="12798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nu sedì ëí ì´ë¯¸ì§ ê²ìê²°ê³¼"/>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278" y="5458913"/>
            <a:ext cx="2892811" cy="1362515"/>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p:cNvPicPr>
            <a:picLocks noChangeAspect="1"/>
          </p:cNvPicPr>
          <p:nvPr/>
        </p:nvPicPr>
        <p:blipFill>
          <a:blip r:embed="rId9"/>
          <a:stretch>
            <a:fillRect/>
          </a:stretch>
        </p:blipFill>
        <p:spPr>
          <a:xfrm>
            <a:off x="3592175" y="3974003"/>
            <a:ext cx="1487162" cy="1435314"/>
          </a:xfrm>
          <a:prstGeom prst="rect">
            <a:avLst/>
          </a:prstGeom>
        </p:spPr>
      </p:pic>
      <p:pic>
        <p:nvPicPr>
          <p:cNvPr id="2058" name="Picture 10" descr="gnu flexì ëí ì´ë¯¸ì§ ê²ìê²°ê³¼"/>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3609" y="2750832"/>
            <a:ext cx="1590183" cy="1126648"/>
          </a:xfrm>
          <a:prstGeom prst="rect">
            <a:avLst/>
          </a:prstGeom>
          <a:noFill/>
          <a:extLst>
            <a:ext uri="{909E8E84-426E-40DD-AFC4-6F175D3DCCD1}">
              <a14:hiddenFill xmlns:a14="http://schemas.microsoft.com/office/drawing/2010/main">
                <a:solidFill>
                  <a:srgbClr val="FFFFFF"/>
                </a:solidFill>
              </a14:hiddenFill>
            </a:ext>
          </a:extLst>
        </p:spPr>
      </p:pic>
      <p:pic>
        <p:nvPicPr>
          <p:cNvPr id="12" name="그림 11"/>
          <p:cNvPicPr>
            <a:picLocks noChangeAspect="1"/>
          </p:cNvPicPr>
          <p:nvPr/>
        </p:nvPicPr>
        <p:blipFill>
          <a:blip r:embed="rId11"/>
          <a:stretch>
            <a:fillRect/>
          </a:stretch>
        </p:blipFill>
        <p:spPr>
          <a:xfrm>
            <a:off x="648419" y="3984067"/>
            <a:ext cx="1086785" cy="1305431"/>
          </a:xfrm>
          <a:prstGeom prst="rect">
            <a:avLst/>
          </a:prstGeom>
        </p:spPr>
      </p:pic>
      <p:pic>
        <p:nvPicPr>
          <p:cNvPr id="2062" name="Picture 14" descr="gnu gccì ëí ì´ë¯¸ì§ ê²ìê²°ê³¼"/>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60725" y="2602960"/>
            <a:ext cx="1369004" cy="16154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gnu goì ëí ì´ë¯¸ì§ ê²ìê²°ê³¼"/>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6675" y="4433679"/>
            <a:ext cx="1493638" cy="110529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mmerì ëí ì´ë¯¸ì§ ê²ìê²°ê³¼"/>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64683" y="4396874"/>
            <a:ext cx="1656184" cy="124213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jengì ëí ì´ë¯¸ì§ ê²ìê²°ê³¼"/>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47853" y="4289057"/>
            <a:ext cx="1471357" cy="147484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ibquantumì ëí ì´ë¯¸ì§ ê²ìê²°ê³¼"/>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69330" y="5736839"/>
            <a:ext cx="3186311" cy="80666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264ì ëí ì´ë¯¸ì§ ê²ìê²°ê³¼"/>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9398" y="5570110"/>
            <a:ext cx="1883494" cy="1241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EC logo"/>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8497930" y="1430197"/>
            <a:ext cx="989690" cy="12260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796968" y="1992335"/>
            <a:ext cx="2674320" cy="523220"/>
          </a:xfrm>
          <a:prstGeom prst="rect">
            <a:avLst/>
          </a:prstGeom>
          <a:noFill/>
        </p:spPr>
        <p:txBody>
          <a:bodyPr wrap="square" rtlCol="0">
            <a:spAutoFit/>
          </a:bodyPr>
          <a:lstStyle/>
          <a:p>
            <a:pPr algn="ctr"/>
            <a:r>
              <a:rPr lang="en-US" altLang="ko-KR" sz="2800" dirty="0" smtClean="0"/>
              <a:t>8 Programs</a:t>
            </a:r>
            <a:endParaRPr lang="ko-KR" altLang="en-US" sz="2800" dirty="0"/>
          </a:p>
        </p:txBody>
      </p:sp>
      <p:sp>
        <p:nvSpPr>
          <p:cNvPr id="26" name="TextBox 25"/>
          <p:cNvSpPr txBox="1"/>
          <p:nvPr/>
        </p:nvSpPr>
        <p:spPr>
          <a:xfrm>
            <a:off x="1970160" y="1569343"/>
            <a:ext cx="1276840" cy="597087"/>
          </a:xfrm>
          <a:prstGeom prst="rect">
            <a:avLst/>
          </a:prstGeom>
          <a:solidFill>
            <a:schemeClr val="bg1"/>
          </a:solidFill>
        </p:spPr>
        <p:txBody>
          <a:bodyPr wrap="square" rtlCol="0">
            <a:spAutoFit/>
          </a:bodyPr>
          <a:lstStyle/>
          <a:p>
            <a:pPr algn="ctr">
              <a:lnSpc>
                <a:spcPct val="80000"/>
              </a:lnSpc>
            </a:pPr>
            <a:r>
              <a:rPr lang="en-US" altLang="ko-KR" sz="4000" b="1" i="1" dirty="0" smtClean="0">
                <a:effectLst>
                  <a:outerShdw blurRad="38100" dist="38100" dir="2700000" algn="tl">
                    <a:srgbClr val="000000">
                      <a:alpha val="43137"/>
                    </a:srgbClr>
                  </a:outerShdw>
                </a:effectLst>
              </a:rPr>
              <a:t>SIR</a:t>
            </a:r>
            <a:endParaRPr lang="ko-KR" altLang="en-US" sz="4000" b="1" i="1" dirty="0">
              <a:effectLst>
                <a:outerShdw blurRad="38100" dist="38100" dir="2700000" algn="tl">
                  <a:srgbClr val="000000">
                    <a:alpha val="43137"/>
                  </a:srgbClr>
                </a:outerShdw>
              </a:effectLst>
            </a:endParaRPr>
          </a:p>
        </p:txBody>
      </p:sp>
      <p:sp>
        <p:nvSpPr>
          <p:cNvPr id="10" name="TextBox 9"/>
          <p:cNvSpPr txBox="1"/>
          <p:nvPr/>
        </p:nvSpPr>
        <p:spPr>
          <a:xfrm>
            <a:off x="2636" y="2054303"/>
            <a:ext cx="2636980" cy="523220"/>
          </a:xfrm>
          <a:prstGeom prst="rect">
            <a:avLst/>
          </a:prstGeom>
          <a:noFill/>
        </p:spPr>
        <p:txBody>
          <a:bodyPr wrap="square" rtlCol="0">
            <a:spAutoFit/>
          </a:bodyPr>
          <a:lstStyle/>
          <a:p>
            <a:pPr algn="ctr"/>
            <a:r>
              <a:rPr lang="en-US" altLang="ko-KR" sz="2800" dirty="0" smtClean="0"/>
              <a:t>7 Programs</a:t>
            </a:r>
            <a:endParaRPr lang="ko-KR" altLang="en-US" sz="2800" dirty="0"/>
          </a:p>
        </p:txBody>
      </p:sp>
      <p:sp>
        <p:nvSpPr>
          <p:cNvPr id="27" name="TextBox 26"/>
          <p:cNvSpPr txBox="1"/>
          <p:nvPr/>
        </p:nvSpPr>
        <p:spPr>
          <a:xfrm>
            <a:off x="3719736" y="764704"/>
            <a:ext cx="5806787" cy="1200329"/>
          </a:xfrm>
          <a:prstGeom prst="rect">
            <a:avLst/>
          </a:prstGeom>
          <a:noFill/>
        </p:spPr>
        <p:txBody>
          <a:bodyPr wrap="square" rtlCol="0">
            <a:spAutoFit/>
          </a:bodyPr>
          <a:lstStyle/>
          <a:p>
            <a:pPr algn="ctr"/>
            <a:r>
              <a:rPr lang="en-US" altLang="ko-KR" sz="3600" dirty="0" smtClean="0"/>
              <a:t>Total </a:t>
            </a:r>
            <a:r>
              <a:rPr lang="en-US" altLang="ko-KR" sz="3600" b="1" dirty="0" smtClean="0">
                <a:solidFill>
                  <a:srgbClr val="0033CC"/>
                </a:solidFill>
              </a:rPr>
              <a:t>15,915 functions</a:t>
            </a:r>
            <a:r>
              <a:rPr lang="en-US" altLang="ko-KR" sz="3600" dirty="0" smtClean="0">
                <a:solidFill>
                  <a:srgbClr val="0033CC"/>
                </a:solidFill>
              </a:rPr>
              <a:t> </a:t>
            </a:r>
          </a:p>
          <a:p>
            <a:pPr algn="ctr"/>
            <a:r>
              <a:rPr lang="en-US" altLang="ko-KR" sz="3600" dirty="0" smtClean="0"/>
              <a:t>in </a:t>
            </a:r>
            <a:r>
              <a:rPr lang="en-US" altLang="ko-KR" sz="3600" b="1" dirty="0" smtClean="0">
                <a:solidFill>
                  <a:srgbClr val="0000FF"/>
                </a:solidFill>
              </a:rPr>
              <a:t>15 Programs</a:t>
            </a:r>
            <a:endParaRPr lang="ko-KR" altLang="en-US" sz="3600" b="1" dirty="0">
              <a:solidFill>
                <a:srgbClr val="0000FF"/>
              </a:solidFill>
            </a:endParaRPr>
          </a:p>
        </p:txBody>
      </p:sp>
    </p:spTree>
    <p:extLst>
      <p:ext uri="{BB962C8B-B14F-4D97-AF65-F5344CB8AC3E}">
        <p14:creationId xmlns:p14="http://schemas.microsoft.com/office/powerpoint/2010/main" val="267706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Trade-off between Bug Detection Ability and Accuracy</a:t>
            </a:r>
            <a:endParaRPr lang="ko-KR" altLang="en-US" dirty="0"/>
          </a:p>
        </p:txBody>
      </p:sp>
      <p:sp>
        <p:nvSpPr>
          <p:cNvPr id="4" name="슬라이드 번호 개체 틀 3"/>
          <p:cNvSpPr>
            <a:spLocks noGrp="1"/>
          </p:cNvSpPr>
          <p:nvPr>
            <p:ph type="sldNum" sz="quarter" idx="4"/>
          </p:nvPr>
        </p:nvSpPr>
        <p:spPr/>
        <p:txBody>
          <a:bodyPr/>
          <a:lstStyle/>
          <a:p>
            <a:pPr>
              <a:defRPr/>
            </a:pPr>
            <a:r>
              <a:rPr lang="da-DK" dirty="0" smtClean="0"/>
              <a:t>SLIDE </a:t>
            </a:r>
            <a:fld id="{7FD275C9-4D9F-4A63-8FA5-7F168B5983C1}" type="slidenum">
              <a:rPr lang="da-DK" smtClean="0"/>
              <a:pPr>
                <a:defRPr/>
              </a:pPr>
              <a:t>12</a:t>
            </a:fld>
            <a:endParaRPr lang="da-DK" dirty="0"/>
          </a:p>
        </p:txBody>
      </p:sp>
      <p:grpSp>
        <p:nvGrpSpPr>
          <p:cNvPr id="29" name="그룹 28"/>
          <p:cNvGrpSpPr/>
          <p:nvPr/>
        </p:nvGrpSpPr>
        <p:grpSpPr>
          <a:xfrm>
            <a:off x="2831888" y="1626070"/>
            <a:ext cx="6658549" cy="4467226"/>
            <a:chOff x="0" y="-2141538"/>
            <a:chExt cx="6658549" cy="4467226"/>
          </a:xfrm>
        </p:grpSpPr>
        <p:pic>
          <p:nvPicPr>
            <p:cNvPr id="30" name="Picture 16" descr="ì²ì¹­ì ëí ì´ë¯¸ì§ ê²ìê²°ê³¼"/>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575" y="-2141538"/>
              <a:ext cx="5553075" cy="44672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incinnati Bed Bug Detecti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43879"/>
              <a:ext cx="2266965" cy="1565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Why math requires high level of accuracy?"/>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1581" y="-823151"/>
              <a:ext cx="2716968" cy="203772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119336" y="2628240"/>
            <a:ext cx="4392488" cy="1569660"/>
          </a:xfrm>
          <a:prstGeom prst="rect">
            <a:avLst/>
          </a:prstGeom>
          <a:noFill/>
        </p:spPr>
        <p:txBody>
          <a:bodyPr wrap="square" rtlCol="0">
            <a:spAutoFit/>
          </a:bodyPr>
          <a:lstStyle/>
          <a:p>
            <a:r>
              <a:rPr lang="en-US" altLang="ko-KR" sz="3200" dirty="0" smtClean="0"/>
              <a:t>Bug Detection </a:t>
            </a:r>
            <a:r>
              <a:rPr lang="en-US" altLang="ko-KR" sz="3200" b="1" dirty="0" smtClean="0">
                <a:solidFill>
                  <a:srgbClr val="0000FF"/>
                </a:solidFill>
              </a:rPr>
              <a:t>Ability</a:t>
            </a:r>
          </a:p>
          <a:p>
            <a:r>
              <a:rPr lang="en-US" altLang="ko-KR" sz="3200" dirty="0" smtClean="0"/>
              <a:t>(aiming low false </a:t>
            </a:r>
            <a:r>
              <a:rPr lang="en-US" altLang="ko-KR" sz="3200" dirty="0"/>
              <a:t>n</a:t>
            </a:r>
            <a:r>
              <a:rPr lang="en-US" altLang="ko-KR" sz="3200" dirty="0" smtClean="0"/>
              <a:t>egative)</a:t>
            </a:r>
            <a:endParaRPr lang="ko-KR" altLang="en-US" sz="3200" dirty="0"/>
          </a:p>
        </p:txBody>
      </p:sp>
      <p:sp>
        <p:nvSpPr>
          <p:cNvPr id="34" name="TextBox 33"/>
          <p:cNvSpPr txBox="1"/>
          <p:nvPr/>
        </p:nvSpPr>
        <p:spPr>
          <a:xfrm>
            <a:off x="7824192" y="2628240"/>
            <a:ext cx="4232868" cy="1569660"/>
          </a:xfrm>
          <a:prstGeom prst="rect">
            <a:avLst/>
          </a:prstGeom>
          <a:noFill/>
        </p:spPr>
        <p:txBody>
          <a:bodyPr wrap="square" rtlCol="0">
            <a:spAutoFit/>
          </a:bodyPr>
          <a:lstStyle/>
          <a:p>
            <a:pPr algn="r"/>
            <a:r>
              <a:rPr lang="en-US" altLang="ko-KR" sz="3200" dirty="0" smtClean="0"/>
              <a:t>Bug Detection </a:t>
            </a:r>
            <a:r>
              <a:rPr lang="en-US" altLang="ko-KR" sz="3200" b="1" dirty="0" smtClean="0">
                <a:solidFill>
                  <a:srgbClr val="0033CC"/>
                </a:solidFill>
              </a:rPr>
              <a:t>Accuracy</a:t>
            </a:r>
          </a:p>
          <a:p>
            <a:pPr algn="r"/>
            <a:r>
              <a:rPr lang="en-US" altLang="ko-KR" sz="3200" dirty="0" smtClean="0"/>
              <a:t>(aiming low false positive)</a:t>
            </a:r>
            <a:endParaRPr lang="ko-KR" altLang="en-US" sz="3200" dirty="0"/>
          </a:p>
        </p:txBody>
      </p:sp>
      <p:sp>
        <p:nvSpPr>
          <p:cNvPr id="5" name="직사각형 4"/>
          <p:cNvSpPr/>
          <p:nvPr/>
        </p:nvSpPr>
        <p:spPr bwMode="auto">
          <a:xfrm>
            <a:off x="714229" y="4305640"/>
            <a:ext cx="1280351" cy="5604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3600" b="0" i="0" u="none" strike="noStrike" cap="none" normalizeH="0" baseline="0" dirty="0" smtClean="0">
                <a:ln>
                  <a:noFill/>
                </a:ln>
                <a:solidFill>
                  <a:schemeClr val="tx1"/>
                </a:solidFill>
                <a:effectLst/>
                <a:latin typeface="+mj-lt"/>
              </a:rPr>
              <a:t>Recall</a:t>
            </a:r>
            <a:endParaRPr kumimoji="0" lang="ko-KR" altLang="en-US" sz="3600" b="0" i="0" u="none" strike="noStrike" cap="none" normalizeH="0" baseline="0" dirty="0" smtClean="0">
              <a:ln>
                <a:noFill/>
              </a:ln>
              <a:solidFill>
                <a:schemeClr val="tx1"/>
              </a:solidFill>
              <a:effectLst/>
              <a:latin typeface="+mj-lt"/>
            </a:endParaRPr>
          </a:p>
        </p:txBody>
      </p:sp>
      <p:sp>
        <p:nvSpPr>
          <p:cNvPr id="37" name="직사각형 36"/>
          <p:cNvSpPr/>
          <p:nvPr/>
        </p:nvSpPr>
        <p:spPr bwMode="auto">
          <a:xfrm>
            <a:off x="9408368" y="4422810"/>
            <a:ext cx="1880964" cy="56047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3600" b="0" i="0" u="none" strike="noStrike" cap="none" normalizeH="0" baseline="0" dirty="0" smtClean="0">
                <a:ln>
                  <a:noFill/>
                </a:ln>
                <a:solidFill>
                  <a:schemeClr val="tx1"/>
                </a:solidFill>
                <a:effectLst/>
                <a:latin typeface="+mj-lt"/>
              </a:rPr>
              <a:t>Precision</a:t>
            </a:r>
            <a:endParaRPr kumimoji="0" lang="ko-KR" altLang="en-US" sz="3600" b="0" i="0" u="none" strike="noStrike" cap="none" normalizeH="0" baseline="0" dirty="0" smtClean="0">
              <a:ln>
                <a:noFill/>
              </a:ln>
              <a:solidFill>
                <a:schemeClr val="tx1"/>
              </a:solidFill>
              <a:effectLst/>
              <a:latin typeface="+mj-lt"/>
            </a:endParaRPr>
          </a:p>
        </p:txBody>
      </p:sp>
      <p:sp>
        <p:nvSpPr>
          <p:cNvPr id="3" name="TextBox 2"/>
          <p:cNvSpPr txBox="1"/>
          <p:nvPr/>
        </p:nvSpPr>
        <p:spPr>
          <a:xfrm>
            <a:off x="2207568" y="4401211"/>
            <a:ext cx="184731" cy="369332"/>
          </a:xfrm>
          <a:prstGeom prst="rect">
            <a:avLst/>
          </a:prstGeom>
          <a:noFill/>
        </p:spPr>
        <p:txBody>
          <a:bodyPr wrap="none" rtlCol="0">
            <a:spAutoFit/>
          </a:bodyPr>
          <a:lstStyle/>
          <a:p>
            <a:endParaRPr lang="ko-KR" altLang="en-US" dirty="0"/>
          </a:p>
        </p:txBody>
      </p:sp>
    </p:spTree>
    <p:custDataLst>
      <p:tags r:id="rId1"/>
    </p:custDataLst>
    <p:extLst>
      <p:ext uri="{BB962C8B-B14F-4D97-AF65-F5344CB8AC3E}">
        <p14:creationId xmlns:p14="http://schemas.microsoft.com/office/powerpoint/2010/main" val="913131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CONBRIO Unit Crash Bug Benchmark</a:t>
            </a:r>
            <a:endParaRPr lang="ko-KR" altLang="en-US" dirty="0"/>
          </a:p>
        </p:txBody>
      </p:sp>
      <p:sp>
        <p:nvSpPr>
          <p:cNvPr id="4" name="슬라이드 번호 개체 틀 3"/>
          <p:cNvSpPr>
            <a:spLocks noGrp="1"/>
          </p:cNvSpPr>
          <p:nvPr>
            <p:ph type="sldNum" sz="quarter" idx="4"/>
          </p:nvPr>
        </p:nvSpPr>
        <p:spPr/>
        <p:txBody>
          <a:bodyPr/>
          <a:lstStyle/>
          <a:p>
            <a:pPr>
              <a:defRPr/>
            </a:pPr>
            <a:r>
              <a:rPr lang="da-DK" dirty="0" smtClean="0"/>
              <a:t>SLIDE </a:t>
            </a:r>
            <a:fld id="{7FD275C9-4D9F-4A63-8FA5-7F168B5983C1}" type="slidenum">
              <a:rPr lang="da-DK" smtClean="0"/>
              <a:pPr>
                <a:defRPr/>
              </a:pPr>
              <a:t>13</a:t>
            </a:fld>
            <a:endParaRPr lang="da-DK" dirty="0"/>
          </a:p>
        </p:txBody>
      </p:sp>
      <p:cxnSp>
        <p:nvCxnSpPr>
          <p:cNvPr id="6" name="직선 화살표 연결선 5"/>
          <p:cNvCxnSpPr/>
          <p:nvPr/>
        </p:nvCxnSpPr>
        <p:spPr bwMode="auto">
          <a:xfrm>
            <a:off x="1087814" y="4500586"/>
            <a:ext cx="9865096" cy="0"/>
          </a:xfrm>
          <a:prstGeom prst="straightConnector1">
            <a:avLst/>
          </a:prstGeom>
          <a:solidFill>
            <a:schemeClr val="accent2"/>
          </a:solidFill>
          <a:ln w="76200" cap="flat" cmpd="sng" algn="ctr">
            <a:solidFill>
              <a:schemeClr val="tx1"/>
            </a:solidFill>
            <a:prstDash val="solid"/>
            <a:round/>
            <a:headEnd type="none" w="med" len="med"/>
            <a:tailEnd type="triangle"/>
          </a:ln>
          <a:effectLst/>
        </p:spPr>
      </p:cxnSp>
      <p:cxnSp>
        <p:nvCxnSpPr>
          <p:cNvPr id="9" name="직선 연결선 8"/>
          <p:cNvCxnSpPr/>
          <p:nvPr/>
        </p:nvCxnSpPr>
        <p:spPr bwMode="auto">
          <a:xfrm>
            <a:off x="10304838" y="4248558"/>
            <a:ext cx="0" cy="504056"/>
          </a:xfrm>
          <a:prstGeom prst="line">
            <a:avLst/>
          </a:prstGeom>
          <a:solidFill>
            <a:schemeClr val="accent2"/>
          </a:solidFill>
          <a:ln w="57150" cap="flat" cmpd="sng" algn="ctr">
            <a:solidFill>
              <a:schemeClr val="tx1"/>
            </a:solidFill>
            <a:prstDash val="solid"/>
            <a:round/>
            <a:headEnd type="none" w="med" len="med"/>
            <a:tailEnd type="none" w="med" len="med"/>
          </a:ln>
          <a:effectLst/>
        </p:spPr>
      </p:cxnSp>
      <p:sp>
        <p:nvSpPr>
          <p:cNvPr id="10" name="TextBox 9"/>
          <p:cNvSpPr txBox="1"/>
          <p:nvPr/>
        </p:nvSpPr>
        <p:spPr>
          <a:xfrm>
            <a:off x="9631206" y="4887408"/>
            <a:ext cx="1753753" cy="523220"/>
          </a:xfrm>
          <a:prstGeom prst="rect">
            <a:avLst/>
          </a:prstGeom>
          <a:noFill/>
        </p:spPr>
        <p:txBody>
          <a:bodyPr wrap="square" rtlCol="0">
            <a:spAutoFit/>
          </a:bodyPr>
          <a:lstStyle/>
          <a:p>
            <a:r>
              <a:rPr lang="en-US" altLang="ko-KR" sz="2800" dirty="0" smtClean="0"/>
              <a:t>Apr. 2017</a:t>
            </a:r>
            <a:endParaRPr lang="ko-KR" altLang="en-US" sz="2800" dirty="0"/>
          </a:p>
        </p:txBody>
      </p:sp>
      <p:sp>
        <p:nvSpPr>
          <p:cNvPr id="11" name="모서리가 둥근 직사각형 10"/>
          <p:cNvSpPr/>
          <p:nvPr/>
        </p:nvSpPr>
        <p:spPr bwMode="auto">
          <a:xfrm>
            <a:off x="2423592" y="5953322"/>
            <a:ext cx="7541237" cy="612934"/>
          </a:xfrm>
          <a:prstGeom prst="round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fontAlgn="base" latinLnBrk="0">
              <a:lnSpc>
                <a:spcPts val="3600"/>
              </a:lnSpc>
              <a:spcBef>
                <a:spcPct val="0"/>
              </a:spcBef>
              <a:spcAft>
                <a:spcPct val="0"/>
              </a:spcAft>
            </a:pPr>
            <a:r>
              <a:rPr lang="en-US" altLang="ko-KR" sz="3600" b="1" dirty="0">
                <a:latin typeface="+mj-lt"/>
              </a:rPr>
              <a:t>http</a:t>
            </a:r>
            <a:r>
              <a:rPr lang="en-US" altLang="ko-KR" sz="3600" b="1" dirty="0" smtClean="0">
                <a:latin typeface="+mj-lt"/>
              </a:rPr>
              <a:t>://github.com/swtv-kaist/conbrio</a:t>
            </a:r>
            <a:endParaRPr kumimoji="0" lang="ko-KR" altLang="en-US" sz="3600" b="1" i="0" u="none" strike="noStrike" cap="none" normalizeH="0" baseline="0" dirty="0" smtClean="0">
              <a:ln>
                <a:noFill/>
              </a:ln>
              <a:effectLst/>
              <a:latin typeface="+mj-lt"/>
            </a:endParaRPr>
          </a:p>
        </p:txBody>
      </p:sp>
      <p:pic>
        <p:nvPicPr>
          <p:cNvPr id="13" name="Picture 2" descr="SPEC logo"/>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17956" y="3070499"/>
            <a:ext cx="842117" cy="1043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7" name="직선 연결선 16"/>
          <p:cNvCxnSpPr/>
          <p:nvPr/>
        </p:nvCxnSpPr>
        <p:spPr bwMode="auto">
          <a:xfrm>
            <a:off x="1231830" y="4248558"/>
            <a:ext cx="0" cy="504056"/>
          </a:xfrm>
          <a:prstGeom prst="line">
            <a:avLst/>
          </a:prstGeom>
          <a:solidFill>
            <a:schemeClr val="accent2"/>
          </a:solidFill>
          <a:ln w="57150" cap="flat" cmpd="sng" algn="ctr">
            <a:solidFill>
              <a:schemeClr val="tx1"/>
            </a:solidFill>
            <a:prstDash val="solid"/>
            <a:round/>
            <a:headEnd type="none" w="med" len="med"/>
            <a:tailEnd type="none" w="med" len="med"/>
          </a:ln>
          <a:effectLst/>
        </p:spPr>
      </p:cxnSp>
      <p:sp>
        <p:nvSpPr>
          <p:cNvPr id="20" name="오른쪽 중괄호 19"/>
          <p:cNvSpPr/>
          <p:nvPr/>
        </p:nvSpPr>
        <p:spPr bwMode="auto">
          <a:xfrm rot="16200000">
            <a:off x="5621808" y="-153873"/>
            <a:ext cx="404693" cy="8961366"/>
          </a:xfrm>
          <a:prstGeom prst="rightBrace">
            <a:avLst>
              <a:gd name="adj1" fmla="val 123486"/>
              <a:gd name="adj2" fmla="val 50512"/>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21" name="Picture 4" descr="bugì ëí ì´ë¯¸ì§ ê²ìê²°ê³¼"/>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96531" y="2824602"/>
            <a:ext cx="850566" cy="7675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99783" y="4873177"/>
            <a:ext cx="1152128" cy="523220"/>
          </a:xfrm>
          <a:prstGeom prst="rect">
            <a:avLst/>
          </a:prstGeom>
          <a:noFill/>
        </p:spPr>
        <p:txBody>
          <a:bodyPr wrap="square" rtlCol="0">
            <a:spAutoFit/>
          </a:bodyPr>
          <a:lstStyle/>
          <a:p>
            <a:r>
              <a:rPr lang="en-US" altLang="ko-KR" sz="2800" dirty="0" smtClean="0"/>
              <a:t>1993</a:t>
            </a:r>
            <a:endParaRPr lang="ko-KR" altLang="en-US" sz="2800" dirty="0"/>
          </a:p>
        </p:txBody>
      </p:sp>
      <p:sp>
        <p:nvSpPr>
          <p:cNvPr id="27" name="TextBox 26"/>
          <p:cNvSpPr txBox="1"/>
          <p:nvPr/>
        </p:nvSpPr>
        <p:spPr>
          <a:xfrm>
            <a:off x="8355009" y="3465511"/>
            <a:ext cx="792088" cy="461665"/>
          </a:xfrm>
          <a:prstGeom prst="rect">
            <a:avLst/>
          </a:prstGeom>
          <a:noFill/>
        </p:spPr>
        <p:txBody>
          <a:bodyPr wrap="square" rtlCol="0">
            <a:spAutoFit/>
          </a:bodyPr>
          <a:lstStyle/>
          <a:p>
            <a:pPr algn="ctr"/>
            <a:r>
              <a:rPr lang="en-US" altLang="ko-KR" sz="2400" dirty="0" smtClean="0"/>
              <a:t>67</a:t>
            </a:r>
            <a:endParaRPr lang="ko-KR" altLang="en-US" sz="2400" dirty="0"/>
          </a:p>
        </p:txBody>
      </p:sp>
      <p:sp>
        <p:nvSpPr>
          <p:cNvPr id="35" name="TextBox 34"/>
          <p:cNvSpPr txBox="1"/>
          <p:nvPr/>
        </p:nvSpPr>
        <p:spPr>
          <a:xfrm>
            <a:off x="3215753" y="3509961"/>
            <a:ext cx="1433788" cy="461665"/>
          </a:xfrm>
          <a:prstGeom prst="rect">
            <a:avLst/>
          </a:prstGeom>
          <a:noFill/>
        </p:spPr>
        <p:txBody>
          <a:bodyPr wrap="square" rtlCol="0">
            <a:spAutoFit/>
          </a:bodyPr>
          <a:lstStyle/>
          <a:p>
            <a:pPr algn="ctr"/>
            <a:r>
              <a:rPr lang="en-US" altLang="ko-KR" sz="2400" dirty="0" smtClean="0"/>
              <a:t>2,000,000</a:t>
            </a:r>
            <a:endParaRPr lang="ko-KR" altLang="en-US" sz="2400" dirty="0"/>
          </a:p>
        </p:txBody>
      </p:sp>
      <p:pic>
        <p:nvPicPr>
          <p:cNvPr id="36" name="그림 35"/>
          <p:cNvPicPr>
            <a:picLocks noChangeAspect="1"/>
          </p:cNvPicPr>
          <p:nvPr/>
        </p:nvPicPr>
        <p:blipFill>
          <a:blip r:embed="rId6">
            <a:clrChange>
              <a:clrFrom>
                <a:srgbClr val="FEFEFE"/>
              </a:clrFrom>
              <a:clrTo>
                <a:srgbClr val="FEFEFE">
                  <a:alpha val="0"/>
                </a:srgbClr>
              </a:clrTo>
            </a:clrChange>
          </a:blip>
          <a:stretch>
            <a:fillRect/>
          </a:stretch>
        </p:blipFill>
        <p:spPr>
          <a:xfrm>
            <a:off x="3356117" y="2580174"/>
            <a:ext cx="1070708" cy="923396"/>
          </a:xfrm>
          <a:prstGeom prst="rect">
            <a:avLst/>
          </a:prstGeom>
        </p:spPr>
      </p:pic>
      <p:sp>
        <p:nvSpPr>
          <p:cNvPr id="42" name="오른쪽 화살표 41"/>
          <p:cNvSpPr/>
          <p:nvPr/>
        </p:nvSpPr>
        <p:spPr bwMode="auto">
          <a:xfrm>
            <a:off x="4880462" y="3184743"/>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3" name="오른쪽 화살표 42"/>
          <p:cNvSpPr/>
          <p:nvPr/>
        </p:nvSpPr>
        <p:spPr bwMode="auto">
          <a:xfrm>
            <a:off x="7379723" y="3145665"/>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44" name="그림 43"/>
          <p:cNvPicPr>
            <a:picLocks noChangeAspect="1"/>
          </p:cNvPicPr>
          <p:nvPr/>
        </p:nvPicPr>
        <p:blipFill>
          <a:blip r:embed="rId7">
            <a:clrChange>
              <a:clrFrom>
                <a:srgbClr val="FFFFFF"/>
              </a:clrFrom>
              <a:clrTo>
                <a:srgbClr val="FFFFFF">
                  <a:alpha val="0"/>
                </a:srgbClr>
              </a:clrTo>
            </a:clrChange>
          </a:blip>
          <a:stretch>
            <a:fillRect/>
          </a:stretch>
        </p:blipFill>
        <p:spPr>
          <a:xfrm>
            <a:off x="5494515" y="2734007"/>
            <a:ext cx="1654287" cy="1208489"/>
          </a:xfrm>
          <a:prstGeom prst="rect">
            <a:avLst/>
          </a:prstGeom>
        </p:spPr>
      </p:pic>
      <p:sp>
        <p:nvSpPr>
          <p:cNvPr id="46" name="TextBox 45"/>
          <p:cNvSpPr txBox="1"/>
          <p:nvPr/>
        </p:nvSpPr>
        <p:spPr>
          <a:xfrm>
            <a:off x="6998910" y="1610738"/>
            <a:ext cx="3096344" cy="954107"/>
          </a:xfrm>
          <a:prstGeom prst="rect">
            <a:avLst/>
          </a:prstGeom>
          <a:noFill/>
        </p:spPr>
        <p:txBody>
          <a:bodyPr wrap="square" rtlCol="0">
            <a:spAutoFit/>
          </a:bodyPr>
          <a:lstStyle/>
          <a:p>
            <a:pPr fontAlgn="base" latinLnBrk="0">
              <a:spcBef>
                <a:spcPct val="0"/>
              </a:spcBef>
              <a:spcAft>
                <a:spcPct val="0"/>
              </a:spcAft>
            </a:pPr>
            <a:r>
              <a:rPr lang="en-US" altLang="ko-KR" sz="2800" dirty="0" smtClean="0"/>
              <a:t>~2M </a:t>
            </a:r>
            <a:r>
              <a:rPr lang="en-US" altLang="ko-KR" sz="2800" dirty="0"/>
              <a:t>commits</a:t>
            </a:r>
          </a:p>
          <a:p>
            <a:pPr fontAlgn="base" latinLnBrk="0">
              <a:spcBef>
                <a:spcPct val="0"/>
              </a:spcBef>
              <a:spcAft>
                <a:spcPct val="0"/>
              </a:spcAft>
            </a:pPr>
            <a:r>
              <a:rPr lang="en-US" altLang="ko-KR" sz="2800" dirty="0" smtClean="0"/>
              <a:t>2,502 </a:t>
            </a:r>
            <a:r>
              <a:rPr lang="en-US" altLang="ko-KR" sz="2800" dirty="0"/>
              <a:t>crash </a:t>
            </a:r>
            <a:r>
              <a:rPr lang="en-US" altLang="ko-KR" sz="2800" dirty="0" smtClean="0"/>
              <a:t>fix</a:t>
            </a:r>
            <a:endParaRPr lang="en-US" altLang="ko-KR" sz="2800" dirty="0"/>
          </a:p>
        </p:txBody>
      </p:sp>
      <p:sp>
        <p:nvSpPr>
          <p:cNvPr id="26" name="TextBox 25"/>
          <p:cNvSpPr txBox="1"/>
          <p:nvPr/>
        </p:nvSpPr>
        <p:spPr>
          <a:xfrm>
            <a:off x="620831" y="2356362"/>
            <a:ext cx="1276840" cy="597087"/>
          </a:xfrm>
          <a:prstGeom prst="rect">
            <a:avLst/>
          </a:prstGeom>
          <a:solidFill>
            <a:schemeClr val="bg1"/>
          </a:solidFill>
        </p:spPr>
        <p:txBody>
          <a:bodyPr wrap="square" rtlCol="0">
            <a:spAutoFit/>
          </a:bodyPr>
          <a:lstStyle/>
          <a:p>
            <a:pPr algn="ctr">
              <a:lnSpc>
                <a:spcPct val="80000"/>
              </a:lnSpc>
            </a:pPr>
            <a:r>
              <a:rPr lang="en-US" altLang="ko-KR" sz="4000" b="1" i="1" dirty="0" smtClean="0">
                <a:effectLst>
                  <a:outerShdw blurRad="38100" dist="38100" dir="2700000" algn="tl">
                    <a:srgbClr val="000000">
                      <a:alpha val="43137"/>
                    </a:srgbClr>
                  </a:outerShdw>
                </a:effectLst>
              </a:rPr>
              <a:t>SIR</a:t>
            </a:r>
            <a:endParaRPr lang="ko-KR" altLang="en-US" sz="4000" b="1" i="1" dirty="0">
              <a:effectLst>
                <a:outerShdw blurRad="38100" dist="38100" dir="2700000" algn="tl">
                  <a:srgbClr val="000000">
                    <a:alpha val="43137"/>
                  </a:srgbClr>
                </a:outerShdw>
              </a:effectLst>
            </a:endParaRPr>
          </a:p>
        </p:txBody>
      </p:sp>
      <p:pic>
        <p:nvPicPr>
          <p:cNvPr id="3" name="그림 2"/>
          <p:cNvPicPr>
            <a:picLocks noChangeAspect="1"/>
          </p:cNvPicPr>
          <p:nvPr/>
        </p:nvPicPr>
        <p:blipFill>
          <a:blip r:embed="rId8">
            <a:clrChange>
              <a:clrFrom>
                <a:srgbClr val="FFFFFF"/>
              </a:clrFrom>
              <a:clrTo>
                <a:srgbClr val="FFFFFF">
                  <a:alpha val="0"/>
                </a:srgbClr>
              </a:clrTo>
            </a:clrChange>
          </a:blip>
          <a:stretch>
            <a:fillRect/>
          </a:stretch>
        </p:blipFill>
        <p:spPr>
          <a:xfrm>
            <a:off x="6600056" y="1146393"/>
            <a:ext cx="3143250" cy="2038350"/>
          </a:xfrm>
          <a:prstGeom prst="rect">
            <a:avLst/>
          </a:prstGeom>
        </p:spPr>
      </p:pic>
    </p:spTree>
    <p:custDataLst>
      <p:tags r:id="rId1"/>
    </p:custDataLst>
    <p:extLst>
      <p:ext uri="{BB962C8B-B14F-4D97-AF65-F5344CB8AC3E}">
        <p14:creationId xmlns:p14="http://schemas.microsoft.com/office/powerpoint/2010/main" val="331213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Other Techniques to Compare</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14</a:t>
            </a:fld>
            <a:endParaRPr lang="da-DK" dirty="0"/>
          </a:p>
        </p:txBody>
      </p:sp>
      <p:pic>
        <p:nvPicPr>
          <p:cNvPr id="7" name="그림 6"/>
          <p:cNvPicPr>
            <a:picLocks noChangeAspect="1"/>
          </p:cNvPicPr>
          <p:nvPr/>
        </p:nvPicPr>
        <p:blipFill>
          <a:blip r:embed="rId2"/>
          <a:stretch>
            <a:fillRect/>
          </a:stretch>
        </p:blipFill>
        <p:spPr>
          <a:xfrm>
            <a:off x="191344" y="3212976"/>
            <a:ext cx="2711700" cy="2041110"/>
          </a:xfrm>
          <a:prstGeom prst="rect">
            <a:avLst/>
          </a:prstGeom>
          <a:ln w="19050">
            <a:solidFill>
              <a:schemeClr val="tx1"/>
            </a:solidFill>
          </a:ln>
          <a:effectLst>
            <a:outerShdw blurRad="292100" dist="139700" dir="2700000" algn="tl" rotWithShape="0">
              <a:srgbClr val="333333">
                <a:alpha val="65000"/>
              </a:srgbClr>
            </a:outerShdw>
          </a:effectLst>
        </p:spPr>
      </p:pic>
      <p:sp>
        <p:nvSpPr>
          <p:cNvPr id="12" name="TextBox 11"/>
          <p:cNvSpPr txBox="1"/>
          <p:nvPr/>
        </p:nvSpPr>
        <p:spPr>
          <a:xfrm>
            <a:off x="6445052" y="1814699"/>
            <a:ext cx="2437602" cy="523220"/>
          </a:xfrm>
          <a:prstGeom prst="rect">
            <a:avLst/>
          </a:prstGeom>
          <a:noFill/>
        </p:spPr>
        <p:txBody>
          <a:bodyPr wrap="square" rtlCol="0">
            <a:spAutoFit/>
          </a:bodyPr>
          <a:lstStyle/>
          <a:p>
            <a:pPr algn="ctr"/>
            <a:r>
              <a:rPr lang="en-US" altLang="ko-KR" sz="2800" dirty="0" smtClean="0"/>
              <a:t>Static bound</a:t>
            </a:r>
            <a:endParaRPr lang="ko-KR" altLang="en-US" sz="2800" dirty="0"/>
          </a:p>
        </p:txBody>
      </p:sp>
      <p:sp>
        <p:nvSpPr>
          <p:cNvPr id="13" name="TextBox 12"/>
          <p:cNvSpPr txBox="1"/>
          <p:nvPr/>
        </p:nvSpPr>
        <p:spPr>
          <a:xfrm>
            <a:off x="3479518" y="2473925"/>
            <a:ext cx="2437602" cy="523220"/>
          </a:xfrm>
          <a:prstGeom prst="rect">
            <a:avLst/>
          </a:prstGeom>
          <a:noFill/>
        </p:spPr>
        <p:txBody>
          <a:bodyPr wrap="square" rtlCol="0">
            <a:spAutoFit/>
          </a:bodyPr>
          <a:lstStyle/>
          <a:p>
            <a:pPr algn="ctr"/>
            <a:r>
              <a:rPr lang="en-US" altLang="ko-KR" sz="2800" dirty="0" smtClean="0"/>
              <a:t>k=3</a:t>
            </a:r>
            <a:endParaRPr lang="ko-KR" altLang="en-US" sz="2800" dirty="0"/>
          </a:p>
        </p:txBody>
      </p:sp>
      <p:sp>
        <p:nvSpPr>
          <p:cNvPr id="14" name="TextBox 13"/>
          <p:cNvSpPr txBox="1"/>
          <p:nvPr/>
        </p:nvSpPr>
        <p:spPr>
          <a:xfrm>
            <a:off x="6384032" y="2421093"/>
            <a:ext cx="2437602" cy="523220"/>
          </a:xfrm>
          <a:prstGeom prst="rect">
            <a:avLst/>
          </a:prstGeom>
          <a:noFill/>
        </p:spPr>
        <p:txBody>
          <a:bodyPr wrap="square" rtlCol="0">
            <a:spAutoFit/>
          </a:bodyPr>
          <a:lstStyle/>
          <a:p>
            <a:pPr algn="ctr"/>
            <a:r>
              <a:rPr lang="en-US" altLang="ko-KR" sz="2800" dirty="0" smtClean="0"/>
              <a:t>k=6</a:t>
            </a:r>
            <a:endParaRPr lang="ko-KR" altLang="en-US" sz="2800" dirty="0"/>
          </a:p>
        </p:txBody>
      </p:sp>
      <p:sp>
        <p:nvSpPr>
          <p:cNvPr id="15" name="TextBox 14"/>
          <p:cNvSpPr txBox="1"/>
          <p:nvPr/>
        </p:nvSpPr>
        <p:spPr>
          <a:xfrm>
            <a:off x="9399664" y="2473925"/>
            <a:ext cx="2437602" cy="523220"/>
          </a:xfrm>
          <a:prstGeom prst="rect">
            <a:avLst/>
          </a:prstGeom>
          <a:noFill/>
        </p:spPr>
        <p:txBody>
          <a:bodyPr wrap="square" rtlCol="0">
            <a:spAutoFit/>
          </a:bodyPr>
          <a:lstStyle/>
          <a:p>
            <a:pPr algn="ctr"/>
            <a:r>
              <a:rPr lang="en-US" altLang="ko-KR" sz="2800" dirty="0" smtClean="0"/>
              <a:t>k=9</a:t>
            </a:r>
            <a:endParaRPr lang="ko-KR" altLang="en-US" sz="2800" dirty="0"/>
          </a:p>
        </p:txBody>
      </p:sp>
      <p:sp>
        <p:nvSpPr>
          <p:cNvPr id="16" name="TextBox 15"/>
          <p:cNvSpPr txBox="1"/>
          <p:nvPr/>
        </p:nvSpPr>
        <p:spPr>
          <a:xfrm>
            <a:off x="-281432" y="2348628"/>
            <a:ext cx="3647729" cy="830997"/>
          </a:xfrm>
          <a:prstGeom prst="rect">
            <a:avLst/>
          </a:prstGeom>
          <a:noFill/>
        </p:spPr>
        <p:txBody>
          <a:bodyPr wrap="square" rtlCol="0">
            <a:spAutoFit/>
          </a:bodyPr>
          <a:lstStyle/>
          <a:p>
            <a:pPr algn="ctr"/>
            <a:r>
              <a:rPr lang="en-US" altLang="ko-KR" sz="2400" dirty="0" smtClean="0"/>
              <a:t>Symbolic Unit Testing</a:t>
            </a:r>
          </a:p>
          <a:p>
            <a:pPr algn="ctr"/>
            <a:r>
              <a:rPr lang="en-US" altLang="ko-KR" sz="2400" dirty="0" smtClean="0"/>
              <a:t>(k=0)</a:t>
            </a:r>
            <a:endParaRPr lang="ko-KR" altLang="en-US" sz="2400" dirty="0"/>
          </a:p>
        </p:txBody>
      </p:sp>
      <p:pic>
        <p:nvPicPr>
          <p:cNvPr id="5" name="그림 4"/>
          <p:cNvPicPr>
            <a:picLocks noChangeAspect="1"/>
          </p:cNvPicPr>
          <p:nvPr/>
        </p:nvPicPr>
        <p:blipFill>
          <a:blip r:embed="rId3"/>
          <a:stretch>
            <a:fillRect/>
          </a:stretch>
        </p:blipFill>
        <p:spPr>
          <a:xfrm>
            <a:off x="3263379" y="3212976"/>
            <a:ext cx="2632465" cy="2041111"/>
          </a:xfrm>
          <a:prstGeom prst="rect">
            <a:avLst/>
          </a:prstGeom>
          <a:ln w="19050">
            <a:solidFill>
              <a:schemeClr val="tx1"/>
            </a:solidFill>
          </a:ln>
          <a:effectLst>
            <a:outerShdw blurRad="292100" dist="139700" dir="2700000" algn="tl" rotWithShape="0">
              <a:srgbClr val="333333">
                <a:alpha val="65000"/>
              </a:srgbClr>
            </a:outerShdw>
          </a:effectLst>
        </p:spPr>
      </p:pic>
      <p:pic>
        <p:nvPicPr>
          <p:cNvPr id="6" name="그림 5"/>
          <p:cNvPicPr>
            <a:picLocks noChangeAspect="1"/>
          </p:cNvPicPr>
          <p:nvPr/>
        </p:nvPicPr>
        <p:blipFill>
          <a:blip r:embed="rId4"/>
          <a:stretch>
            <a:fillRect/>
          </a:stretch>
        </p:blipFill>
        <p:spPr>
          <a:xfrm>
            <a:off x="6189603" y="3218941"/>
            <a:ext cx="2637490" cy="2045007"/>
          </a:xfrm>
          <a:prstGeom prst="rect">
            <a:avLst/>
          </a:prstGeom>
          <a:ln w="19050">
            <a:solidFill>
              <a:schemeClr val="tx1"/>
            </a:solidFill>
          </a:ln>
          <a:effectLst>
            <a:outerShdw blurRad="292100" dist="139700" dir="2700000" algn="tl" rotWithShape="0">
              <a:srgbClr val="333333">
                <a:alpha val="65000"/>
              </a:srgbClr>
            </a:outerShdw>
          </a:effectLst>
        </p:spPr>
      </p:pic>
      <p:pic>
        <p:nvPicPr>
          <p:cNvPr id="3" name="그림 2"/>
          <p:cNvPicPr>
            <a:picLocks/>
          </p:cNvPicPr>
          <p:nvPr/>
        </p:nvPicPr>
        <p:blipFill>
          <a:blip r:embed="rId5"/>
          <a:stretch>
            <a:fillRect/>
          </a:stretch>
        </p:blipFill>
        <p:spPr>
          <a:xfrm>
            <a:off x="9048328" y="2944313"/>
            <a:ext cx="3049751" cy="2907145"/>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429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차트 10"/>
          <p:cNvGraphicFramePr>
            <a:graphicFrameLocks/>
          </p:cNvGraphicFramePr>
          <p:nvPr>
            <p:extLst>
              <p:ext uri="{D42A27DB-BD31-4B8C-83A1-F6EECF244321}">
                <p14:modId xmlns:p14="http://schemas.microsoft.com/office/powerpoint/2010/main" val="382403796"/>
              </p:ext>
            </p:extLst>
          </p:nvPr>
        </p:nvGraphicFramePr>
        <p:xfrm>
          <a:off x="-240704" y="1124744"/>
          <a:ext cx="10585176" cy="5151839"/>
        </p:xfrm>
        <a:graphic>
          <a:graphicData uri="http://schemas.openxmlformats.org/drawingml/2006/chart">
            <c:chart xmlns:c="http://schemas.openxmlformats.org/drawingml/2006/chart" xmlns:r="http://schemas.openxmlformats.org/officeDocument/2006/relationships" r:id="rId2"/>
          </a:graphicData>
        </a:graphic>
      </p:graphicFrame>
      <p:sp>
        <p:nvSpPr>
          <p:cNvPr id="2" name="제목 1"/>
          <p:cNvSpPr>
            <a:spLocks noGrp="1"/>
          </p:cNvSpPr>
          <p:nvPr>
            <p:ph type="title"/>
          </p:nvPr>
        </p:nvSpPr>
        <p:spPr/>
        <p:txBody>
          <a:bodyPr/>
          <a:lstStyle/>
          <a:p>
            <a:r>
              <a:rPr lang="en-US" altLang="ko-KR" dirty="0"/>
              <a:t>Results: Bug Detection Ability (</a:t>
            </a:r>
            <a:r>
              <a:rPr lang="en-US" altLang="ko-KR" dirty="0" smtClean="0"/>
              <a:t>RQ1)</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15</a:t>
            </a:fld>
            <a:endParaRPr lang="da-DK" dirty="0"/>
          </a:p>
        </p:txBody>
      </p:sp>
      <p:sp>
        <p:nvSpPr>
          <p:cNvPr id="7" name="TextBox 6"/>
          <p:cNvSpPr txBox="1"/>
          <p:nvPr/>
        </p:nvSpPr>
        <p:spPr>
          <a:xfrm>
            <a:off x="8090300" y="1351678"/>
            <a:ext cx="1944216" cy="1200329"/>
          </a:xfrm>
          <a:prstGeom prst="rect">
            <a:avLst/>
          </a:prstGeom>
          <a:noFill/>
        </p:spPr>
        <p:txBody>
          <a:bodyPr wrap="square" rtlCol="0">
            <a:spAutoFit/>
          </a:bodyPr>
          <a:lstStyle/>
          <a:p>
            <a:pPr algn="ctr"/>
            <a:r>
              <a:rPr lang="en-US" altLang="ko-KR" sz="3600" b="1" dirty="0" smtClean="0">
                <a:solidFill>
                  <a:srgbClr val="0000FF"/>
                </a:solidFill>
              </a:rPr>
              <a:t>61/67 (91.0%)</a:t>
            </a:r>
            <a:endParaRPr lang="ko-KR" altLang="en-US" sz="3600" b="1" dirty="0">
              <a:solidFill>
                <a:srgbClr val="0000FF"/>
              </a:solidFill>
            </a:endParaRPr>
          </a:p>
        </p:txBody>
      </p:sp>
      <p:sp>
        <p:nvSpPr>
          <p:cNvPr id="8" name="TextBox 7"/>
          <p:cNvSpPr txBox="1"/>
          <p:nvPr/>
        </p:nvSpPr>
        <p:spPr>
          <a:xfrm>
            <a:off x="3452193" y="2857419"/>
            <a:ext cx="1512168" cy="830997"/>
          </a:xfrm>
          <a:prstGeom prst="rect">
            <a:avLst/>
          </a:prstGeom>
          <a:noFill/>
        </p:spPr>
        <p:txBody>
          <a:bodyPr wrap="square" rtlCol="0">
            <a:spAutoFit/>
          </a:bodyPr>
          <a:lstStyle/>
          <a:p>
            <a:pPr algn="ctr"/>
            <a:r>
              <a:rPr lang="en-US" altLang="ko-KR" sz="2400" dirty="0" smtClean="0"/>
              <a:t>51/67 (76.1%)</a:t>
            </a:r>
            <a:endParaRPr lang="ko-KR" altLang="en-US" sz="2400" dirty="0"/>
          </a:p>
        </p:txBody>
      </p:sp>
      <p:sp>
        <p:nvSpPr>
          <p:cNvPr id="9" name="TextBox 8"/>
          <p:cNvSpPr txBox="1"/>
          <p:nvPr/>
        </p:nvSpPr>
        <p:spPr>
          <a:xfrm>
            <a:off x="1868017" y="1587704"/>
            <a:ext cx="1512168" cy="830997"/>
          </a:xfrm>
          <a:prstGeom prst="rect">
            <a:avLst/>
          </a:prstGeom>
          <a:noFill/>
        </p:spPr>
        <p:txBody>
          <a:bodyPr wrap="square" rtlCol="0">
            <a:spAutoFit/>
          </a:bodyPr>
          <a:lstStyle/>
          <a:p>
            <a:pPr algn="ctr"/>
            <a:r>
              <a:rPr lang="en-US" altLang="ko-KR" sz="2400" dirty="0" smtClean="0"/>
              <a:t>61/67  (91.0%)</a:t>
            </a:r>
            <a:endParaRPr lang="ko-KR" altLang="en-US" sz="2400" dirty="0"/>
          </a:p>
        </p:txBody>
      </p:sp>
      <p:sp>
        <p:nvSpPr>
          <p:cNvPr id="10" name="직사각형 9"/>
          <p:cNvSpPr/>
          <p:nvPr/>
        </p:nvSpPr>
        <p:spPr>
          <a:xfrm>
            <a:off x="8238036" y="1411781"/>
            <a:ext cx="1620584" cy="43204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5083697" y="4084186"/>
            <a:ext cx="1512168" cy="830997"/>
          </a:xfrm>
          <a:prstGeom prst="rect">
            <a:avLst/>
          </a:prstGeom>
          <a:noFill/>
        </p:spPr>
        <p:txBody>
          <a:bodyPr wrap="square" rtlCol="0">
            <a:spAutoFit/>
          </a:bodyPr>
          <a:lstStyle/>
          <a:p>
            <a:pPr algn="ctr"/>
            <a:r>
              <a:rPr lang="en-US" altLang="ko-KR" sz="2400" dirty="0"/>
              <a:t>41/67 </a:t>
            </a:r>
            <a:r>
              <a:rPr lang="en-US" altLang="ko-KR" sz="2400" dirty="0" smtClean="0"/>
              <a:t>(61.2%)</a:t>
            </a:r>
            <a:endParaRPr lang="ko-KR" altLang="en-US" sz="2400" dirty="0"/>
          </a:p>
        </p:txBody>
      </p:sp>
      <p:sp>
        <p:nvSpPr>
          <p:cNvPr id="13" name="TextBox 12"/>
          <p:cNvSpPr txBox="1"/>
          <p:nvPr/>
        </p:nvSpPr>
        <p:spPr>
          <a:xfrm>
            <a:off x="6637091" y="4369587"/>
            <a:ext cx="1584176" cy="830997"/>
          </a:xfrm>
          <a:prstGeom prst="rect">
            <a:avLst/>
          </a:prstGeom>
          <a:noFill/>
        </p:spPr>
        <p:txBody>
          <a:bodyPr wrap="square" rtlCol="0">
            <a:spAutoFit/>
          </a:bodyPr>
          <a:lstStyle/>
          <a:p>
            <a:pPr algn="ctr"/>
            <a:r>
              <a:rPr lang="en-US" altLang="ko-KR" sz="2400" dirty="0" smtClean="0"/>
              <a:t>39/67 (58.2%)</a:t>
            </a:r>
            <a:endParaRPr lang="ko-KR" altLang="en-US" sz="2400" dirty="0"/>
          </a:p>
        </p:txBody>
      </p:sp>
      <p:sp>
        <p:nvSpPr>
          <p:cNvPr id="14" name="Down Arrow 2"/>
          <p:cNvSpPr/>
          <p:nvPr/>
        </p:nvSpPr>
        <p:spPr bwMode="auto">
          <a:xfrm rot="10800000">
            <a:off x="9966228" y="1951844"/>
            <a:ext cx="648072" cy="3240360"/>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5" name="TextBox 14"/>
          <p:cNvSpPr txBox="1"/>
          <p:nvPr/>
        </p:nvSpPr>
        <p:spPr>
          <a:xfrm>
            <a:off x="10505884" y="2683138"/>
            <a:ext cx="1740028" cy="1200329"/>
          </a:xfrm>
          <a:prstGeom prst="rect">
            <a:avLst/>
          </a:prstGeom>
          <a:noFill/>
        </p:spPr>
        <p:txBody>
          <a:bodyPr wrap="none" rtlCol="0">
            <a:spAutoFit/>
          </a:bodyPr>
          <a:lstStyle/>
          <a:p>
            <a:r>
              <a:rPr lang="en-US" altLang="ko-KR" sz="3600" dirty="0" smtClean="0"/>
              <a:t>Higher </a:t>
            </a:r>
          </a:p>
          <a:p>
            <a:r>
              <a:rPr lang="en-US" altLang="ko-KR" sz="3600" dirty="0" smtClean="0"/>
              <a:t>is better</a:t>
            </a:r>
            <a:endParaRPr lang="ko-KR" altLang="en-US" sz="3600" dirty="0"/>
          </a:p>
        </p:txBody>
      </p:sp>
      <p:sp>
        <p:nvSpPr>
          <p:cNvPr id="3" name="TextBox 2"/>
          <p:cNvSpPr txBox="1"/>
          <p:nvPr/>
        </p:nvSpPr>
        <p:spPr>
          <a:xfrm>
            <a:off x="8090300" y="6008653"/>
            <a:ext cx="2225772" cy="523220"/>
          </a:xfrm>
          <a:prstGeom prst="rect">
            <a:avLst/>
          </a:prstGeom>
          <a:noFill/>
        </p:spPr>
        <p:txBody>
          <a:bodyPr wrap="square" rtlCol="0">
            <a:spAutoFit/>
          </a:bodyPr>
          <a:lstStyle/>
          <a:p>
            <a:pPr algn="ctr"/>
            <a:r>
              <a:rPr lang="en-US" altLang="ko-KR" sz="2800" dirty="0" smtClean="0"/>
              <a:t>w/ </a:t>
            </a:r>
            <a:r>
              <a:rPr lang="el-GR" altLang="ko-KR" sz="2800" dirty="0" smtClean="0"/>
              <a:t>τ</a:t>
            </a:r>
            <a:r>
              <a:rPr lang="en-US" altLang="ko-KR" sz="2800" dirty="0" smtClean="0"/>
              <a:t>=0.7 </a:t>
            </a:r>
            <a:endParaRPr lang="ko-KR" altLang="en-US" sz="2800" b="1" dirty="0">
              <a:solidFill>
                <a:srgbClr val="0033CC"/>
              </a:solidFill>
            </a:endParaRPr>
          </a:p>
        </p:txBody>
      </p:sp>
      <p:sp>
        <p:nvSpPr>
          <p:cNvPr id="16" name="TextBox 15"/>
          <p:cNvSpPr txBox="1"/>
          <p:nvPr/>
        </p:nvSpPr>
        <p:spPr>
          <a:xfrm>
            <a:off x="1135832" y="6321160"/>
            <a:ext cx="10604507" cy="584775"/>
          </a:xfrm>
          <a:prstGeom prst="rect">
            <a:avLst/>
          </a:prstGeom>
          <a:noFill/>
        </p:spPr>
        <p:txBody>
          <a:bodyPr wrap="square" rtlCol="0">
            <a:spAutoFit/>
          </a:bodyPr>
          <a:lstStyle/>
          <a:p>
            <a:pPr algn="ctr"/>
            <a:r>
              <a:rPr lang="en-US" altLang="ko-KR" sz="3200" dirty="0" smtClean="0"/>
              <a:t>CONBRIO spent </a:t>
            </a:r>
            <a:r>
              <a:rPr lang="en-US" altLang="ko-KR" sz="3200" b="1" dirty="0" smtClean="0">
                <a:solidFill>
                  <a:srgbClr val="0033CC"/>
                </a:solidFill>
              </a:rPr>
              <a:t>4.1 hours</a:t>
            </a:r>
            <a:r>
              <a:rPr lang="en-US" altLang="ko-KR" sz="3200" dirty="0" smtClean="0"/>
              <a:t> on 100 machines</a:t>
            </a:r>
            <a:endParaRPr lang="ko-KR" altLang="en-US" sz="3200" b="1" dirty="0">
              <a:solidFill>
                <a:srgbClr val="0033CC"/>
              </a:solidFill>
            </a:endParaRPr>
          </a:p>
        </p:txBody>
      </p:sp>
    </p:spTree>
    <p:extLst>
      <p:ext uri="{BB962C8B-B14F-4D97-AF65-F5344CB8AC3E}">
        <p14:creationId xmlns:p14="http://schemas.microsoft.com/office/powerpoint/2010/main" val="3746878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차트 13"/>
          <p:cNvGraphicFramePr>
            <a:graphicFrameLocks/>
          </p:cNvGraphicFramePr>
          <p:nvPr>
            <p:extLst>
              <p:ext uri="{D42A27DB-BD31-4B8C-83A1-F6EECF244321}">
                <p14:modId xmlns:p14="http://schemas.microsoft.com/office/powerpoint/2010/main" val="473643074"/>
              </p:ext>
            </p:extLst>
          </p:nvPr>
        </p:nvGraphicFramePr>
        <p:xfrm>
          <a:off x="119335" y="1469915"/>
          <a:ext cx="10243063" cy="5271453"/>
        </p:xfrm>
        <a:graphic>
          <a:graphicData uri="http://schemas.openxmlformats.org/drawingml/2006/chart">
            <c:chart xmlns:c="http://schemas.openxmlformats.org/drawingml/2006/chart" xmlns:r="http://schemas.openxmlformats.org/officeDocument/2006/relationships" r:id="rId3"/>
          </a:graphicData>
        </a:graphic>
      </p:graphicFrame>
      <p:sp>
        <p:nvSpPr>
          <p:cNvPr id="2" name="제목 1"/>
          <p:cNvSpPr>
            <a:spLocks noGrp="1"/>
          </p:cNvSpPr>
          <p:nvPr>
            <p:ph type="title"/>
          </p:nvPr>
        </p:nvSpPr>
        <p:spPr/>
        <p:txBody>
          <a:bodyPr/>
          <a:lstStyle/>
          <a:p>
            <a:r>
              <a:rPr lang="en-US" altLang="ko-KR" dirty="0"/>
              <a:t>Results: Bug Detection Accuracy (</a:t>
            </a:r>
            <a:r>
              <a:rPr lang="en-US" altLang="ko-KR" dirty="0" smtClean="0"/>
              <a:t>RQ2)</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16</a:t>
            </a:fld>
            <a:endParaRPr lang="da-DK" dirty="0"/>
          </a:p>
        </p:txBody>
      </p:sp>
      <p:sp>
        <p:nvSpPr>
          <p:cNvPr id="6" name="직사각형 5"/>
          <p:cNvSpPr/>
          <p:nvPr/>
        </p:nvSpPr>
        <p:spPr>
          <a:xfrm>
            <a:off x="7679014" y="5223990"/>
            <a:ext cx="1368152" cy="7849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7782123" y="5100961"/>
            <a:ext cx="1510511" cy="646331"/>
          </a:xfrm>
          <a:prstGeom prst="rect">
            <a:avLst/>
          </a:prstGeom>
          <a:noFill/>
        </p:spPr>
        <p:txBody>
          <a:bodyPr wrap="square" rtlCol="0">
            <a:spAutoFit/>
          </a:bodyPr>
          <a:lstStyle/>
          <a:p>
            <a:r>
              <a:rPr lang="en-US" altLang="ko-KR" sz="3600" b="1" dirty="0" smtClean="0">
                <a:solidFill>
                  <a:srgbClr val="0000FF"/>
                </a:solidFill>
              </a:rPr>
              <a:t>4.5:1</a:t>
            </a:r>
            <a:endParaRPr lang="ko-KR" altLang="en-US" sz="3600" b="1" dirty="0">
              <a:solidFill>
                <a:srgbClr val="0000FF"/>
              </a:solidFill>
            </a:endParaRPr>
          </a:p>
        </p:txBody>
      </p:sp>
      <p:sp>
        <p:nvSpPr>
          <p:cNvPr id="8" name="TextBox 7"/>
          <p:cNvSpPr txBox="1"/>
          <p:nvPr/>
        </p:nvSpPr>
        <p:spPr>
          <a:xfrm>
            <a:off x="2971336" y="4035797"/>
            <a:ext cx="1945495" cy="954107"/>
          </a:xfrm>
          <a:prstGeom prst="rect">
            <a:avLst/>
          </a:prstGeom>
          <a:noFill/>
        </p:spPr>
        <p:txBody>
          <a:bodyPr wrap="square" rtlCol="0">
            <a:spAutoFit/>
          </a:bodyPr>
          <a:lstStyle/>
          <a:p>
            <a:pPr algn="ctr"/>
            <a:r>
              <a:rPr lang="en-US" altLang="ko-KR" sz="2800" b="1" dirty="0" smtClean="0"/>
              <a:t>22.9:1 </a:t>
            </a:r>
          </a:p>
          <a:p>
            <a:pPr algn="ctr"/>
            <a:r>
              <a:rPr lang="en-US" altLang="ko-KR" sz="2800" b="1" dirty="0" smtClean="0"/>
              <a:t>(5.1x)</a:t>
            </a:r>
            <a:endParaRPr lang="ko-KR" altLang="en-US" sz="2800" b="1" dirty="0"/>
          </a:p>
        </p:txBody>
      </p:sp>
      <p:sp>
        <p:nvSpPr>
          <p:cNvPr id="9" name="TextBox 8"/>
          <p:cNvSpPr txBox="1"/>
          <p:nvPr/>
        </p:nvSpPr>
        <p:spPr>
          <a:xfrm>
            <a:off x="1847528" y="1469915"/>
            <a:ext cx="1224136" cy="954107"/>
          </a:xfrm>
          <a:prstGeom prst="rect">
            <a:avLst/>
          </a:prstGeom>
          <a:noFill/>
        </p:spPr>
        <p:txBody>
          <a:bodyPr wrap="square" rtlCol="0">
            <a:spAutoFit/>
          </a:bodyPr>
          <a:lstStyle/>
          <a:p>
            <a:pPr algn="ctr"/>
            <a:r>
              <a:rPr lang="en-US" altLang="ko-KR" sz="2800" b="1" dirty="0" smtClean="0"/>
              <a:t>82.7:1</a:t>
            </a:r>
          </a:p>
          <a:p>
            <a:pPr algn="ctr"/>
            <a:r>
              <a:rPr lang="en-US" altLang="ko-KR" sz="2800" b="1" dirty="0" smtClean="0"/>
              <a:t>(18.4x)</a:t>
            </a:r>
            <a:endParaRPr lang="ko-KR" altLang="en-US" sz="2800" b="1" dirty="0"/>
          </a:p>
        </p:txBody>
      </p:sp>
      <p:sp>
        <p:nvSpPr>
          <p:cNvPr id="11" name="TextBox 10"/>
          <p:cNvSpPr txBox="1"/>
          <p:nvPr/>
        </p:nvSpPr>
        <p:spPr>
          <a:xfrm>
            <a:off x="4464150" y="4393455"/>
            <a:ext cx="1945495" cy="954107"/>
          </a:xfrm>
          <a:prstGeom prst="rect">
            <a:avLst/>
          </a:prstGeom>
          <a:noFill/>
        </p:spPr>
        <p:txBody>
          <a:bodyPr wrap="square" rtlCol="0">
            <a:spAutoFit/>
          </a:bodyPr>
          <a:lstStyle/>
          <a:p>
            <a:pPr algn="ctr"/>
            <a:r>
              <a:rPr lang="en-US" altLang="ko-KR" sz="2800" b="1" dirty="0" smtClean="0"/>
              <a:t>14.6:1</a:t>
            </a:r>
          </a:p>
          <a:p>
            <a:pPr algn="ctr"/>
            <a:r>
              <a:rPr lang="en-US" altLang="ko-KR" sz="2800" b="1" dirty="0" smtClean="0"/>
              <a:t>(3.2x)</a:t>
            </a:r>
            <a:endParaRPr lang="ko-KR" altLang="en-US" sz="2800" b="1" dirty="0"/>
          </a:p>
        </p:txBody>
      </p:sp>
      <p:sp>
        <p:nvSpPr>
          <p:cNvPr id="12" name="TextBox 11"/>
          <p:cNvSpPr txBox="1"/>
          <p:nvPr/>
        </p:nvSpPr>
        <p:spPr>
          <a:xfrm>
            <a:off x="5971780" y="4491606"/>
            <a:ext cx="1945495" cy="954107"/>
          </a:xfrm>
          <a:prstGeom prst="rect">
            <a:avLst/>
          </a:prstGeom>
          <a:noFill/>
        </p:spPr>
        <p:txBody>
          <a:bodyPr wrap="square" rtlCol="0">
            <a:spAutoFit/>
          </a:bodyPr>
          <a:lstStyle/>
          <a:p>
            <a:pPr algn="ctr"/>
            <a:r>
              <a:rPr lang="en-US" altLang="ko-KR" sz="2800" b="1" dirty="0" smtClean="0"/>
              <a:t>11.5:1 </a:t>
            </a:r>
          </a:p>
          <a:p>
            <a:pPr algn="ctr"/>
            <a:r>
              <a:rPr lang="en-US" altLang="ko-KR" sz="2800" b="1" dirty="0" smtClean="0"/>
              <a:t>(2.6x)</a:t>
            </a:r>
            <a:endParaRPr lang="ko-KR" altLang="en-US" sz="2800" b="1" dirty="0"/>
          </a:p>
        </p:txBody>
      </p:sp>
      <p:sp>
        <p:nvSpPr>
          <p:cNvPr id="3" name="Down Arrow 2"/>
          <p:cNvSpPr/>
          <p:nvPr/>
        </p:nvSpPr>
        <p:spPr bwMode="auto">
          <a:xfrm>
            <a:off x="9714327" y="2376127"/>
            <a:ext cx="648072" cy="3240360"/>
          </a:xfrm>
          <a:prstGeom prst="downArrow">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5" name="TextBox 4"/>
          <p:cNvSpPr txBox="1"/>
          <p:nvPr/>
        </p:nvSpPr>
        <p:spPr>
          <a:xfrm>
            <a:off x="10333629" y="2882354"/>
            <a:ext cx="1831527" cy="1754326"/>
          </a:xfrm>
          <a:prstGeom prst="rect">
            <a:avLst/>
          </a:prstGeom>
          <a:noFill/>
        </p:spPr>
        <p:txBody>
          <a:bodyPr wrap="none" rtlCol="0">
            <a:spAutoFit/>
          </a:bodyPr>
          <a:lstStyle/>
          <a:p>
            <a:r>
              <a:rPr lang="en-US" altLang="ko-KR" sz="3600" dirty="0" smtClean="0"/>
              <a:t>Lower is </a:t>
            </a:r>
          </a:p>
          <a:p>
            <a:r>
              <a:rPr lang="en-US" altLang="ko-KR" sz="3600" dirty="0"/>
              <a:t>m</a:t>
            </a:r>
            <a:r>
              <a:rPr lang="en-US" altLang="ko-KR" sz="3600" dirty="0" smtClean="0"/>
              <a:t>ore </a:t>
            </a:r>
          </a:p>
          <a:p>
            <a:r>
              <a:rPr lang="en-US" altLang="ko-KR" sz="3600" dirty="0" smtClean="0"/>
              <a:t>accurate</a:t>
            </a:r>
            <a:endParaRPr lang="ko-KR" altLang="en-US" sz="3600" dirty="0"/>
          </a:p>
        </p:txBody>
      </p:sp>
    </p:spTree>
    <p:extLst>
      <p:ext uri="{BB962C8B-B14F-4D97-AF65-F5344CB8AC3E}">
        <p14:creationId xmlns:p14="http://schemas.microsoft.com/office/powerpoint/2010/main" val="1313731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7618" y="1627761"/>
            <a:ext cx="2334637" cy="1938992"/>
          </a:xfrm>
          <a:prstGeom prst="rect">
            <a:avLst/>
          </a:prstGeom>
          <a:noFill/>
        </p:spPr>
        <p:txBody>
          <a:bodyPr wrap="square" rtlCol="0">
            <a:spAutoFit/>
          </a:bodyPr>
          <a:lstStyle/>
          <a:p>
            <a:pPr fontAlgn="base" latinLnBrk="0">
              <a:spcBef>
                <a:spcPct val="0"/>
              </a:spcBef>
              <a:spcAft>
                <a:spcPct val="0"/>
              </a:spcAft>
            </a:pPr>
            <a:r>
              <a:rPr lang="en-US" altLang="ko-KR" sz="2400" dirty="0" err="1">
                <a:latin typeface="+mj-lt"/>
              </a:rPr>
              <a:t>Randoop</a:t>
            </a:r>
            <a:r>
              <a:rPr lang="en-US" altLang="ko-KR" sz="2400" dirty="0">
                <a:latin typeface="+mj-lt"/>
              </a:rPr>
              <a:t>: </a:t>
            </a:r>
            <a:r>
              <a:rPr lang="en-US" altLang="ko-KR" sz="2400" dirty="0" smtClean="0">
                <a:latin typeface="+mj-lt"/>
              </a:rPr>
              <a:t>5.9:1                 </a:t>
            </a:r>
            <a:r>
              <a:rPr lang="en-US" altLang="ko-KR" sz="1600" dirty="0" smtClean="0">
                <a:latin typeface="+mj-lt"/>
              </a:rPr>
              <a:t>[Gross et al., 2012]</a:t>
            </a:r>
            <a:endParaRPr lang="en-US" altLang="ko-KR" sz="2800" dirty="0">
              <a:latin typeface="+mj-lt"/>
            </a:endParaRPr>
          </a:p>
          <a:p>
            <a:pPr fontAlgn="base" latinLnBrk="0">
              <a:spcBef>
                <a:spcPct val="0"/>
              </a:spcBef>
              <a:spcAft>
                <a:spcPct val="0"/>
              </a:spcAft>
            </a:pPr>
            <a:r>
              <a:rPr lang="en-US" altLang="ko-KR" sz="2400" dirty="0" err="1">
                <a:latin typeface="+mj-lt"/>
              </a:rPr>
              <a:t>Evosuite</a:t>
            </a:r>
            <a:r>
              <a:rPr lang="en-US" altLang="ko-KR" sz="2400" dirty="0">
                <a:latin typeface="+mj-lt"/>
              </a:rPr>
              <a:t>: </a:t>
            </a:r>
            <a:r>
              <a:rPr lang="en-US" altLang="ko-KR" sz="2400" dirty="0" smtClean="0">
                <a:latin typeface="+mj-lt"/>
              </a:rPr>
              <a:t>6.3:1</a:t>
            </a:r>
            <a:endParaRPr lang="en-US" altLang="ko-KR" sz="2400" dirty="0">
              <a:latin typeface="+mj-lt"/>
            </a:endParaRPr>
          </a:p>
          <a:p>
            <a:pPr fontAlgn="base" latinLnBrk="0">
              <a:spcBef>
                <a:spcPct val="0"/>
              </a:spcBef>
              <a:spcAft>
                <a:spcPct val="0"/>
              </a:spcAft>
            </a:pPr>
            <a:r>
              <a:rPr lang="en-US" altLang="ko-KR" sz="1600" dirty="0">
                <a:latin typeface="+mj-lt"/>
              </a:rPr>
              <a:t>[Fraser and </a:t>
            </a:r>
            <a:r>
              <a:rPr lang="en-US" altLang="ko-KR" sz="1600" dirty="0" err="1">
                <a:latin typeface="+mj-lt"/>
              </a:rPr>
              <a:t>Arcuri</a:t>
            </a:r>
            <a:r>
              <a:rPr lang="en-US" altLang="ko-KR" sz="1600" dirty="0">
                <a:latin typeface="+mj-lt"/>
              </a:rPr>
              <a:t>, 2013]</a:t>
            </a:r>
          </a:p>
          <a:p>
            <a:pPr fontAlgn="base" latinLnBrk="0">
              <a:spcBef>
                <a:spcPct val="0"/>
              </a:spcBef>
              <a:spcAft>
                <a:spcPct val="0"/>
              </a:spcAft>
            </a:pPr>
            <a:r>
              <a:rPr lang="en-US" altLang="ko-KR" sz="2400" dirty="0">
                <a:latin typeface="+mj-lt"/>
              </a:rPr>
              <a:t>UC-KLEE: </a:t>
            </a:r>
            <a:r>
              <a:rPr lang="en-US" altLang="ko-KR" sz="2400" dirty="0" smtClean="0">
                <a:latin typeface="+mj-lt"/>
              </a:rPr>
              <a:t>5.7:1</a:t>
            </a:r>
          </a:p>
          <a:p>
            <a:pPr fontAlgn="base" latinLnBrk="0">
              <a:spcBef>
                <a:spcPct val="0"/>
              </a:spcBef>
              <a:spcAft>
                <a:spcPct val="0"/>
              </a:spcAft>
            </a:pPr>
            <a:r>
              <a:rPr lang="en-US" altLang="ko-KR" sz="1600" dirty="0" smtClean="0">
                <a:latin typeface="+mj-lt"/>
              </a:rPr>
              <a:t>[Ramos and </a:t>
            </a:r>
            <a:r>
              <a:rPr lang="en-US" altLang="ko-KR" sz="1600" dirty="0" err="1" smtClean="0">
                <a:latin typeface="+mj-lt"/>
              </a:rPr>
              <a:t>Engler</a:t>
            </a:r>
            <a:r>
              <a:rPr lang="en-US" altLang="ko-KR" sz="1600" dirty="0" smtClean="0">
                <a:latin typeface="+mj-lt"/>
              </a:rPr>
              <a:t>, 2015]</a:t>
            </a:r>
            <a:endParaRPr lang="ko-KR" altLang="en-US" sz="1600" dirty="0">
              <a:latin typeface="+mj-lt"/>
            </a:endParaRPr>
          </a:p>
        </p:txBody>
      </p:sp>
      <p:pic>
        <p:nvPicPr>
          <p:cNvPr id="2050" name="Picture 2" descr="question-mark-not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009" y="3806827"/>
            <a:ext cx="3281994" cy="3012598"/>
          </a:xfrm>
          <a:prstGeom prst="rect">
            <a:avLst/>
          </a:prstGeom>
          <a:noFill/>
          <a:extLst>
            <a:ext uri="{909E8E84-426E-40DD-AFC4-6F175D3DCCD1}">
              <a14:hiddenFill xmlns:a14="http://schemas.microsoft.com/office/drawing/2010/main">
                <a:solidFill>
                  <a:srgbClr val="FFFFFF"/>
                </a:solidFill>
              </a14:hiddenFill>
            </a:ext>
          </a:extLst>
        </p:spPr>
      </p:pic>
      <p:sp>
        <p:nvSpPr>
          <p:cNvPr id="5" name="구름 모양 설명선 4"/>
          <p:cNvSpPr/>
          <p:nvPr/>
        </p:nvSpPr>
        <p:spPr bwMode="auto">
          <a:xfrm>
            <a:off x="197400" y="1276435"/>
            <a:ext cx="5344033" cy="2584613"/>
          </a:xfrm>
          <a:prstGeom prst="cloudCallou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200" b="0" i="0" u="none" strike="noStrike" cap="none" normalizeH="0" baseline="0" dirty="0" smtClean="0">
              <a:ln>
                <a:noFill/>
              </a:ln>
              <a:solidFill>
                <a:schemeClr val="tx1"/>
              </a:solidFill>
              <a:effectLst/>
              <a:latin typeface="+mj-lt"/>
            </a:endParaRPr>
          </a:p>
        </p:txBody>
      </p:sp>
      <p:pic>
        <p:nvPicPr>
          <p:cNvPr id="2052" name="Picture 4" descr="http://ereleases.com/wp-content/uploads/2013/01/exclamation_mark.jp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65333" y="3501008"/>
            <a:ext cx="3810000" cy="2940667"/>
          </a:xfrm>
          <a:prstGeom prst="rect">
            <a:avLst/>
          </a:prstGeom>
          <a:noFill/>
          <a:extLst>
            <a:ext uri="{909E8E84-426E-40DD-AFC4-6F175D3DCCD1}">
              <a14:hiddenFill xmlns:a14="http://schemas.microsoft.com/office/drawing/2010/main">
                <a:solidFill>
                  <a:srgbClr val="FFFFFF"/>
                </a:solidFill>
              </a14:hiddenFill>
            </a:ext>
          </a:extLst>
        </p:spPr>
      </p:pic>
      <p:sp>
        <p:nvSpPr>
          <p:cNvPr id="6" name="타원형 설명선 5"/>
          <p:cNvSpPr/>
          <p:nvPr/>
        </p:nvSpPr>
        <p:spPr bwMode="auto">
          <a:xfrm>
            <a:off x="7080399" y="1475964"/>
            <a:ext cx="4610551" cy="1813790"/>
          </a:xfrm>
          <a:prstGeom prst="wedgeEllipseCallout">
            <a:avLst>
              <a:gd name="adj1" fmla="val -14594"/>
              <a:gd name="adj2" fmla="val 68731"/>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r>
              <a:rPr kumimoji="0" lang="en-US" altLang="ko-KR" sz="3600" b="1" i="0" u="none" strike="noStrike" cap="none" normalizeH="0" baseline="0" dirty="0" smtClean="0">
                <a:ln>
                  <a:noFill/>
                </a:ln>
                <a:solidFill>
                  <a:schemeClr val="tx1"/>
                </a:solidFill>
                <a:effectLst/>
                <a:latin typeface="+mj-lt"/>
              </a:rPr>
              <a:t>CONBRIO: </a:t>
            </a:r>
            <a:r>
              <a:rPr kumimoji="0" lang="en-US" altLang="ko-KR" sz="3600" b="1" i="0" u="none" strike="noStrike" cap="none" normalizeH="0" baseline="0" dirty="0" smtClean="0">
                <a:ln>
                  <a:noFill/>
                </a:ln>
                <a:solidFill>
                  <a:srgbClr val="0033CC"/>
                </a:solidFill>
                <a:effectLst/>
                <a:latin typeface="+mj-lt"/>
              </a:rPr>
              <a:t>4.5:1</a:t>
            </a:r>
            <a:r>
              <a:rPr kumimoji="0" lang="en-US" altLang="ko-KR" sz="3600" b="1" i="0" u="none" strike="noStrike" cap="none" normalizeH="0" baseline="0" dirty="0" smtClean="0">
                <a:ln>
                  <a:noFill/>
                </a:ln>
                <a:solidFill>
                  <a:schemeClr val="tx1"/>
                </a:solidFill>
                <a:effectLst/>
                <a:latin typeface="+mj-lt"/>
              </a:rPr>
              <a:t> w/ </a:t>
            </a:r>
            <a:r>
              <a:rPr kumimoji="0" lang="en-US" altLang="ko-KR" sz="3600" b="1" i="0" u="none" strike="noStrike" cap="none" normalizeH="0" baseline="0" dirty="0" smtClean="0">
                <a:ln>
                  <a:noFill/>
                </a:ln>
                <a:solidFill>
                  <a:srgbClr val="0033CC"/>
                </a:solidFill>
                <a:effectLst/>
                <a:latin typeface="+mj-lt"/>
              </a:rPr>
              <a:t>91% of</a:t>
            </a:r>
            <a:r>
              <a:rPr kumimoji="0" lang="en-US" altLang="ko-KR" sz="3600" b="1" i="0" u="none" strike="noStrike" cap="none" normalizeH="0" dirty="0" smtClean="0">
                <a:ln>
                  <a:noFill/>
                </a:ln>
                <a:solidFill>
                  <a:srgbClr val="0033CC"/>
                </a:solidFill>
                <a:effectLst/>
                <a:latin typeface="+mj-lt"/>
              </a:rPr>
              <a:t> bugs detected</a:t>
            </a:r>
            <a:endParaRPr kumimoji="0" lang="en-US" altLang="ko-KR" sz="2800" b="1" i="0" u="none" strike="noStrike" cap="none" normalizeH="0" baseline="0" dirty="0" smtClean="0">
              <a:ln>
                <a:noFill/>
              </a:ln>
              <a:solidFill>
                <a:srgbClr val="0033CC"/>
              </a:solidFill>
              <a:effectLst/>
              <a:latin typeface="+mj-lt"/>
            </a:endParaRPr>
          </a:p>
        </p:txBody>
      </p:sp>
      <p:sp>
        <p:nvSpPr>
          <p:cNvPr id="2" name="제목 1"/>
          <p:cNvSpPr>
            <a:spLocks noGrp="1"/>
          </p:cNvSpPr>
          <p:nvPr>
            <p:ph type="title"/>
          </p:nvPr>
        </p:nvSpPr>
        <p:spPr>
          <a:xfrm>
            <a:off x="586009" y="616804"/>
            <a:ext cx="11137901" cy="745133"/>
          </a:xfrm>
        </p:spPr>
        <p:txBody>
          <a:bodyPr/>
          <a:lstStyle/>
          <a:p>
            <a:r>
              <a:rPr lang="en-US" altLang="ko-KR" dirty="0" smtClean="0"/>
              <a:t>Cutting-edge Accuracy of Unit Testing</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17</a:t>
            </a:fld>
            <a:endParaRPr lang="da-DK" dirty="0"/>
          </a:p>
        </p:txBody>
      </p:sp>
      <p:sp>
        <p:nvSpPr>
          <p:cNvPr id="3" name="Half Frame 2"/>
          <p:cNvSpPr/>
          <p:nvPr/>
        </p:nvSpPr>
        <p:spPr bwMode="auto">
          <a:xfrm rot="8217635">
            <a:off x="4774526" y="2983054"/>
            <a:ext cx="1944216" cy="2088232"/>
          </a:xfrm>
          <a:prstGeom prst="halfFram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nvGrpSpPr>
          <p:cNvPr id="8" name="그룹 7"/>
          <p:cNvGrpSpPr/>
          <p:nvPr/>
        </p:nvGrpSpPr>
        <p:grpSpPr>
          <a:xfrm>
            <a:off x="3145417" y="1729209"/>
            <a:ext cx="1691967" cy="930455"/>
            <a:chOff x="2607637" y="1458704"/>
            <a:chExt cx="1852527" cy="1147166"/>
          </a:xfrm>
        </p:grpSpPr>
        <p:sp>
          <p:nvSpPr>
            <p:cNvPr id="9" name="오른쪽 화살표 8"/>
            <p:cNvSpPr/>
            <p:nvPr/>
          </p:nvSpPr>
          <p:spPr bwMode="auto">
            <a:xfrm rot="10800000">
              <a:off x="2607637" y="1458704"/>
              <a:ext cx="1852527" cy="1147166"/>
            </a:xfrm>
            <a:prstGeom prst="rightArrow">
              <a:avLst>
                <a:gd name="adj1" fmla="val 60938"/>
                <a:gd name="adj2" fmla="val 50000"/>
              </a:avLst>
            </a:prstGeom>
            <a:solidFill>
              <a:schemeClr val="accent2"/>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0" name="TextBox 9"/>
            <p:cNvSpPr txBox="1"/>
            <p:nvPr/>
          </p:nvSpPr>
          <p:spPr>
            <a:xfrm>
              <a:off x="3042049" y="1665803"/>
              <a:ext cx="1368152" cy="690638"/>
            </a:xfrm>
            <a:prstGeom prst="rect">
              <a:avLst/>
            </a:prstGeom>
            <a:noFill/>
          </p:spPr>
          <p:txBody>
            <a:bodyPr wrap="square" rtlCol="0">
              <a:spAutoFit/>
            </a:bodyPr>
            <a:lstStyle/>
            <a:p>
              <a:pPr algn="ctr" fontAlgn="base" latinLnBrk="0">
                <a:lnSpc>
                  <a:spcPct val="80000"/>
                </a:lnSpc>
                <a:spcBef>
                  <a:spcPct val="0"/>
                </a:spcBef>
                <a:spcAft>
                  <a:spcPct val="0"/>
                </a:spcAft>
              </a:pPr>
              <a:r>
                <a:rPr lang="en-US" altLang="ko-KR" sz="2400" dirty="0" smtClean="0">
                  <a:solidFill>
                    <a:schemeClr val="bg1"/>
                  </a:solidFill>
                  <a:effectLst>
                    <a:outerShdw blurRad="38100" dist="38100" dir="2700000" algn="tl">
                      <a:srgbClr val="000000">
                        <a:alpha val="43137"/>
                      </a:srgbClr>
                    </a:outerShdw>
                  </a:effectLst>
                  <a:latin typeface="+mj-lt"/>
                </a:rPr>
                <a:t>OOP features</a:t>
              </a:r>
              <a:endParaRPr lang="ko-KR" altLang="en-US" sz="1600" dirty="0">
                <a:solidFill>
                  <a:schemeClr val="bg1"/>
                </a:solidFill>
                <a:effectLst>
                  <a:outerShdw blurRad="38100" dist="38100" dir="2700000" algn="tl">
                    <a:srgbClr val="000000">
                      <a:alpha val="43137"/>
                    </a:srgbClr>
                  </a:outerShdw>
                </a:effectLst>
                <a:latin typeface="+mj-lt"/>
              </a:endParaRPr>
            </a:p>
          </p:txBody>
        </p:sp>
      </p:grpSp>
      <p:grpSp>
        <p:nvGrpSpPr>
          <p:cNvPr id="13" name="그룹 12"/>
          <p:cNvGrpSpPr/>
          <p:nvPr/>
        </p:nvGrpSpPr>
        <p:grpSpPr>
          <a:xfrm>
            <a:off x="3170185" y="2725117"/>
            <a:ext cx="1802565" cy="942791"/>
            <a:chOff x="2891864" y="2484747"/>
            <a:chExt cx="1802565" cy="1016260"/>
          </a:xfrm>
        </p:grpSpPr>
        <p:sp>
          <p:nvSpPr>
            <p:cNvPr id="14" name="오른쪽 화살표 13"/>
            <p:cNvSpPr/>
            <p:nvPr/>
          </p:nvSpPr>
          <p:spPr bwMode="auto">
            <a:xfrm rot="10800000">
              <a:off x="2891864" y="2484747"/>
              <a:ext cx="1638894" cy="1016260"/>
            </a:xfrm>
            <a:prstGeom prst="rightArrow">
              <a:avLst>
                <a:gd name="adj1" fmla="val 60938"/>
                <a:gd name="adj2" fmla="val 50000"/>
              </a:avLst>
            </a:prstGeom>
            <a:solidFill>
              <a:srgbClr val="FFC000"/>
            </a:solidFill>
            <a:ln w="1778" cap="flat" cmpd="sng" algn="ctr">
              <a:solidFill>
                <a:schemeClr val="accent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1" name="TextBox 10"/>
            <p:cNvSpPr txBox="1"/>
            <p:nvPr/>
          </p:nvSpPr>
          <p:spPr>
            <a:xfrm>
              <a:off x="3055536" y="2612315"/>
              <a:ext cx="1638893" cy="707886"/>
            </a:xfrm>
            <a:prstGeom prst="rect">
              <a:avLst/>
            </a:prstGeom>
            <a:noFill/>
          </p:spPr>
          <p:txBody>
            <a:bodyPr wrap="square" rtlCol="0">
              <a:spAutoFit/>
            </a:bodyPr>
            <a:lstStyle/>
            <a:p>
              <a:pPr algn="ctr" fontAlgn="base" latinLnBrk="0">
                <a:spcBef>
                  <a:spcPct val="0"/>
                </a:spcBef>
                <a:spcAft>
                  <a:spcPct val="0"/>
                </a:spcAft>
              </a:pPr>
              <a:r>
                <a:rPr lang="en-US" altLang="ko-KR" sz="2000" dirty="0" smtClean="0">
                  <a:solidFill>
                    <a:schemeClr val="bg1"/>
                  </a:solidFill>
                  <a:effectLst>
                    <a:outerShdw blurRad="38100" dist="38100" dir="2700000" algn="tl">
                      <a:srgbClr val="000000">
                        <a:alpha val="43137"/>
                      </a:srgbClr>
                    </a:outerShdw>
                  </a:effectLst>
                  <a:latin typeface="+mj-lt"/>
                </a:rPr>
                <a:t>Manual Assumption</a:t>
              </a:r>
              <a:endParaRPr lang="ko-KR" altLang="en-US" sz="1400" dirty="0">
                <a:solidFill>
                  <a:schemeClr val="bg1"/>
                </a:solidFill>
                <a:effectLst>
                  <a:outerShdw blurRad="38100" dist="38100" dir="2700000" algn="tl">
                    <a:srgbClr val="000000">
                      <a:alpha val="43137"/>
                    </a:srgbClr>
                  </a:outerShdw>
                </a:effectLst>
                <a:latin typeface="+mj-lt"/>
              </a:endParaRPr>
            </a:p>
          </p:txBody>
        </p:sp>
      </p:grpSp>
      <p:sp>
        <p:nvSpPr>
          <p:cNvPr id="12" name="모서리가 둥근 직사각형 11"/>
          <p:cNvSpPr/>
          <p:nvPr/>
        </p:nvSpPr>
        <p:spPr bwMode="auto">
          <a:xfrm>
            <a:off x="907617" y="1637115"/>
            <a:ext cx="2217337" cy="1215821"/>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4400" b="0" i="0" u="none" strike="noStrike" cap="none" normalizeH="0" baseline="0" smtClean="0">
              <a:ln>
                <a:noFill/>
              </a:ln>
              <a:solidFill>
                <a:schemeClr val="tx1"/>
              </a:solidFill>
              <a:effectLst/>
              <a:latin typeface="AU Passata" pitchFamily="34" charset="0"/>
            </a:endParaRPr>
          </a:p>
        </p:txBody>
      </p:sp>
      <p:sp>
        <p:nvSpPr>
          <p:cNvPr id="16" name="모서리가 둥근 직사각형 15"/>
          <p:cNvSpPr/>
          <p:nvPr/>
        </p:nvSpPr>
        <p:spPr bwMode="auto">
          <a:xfrm>
            <a:off x="983432" y="2928921"/>
            <a:ext cx="2160240" cy="572087"/>
          </a:xfrm>
          <a:prstGeom prst="roundRect">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4400" b="0" i="0" u="none" strike="noStrike" cap="none" normalizeH="0" baseline="0" smtClean="0">
              <a:ln>
                <a:noFill/>
              </a:ln>
              <a:solidFill>
                <a:schemeClr val="tx1"/>
              </a:solidFill>
              <a:effectLst/>
              <a:latin typeface="AU Passata" pitchFamily="34" charset="0"/>
            </a:endParaRPr>
          </a:p>
        </p:txBody>
      </p:sp>
    </p:spTree>
    <p:custDataLst>
      <p:tags r:id="rId1"/>
    </p:custDataLst>
    <p:extLst>
      <p:ext uri="{BB962C8B-B14F-4D97-AF65-F5344CB8AC3E}">
        <p14:creationId xmlns:p14="http://schemas.microsoft.com/office/powerpoint/2010/main" val="1280971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그림 30"/>
          <p:cNvPicPr>
            <a:picLocks noChangeAspect="1"/>
          </p:cNvPicPr>
          <p:nvPr/>
        </p:nvPicPr>
        <p:blipFill>
          <a:blip r:embed="rId3"/>
          <a:stretch>
            <a:fillRect/>
          </a:stretch>
        </p:blipFill>
        <p:spPr>
          <a:xfrm>
            <a:off x="9725995" y="3129066"/>
            <a:ext cx="2256037" cy="1968220"/>
          </a:xfrm>
          <a:prstGeom prst="rect">
            <a:avLst/>
          </a:prstGeom>
        </p:spPr>
      </p:pic>
      <p:pic>
        <p:nvPicPr>
          <p:cNvPr id="30" name="그림 29"/>
          <p:cNvPicPr>
            <a:picLocks noChangeAspect="1"/>
          </p:cNvPicPr>
          <p:nvPr/>
        </p:nvPicPr>
        <p:blipFill>
          <a:blip r:embed="rId4"/>
          <a:stretch>
            <a:fillRect/>
          </a:stretch>
        </p:blipFill>
        <p:spPr>
          <a:xfrm>
            <a:off x="6259712" y="5138183"/>
            <a:ext cx="1381135" cy="966795"/>
          </a:xfrm>
          <a:prstGeom prst="rect">
            <a:avLst/>
          </a:prstGeom>
        </p:spPr>
      </p:pic>
      <p:pic>
        <p:nvPicPr>
          <p:cNvPr id="22" name="그림 21"/>
          <p:cNvPicPr>
            <a:picLocks noChangeAspect="1"/>
          </p:cNvPicPr>
          <p:nvPr/>
        </p:nvPicPr>
        <p:blipFill>
          <a:blip r:embed="rId5"/>
          <a:stretch>
            <a:fillRect/>
          </a:stretch>
        </p:blipFill>
        <p:spPr>
          <a:xfrm>
            <a:off x="6494226" y="3749914"/>
            <a:ext cx="981082" cy="942982"/>
          </a:xfrm>
          <a:prstGeom prst="rect">
            <a:avLst/>
          </a:prstGeom>
        </p:spPr>
      </p:pic>
      <p:pic>
        <p:nvPicPr>
          <p:cNvPr id="5" name="그림 4"/>
          <p:cNvPicPr>
            <a:picLocks noChangeAspect="1"/>
          </p:cNvPicPr>
          <p:nvPr/>
        </p:nvPicPr>
        <p:blipFill>
          <a:blip r:embed="rId6"/>
          <a:stretch>
            <a:fillRect/>
          </a:stretch>
        </p:blipFill>
        <p:spPr>
          <a:xfrm>
            <a:off x="6259712" y="2408946"/>
            <a:ext cx="1409710" cy="952507"/>
          </a:xfrm>
          <a:prstGeom prst="rect">
            <a:avLst/>
          </a:prstGeom>
        </p:spPr>
      </p:pic>
      <p:sp>
        <p:nvSpPr>
          <p:cNvPr id="2" name="제목 1"/>
          <p:cNvSpPr>
            <a:spLocks noGrp="1"/>
          </p:cNvSpPr>
          <p:nvPr>
            <p:ph type="title"/>
          </p:nvPr>
        </p:nvSpPr>
        <p:spPr/>
        <p:txBody>
          <a:bodyPr/>
          <a:lstStyle/>
          <a:p>
            <a:r>
              <a:rPr lang="en-US" altLang="ko-KR" dirty="0" smtClean="0"/>
              <a:t>Future Work</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18</a:t>
            </a:fld>
            <a:endParaRPr lang="da-DK" dirty="0"/>
          </a:p>
        </p:txBody>
      </p:sp>
      <p:grpSp>
        <p:nvGrpSpPr>
          <p:cNvPr id="8" name="그룹 7"/>
          <p:cNvGrpSpPr/>
          <p:nvPr/>
        </p:nvGrpSpPr>
        <p:grpSpPr>
          <a:xfrm>
            <a:off x="-41637" y="1555814"/>
            <a:ext cx="5988545" cy="5015126"/>
            <a:chOff x="-41637" y="1555814"/>
            <a:chExt cx="5988545" cy="5015126"/>
          </a:xfrm>
        </p:grpSpPr>
        <p:pic>
          <p:nvPicPr>
            <p:cNvPr id="9218" name="Picture 2" descr="machine learningì ëí ì´ë¯¸ì§ ê²ìê²°ê³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0315" y="3449193"/>
              <a:ext cx="1504811" cy="1063948"/>
            </a:xfrm>
            <a:prstGeom prst="rect">
              <a:avLst/>
            </a:prstGeom>
            <a:noFill/>
            <a:extLst>
              <a:ext uri="{909E8E84-426E-40DD-AFC4-6F175D3DCCD1}">
                <a14:hiddenFill xmlns:a14="http://schemas.microsoft.com/office/drawing/2010/main">
                  <a:solidFill>
                    <a:srgbClr val="FFFFFF"/>
                  </a:solidFill>
                </a14:hiddenFill>
              </a:ext>
            </a:extLst>
          </p:spPr>
        </p:pic>
        <p:sp>
          <p:nvSpPr>
            <p:cNvPr id="6" name="모서리가 둥근 직사각형 5"/>
            <p:cNvSpPr/>
            <p:nvPr/>
          </p:nvSpPr>
          <p:spPr bwMode="auto">
            <a:xfrm>
              <a:off x="54997" y="1555814"/>
              <a:ext cx="5891911" cy="5015126"/>
            </a:xfrm>
            <a:prstGeom prst="roundRect">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10" name="Picture 2" descr="Software Install &amp; Setup"/>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264327" y="2193650"/>
              <a:ext cx="1333906" cy="876567"/>
            </a:xfrm>
            <a:prstGeom prst="rect">
              <a:avLst/>
            </a:prstGeom>
            <a:noFill/>
            <a:extLst>
              <a:ext uri="{909E8E84-426E-40DD-AFC4-6F175D3DCCD1}">
                <a14:hiddenFill xmlns:a14="http://schemas.microsoft.com/office/drawing/2010/main">
                  <a:solidFill>
                    <a:srgbClr val="FFFFFF"/>
                  </a:solidFill>
                </a14:hiddenFill>
              </a:ext>
            </a:extLst>
          </p:spPr>
        </p:pic>
        <p:sp>
          <p:nvSpPr>
            <p:cNvPr id="11" name="덧셈 기호 6"/>
            <p:cNvSpPr/>
            <p:nvPr/>
          </p:nvSpPr>
          <p:spPr bwMode="auto">
            <a:xfrm>
              <a:off x="710066" y="3934669"/>
              <a:ext cx="362590" cy="357015"/>
            </a:xfrm>
            <a:prstGeom prst="mathPlus">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2" name="Right Arrow 9"/>
            <p:cNvSpPr/>
            <p:nvPr/>
          </p:nvSpPr>
          <p:spPr bwMode="auto">
            <a:xfrm rot="5400000">
              <a:off x="32522" y="4866152"/>
              <a:ext cx="860076" cy="162943"/>
            </a:xfrm>
            <a:prstGeom prst="rightArrow">
              <a:avLst/>
            </a:prstGeom>
            <a:solidFill>
              <a:schemeClr val="tx1"/>
            </a:solidFill>
            <a:ln>
              <a:solidFill>
                <a:schemeClr val="tx1"/>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3" name="Right Arrow 28"/>
            <p:cNvSpPr/>
            <p:nvPr/>
          </p:nvSpPr>
          <p:spPr bwMode="auto">
            <a:xfrm rot="5400000">
              <a:off x="256539" y="4861708"/>
              <a:ext cx="860076" cy="162943"/>
            </a:xfrm>
            <a:prstGeom prst="rightArrow">
              <a:avLst/>
            </a:prstGeom>
            <a:solidFill>
              <a:schemeClr val="tx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4" name="Right Arrow 29"/>
            <p:cNvSpPr/>
            <p:nvPr/>
          </p:nvSpPr>
          <p:spPr bwMode="auto">
            <a:xfrm rot="5400000">
              <a:off x="927211" y="4866152"/>
              <a:ext cx="860076" cy="162943"/>
            </a:xfrm>
            <a:prstGeom prst="rightArrow">
              <a:avLst/>
            </a:prstGeom>
            <a:solidFill>
              <a:schemeClr val="tx1"/>
            </a:solidFill>
            <a:ln>
              <a:solidFill>
                <a:schemeClr val="tx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15" name="Straight Connector 12"/>
            <p:cNvCxnSpPr/>
            <p:nvPr/>
          </p:nvCxnSpPr>
          <p:spPr bwMode="auto">
            <a:xfrm flipV="1">
              <a:off x="799246" y="4933614"/>
              <a:ext cx="434143" cy="1"/>
            </a:xfrm>
            <a:prstGeom prst="line">
              <a:avLst/>
            </a:prstGeom>
            <a:solidFill>
              <a:schemeClr val="accent2"/>
            </a:solidFill>
            <a:ln w="127000" cap="flat" cmpd="sng" algn="ctr">
              <a:solidFill>
                <a:schemeClr val="tx1"/>
              </a:solidFill>
              <a:prstDash val="sysDot"/>
              <a:round/>
              <a:headEnd type="none" w="med" len="med"/>
              <a:tailEnd type="none" w="med" len="med"/>
            </a:ln>
            <a:effectLst/>
          </p:spPr>
        </p:cxnSp>
        <p:sp>
          <p:nvSpPr>
            <p:cNvPr id="16" name="TextBox 15"/>
            <p:cNvSpPr txBox="1"/>
            <p:nvPr/>
          </p:nvSpPr>
          <p:spPr>
            <a:xfrm>
              <a:off x="-41637" y="3102059"/>
              <a:ext cx="1763109" cy="830997"/>
            </a:xfrm>
            <a:prstGeom prst="rect">
              <a:avLst/>
            </a:prstGeom>
            <a:noFill/>
          </p:spPr>
          <p:txBody>
            <a:bodyPr wrap="square" rtlCol="0">
              <a:spAutoFit/>
            </a:bodyPr>
            <a:lstStyle/>
            <a:p>
              <a:pPr algn="ctr"/>
              <a:r>
                <a:rPr lang="en-US" altLang="ko-KR" sz="2400" dirty="0" smtClean="0"/>
                <a:t>Static features</a:t>
              </a:r>
              <a:endParaRPr lang="ko-KR" altLang="en-US" sz="2400" dirty="0"/>
            </a:p>
          </p:txBody>
        </p:sp>
        <p:sp>
          <p:nvSpPr>
            <p:cNvPr id="17" name="TextBox 16"/>
            <p:cNvSpPr txBox="1"/>
            <p:nvPr/>
          </p:nvSpPr>
          <p:spPr>
            <a:xfrm>
              <a:off x="303136" y="5399814"/>
              <a:ext cx="1256287" cy="830997"/>
            </a:xfrm>
            <a:prstGeom prst="rect">
              <a:avLst/>
            </a:prstGeom>
            <a:noFill/>
          </p:spPr>
          <p:txBody>
            <a:bodyPr wrap="square" rtlCol="0">
              <a:spAutoFit/>
            </a:bodyPr>
            <a:lstStyle/>
            <a:p>
              <a:pPr algn="ctr"/>
              <a:r>
                <a:rPr lang="en-US" altLang="ko-KR" sz="2400" dirty="0" smtClean="0"/>
                <a:t>Dynamic features</a:t>
              </a:r>
              <a:endParaRPr lang="ko-KR" altLang="en-US" sz="2400" dirty="0"/>
            </a:p>
          </p:txBody>
        </p:sp>
        <p:sp>
          <p:nvSpPr>
            <p:cNvPr id="7" name="TextBox 6"/>
            <p:cNvSpPr txBox="1"/>
            <p:nvPr/>
          </p:nvSpPr>
          <p:spPr>
            <a:xfrm>
              <a:off x="336656" y="1645158"/>
              <a:ext cx="5328592" cy="523220"/>
            </a:xfrm>
            <a:prstGeom prst="rect">
              <a:avLst/>
            </a:prstGeom>
            <a:noFill/>
          </p:spPr>
          <p:txBody>
            <a:bodyPr wrap="square" rtlCol="0">
              <a:spAutoFit/>
            </a:bodyPr>
            <a:lstStyle/>
            <a:p>
              <a:pPr algn="ctr"/>
              <a:r>
                <a:rPr lang="en-US" altLang="ko-KR" sz="2800" smtClean="0"/>
                <a:t>Refined Relevance  </a:t>
              </a:r>
              <a:r>
                <a:rPr lang="en-US" altLang="ko-KR" sz="2800" dirty="0" smtClean="0"/>
                <a:t>Analysis</a:t>
              </a:r>
              <a:endParaRPr lang="ko-KR" altLang="en-US" sz="2800" dirty="0"/>
            </a:p>
          </p:txBody>
        </p:sp>
        <p:sp>
          <p:nvSpPr>
            <p:cNvPr id="32" name="오른쪽 화살표 31"/>
            <p:cNvSpPr/>
            <p:nvPr/>
          </p:nvSpPr>
          <p:spPr bwMode="auto">
            <a:xfrm>
              <a:off x="1613173" y="3782586"/>
              <a:ext cx="404279"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dirty="0" smtClean="0">
                <a:ln>
                  <a:noFill/>
                </a:ln>
                <a:solidFill>
                  <a:schemeClr val="tx1"/>
                </a:solidFill>
                <a:effectLst/>
                <a:latin typeface="AU Passata" pitchFamily="34" charset="0"/>
              </a:endParaRPr>
            </a:p>
          </p:txBody>
        </p:sp>
        <p:grpSp>
          <p:nvGrpSpPr>
            <p:cNvPr id="3" name="그룹 2"/>
            <p:cNvGrpSpPr/>
            <p:nvPr/>
          </p:nvGrpSpPr>
          <p:grpSpPr>
            <a:xfrm>
              <a:off x="4161168" y="3278860"/>
              <a:ext cx="1720090" cy="1480555"/>
              <a:chOff x="8984422" y="1188803"/>
              <a:chExt cx="2830398" cy="2391939"/>
            </a:xfrm>
          </p:grpSpPr>
          <p:grpSp>
            <p:nvGrpSpPr>
              <p:cNvPr id="39" name="그룹 38"/>
              <p:cNvGrpSpPr/>
              <p:nvPr/>
            </p:nvGrpSpPr>
            <p:grpSpPr>
              <a:xfrm>
                <a:off x="8984422" y="1282881"/>
                <a:ext cx="2830398" cy="2270822"/>
                <a:chOff x="575734" y="2151872"/>
                <a:chExt cx="4455796" cy="3343585"/>
              </a:xfrm>
            </p:grpSpPr>
            <p:sp>
              <p:nvSpPr>
                <p:cNvPr id="40" name="직사각형 39"/>
                <p:cNvSpPr/>
                <p:nvPr/>
              </p:nvSpPr>
              <p:spPr bwMode="auto">
                <a:xfrm>
                  <a:off x="2604061" y="2634958"/>
                  <a:ext cx="1451572" cy="1656184"/>
                </a:xfrm>
                <a:prstGeom prst="rect">
                  <a:avLst/>
                </a:prstGeom>
                <a:solidFill>
                  <a:schemeClr val="accent1">
                    <a:lumMod val="60000"/>
                    <a:lumOff val="40000"/>
                  </a:schemeClr>
                </a:solidFill>
                <a:ln w="1778"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41" name="그림 40"/>
                <p:cNvPicPr>
                  <a:picLocks noChangeAspect="1"/>
                </p:cNvPicPr>
                <p:nvPr/>
              </p:nvPicPr>
              <p:blipFill>
                <a:blip r:embed="rId9">
                  <a:clrChange>
                    <a:clrFrom>
                      <a:srgbClr val="A349A4"/>
                    </a:clrFrom>
                    <a:clrTo>
                      <a:srgbClr val="A349A4">
                        <a:alpha val="0"/>
                      </a:srgbClr>
                    </a:clrTo>
                  </a:clrChange>
                </a:blip>
                <a:stretch>
                  <a:fillRect/>
                </a:stretch>
              </p:blipFill>
              <p:spPr>
                <a:xfrm>
                  <a:off x="575734" y="2151872"/>
                  <a:ext cx="4455796" cy="3343585"/>
                </a:xfrm>
                <a:prstGeom prst="rect">
                  <a:avLst/>
                </a:prstGeom>
              </p:spPr>
            </p:pic>
          </p:grpSp>
          <p:sp>
            <p:nvSpPr>
              <p:cNvPr id="43" name="자유형 42"/>
              <p:cNvSpPr/>
              <p:nvPr/>
            </p:nvSpPr>
            <p:spPr bwMode="auto">
              <a:xfrm>
                <a:off x="9131517" y="1188803"/>
                <a:ext cx="2141006" cy="1479487"/>
              </a:xfrm>
              <a:custGeom>
                <a:avLst/>
                <a:gdLst>
                  <a:gd name="connsiteX0" fmla="*/ 453262 w 2141006"/>
                  <a:gd name="connsiteY0" fmla="*/ 189449 h 1479487"/>
                  <a:gd name="connsiteX1" fmla="*/ 430113 w 2141006"/>
                  <a:gd name="connsiteY1" fmla="*/ 594563 h 1479487"/>
                  <a:gd name="connsiteX2" fmla="*/ 129171 w 2141006"/>
                  <a:gd name="connsiteY2" fmla="*/ 652436 h 1479487"/>
                  <a:gd name="connsiteX3" fmla="*/ 71298 w 2141006"/>
                  <a:gd name="connsiteY3" fmla="*/ 1034401 h 1479487"/>
                  <a:gd name="connsiteX4" fmla="*/ 1113019 w 2141006"/>
                  <a:gd name="connsiteY4" fmla="*/ 1069125 h 1479487"/>
                  <a:gd name="connsiteX5" fmla="*/ 1194042 w 2141006"/>
                  <a:gd name="connsiteY5" fmla="*/ 1439515 h 1479487"/>
                  <a:gd name="connsiteX6" fmla="*/ 1714903 w 2141006"/>
                  <a:gd name="connsiteY6" fmla="*/ 1451089 h 1479487"/>
                  <a:gd name="connsiteX7" fmla="*/ 1726477 w 2141006"/>
                  <a:gd name="connsiteY7" fmla="*/ 1277469 h 1479487"/>
                  <a:gd name="connsiteX8" fmla="*/ 2015845 w 2141006"/>
                  <a:gd name="connsiteY8" fmla="*/ 1265894 h 1479487"/>
                  <a:gd name="connsiteX9" fmla="*/ 2108442 w 2141006"/>
                  <a:gd name="connsiteY9" fmla="*/ 941803 h 1479487"/>
                  <a:gd name="connsiteX10" fmla="*/ 2085293 w 2141006"/>
                  <a:gd name="connsiteY10" fmla="*/ 582988 h 1479487"/>
                  <a:gd name="connsiteX11" fmla="*/ 1494984 w 2141006"/>
                  <a:gd name="connsiteY11" fmla="*/ 571413 h 1479487"/>
                  <a:gd name="connsiteX12" fmla="*/ 1356088 w 2141006"/>
                  <a:gd name="connsiteY12" fmla="*/ 328345 h 1479487"/>
                  <a:gd name="connsiteX13" fmla="*/ 1136169 w 2141006"/>
                  <a:gd name="connsiteY13" fmla="*/ 328345 h 1479487"/>
                  <a:gd name="connsiteX14" fmla="*/ 950974 w 2141006"/>
                  <a:gd name="connsiteY14" fmla="*/ 15828 h 1479487"/>
                  <a:gd name="connsiteX15" fmla="*/ 487986 w 2141006"/>
                  <a:gd name="connsiteY15" fmla="*/ 62127 h 1479487"/>
                  <a:gd name="connsiteX16" fmla="*/ 453262 w 2141006"/>
                  <a:gd name="connsiteY16" fmla="*/ 189449 h 147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1006" h="1479487">
                    <a:moveTo>
                      <a:pt x="453262" y="189449"/>
                    </a:moveTo>
                    <a:cubicBezTo>
                      <a:pt x="443617" y="278188"/>
                      <a:pt x="484128" y="517399"/>
                      <a:pt x="430113" y="594563"/>
                    </a:cubicBezTo>
                    <a:cubicBezTo>
                      <a:pt x="376098" y="671728"/>
                      <a:pt x="188973" y="579130"/>
                      <a:pt x="129171" y="652436"/>
                    </a:cubicBezTo>
                    <a:cubicBezTo>
                      <a:pt x="69368" y="725742"/>
                      <a:pt x="-92677" y="964953"/>
                      <a:pt x="71298" y="1034401"/>
                    </a:cubicBezTo>
                    <a:cubicBezTo>
                      <a:pt x="235273" y="1103849"/>
                      <a:pt x="925895" y="1001606"/>
                      <a:pt x="1113019" y="1069125"/>
                    </a:cubicBezTo>
                    <a:cubicBezTo>
                      <a:pt x="1300143" y="1136644"/>
                      <a:pt x="1093728" y="1375854"/>
                      <a:pt x="1194042" y="1439515"/>
                    </a:cubicBezTo>
                    <a:cubicBezTo>
                      <a:pt x="1294356" y="1503176"/>
                      <a:pt x="1626164" y="1478097"/>
                      <a:pt x="1714903" y="1451089"/>
                    </a:cubicBezTo>
                    <a:cubicBezTo>
                      <a:pt x="1803642" y="1424081"/>
                      <a:pt x="1676320" y="1308335"/>
                      <a:pt x="1726477" y="1277469"/>
                    </a:cubicBezTo>
                    <a:cubicBezTo>
                      <a:pt x="1776634" y="1246603"/>
                      <a:pt x="1952184" y="1321838"/>
                      <a:pt x="2015845" y="1265894"/>
                    </a:cubicBezTo>
                    <a:cubicBezTo>
                      <a:pt x="2079506" y="1209950"/>
                      <a:pt x="2096867" y="1055621"/>
                      <a:pt x="2108442" y="941803"/>
                    </a:cubicBezTo>
                    <a:cubicBezTo>
                      <a:pt x="2120017" y="827985"/>
                      <a:pt x="2187536" y="644720"/>
                      <a:pt x="2085293" y="582988"/>
                    </a:cubicBezTo>
                    <a:cubicBezTo>
                      <a:pt x="1983050" y="521256"/>
                      <a:pt x="1616518" y="613854"/>
                      <a:pt x="1494984" y="571413"/>
                    </a:cubicBezTo>
                    <a:cubicBezTo>
                      <a:pt x="1373450" y="528973"/>
                      <a:pt x="1415890" y="368856"/>
                      <a:pt x="1356088" y="328345"/>
                    </a:cubicBezTo>
                    <a:cubicBezTo>
                      <a:pt x="1296286" y="287834"/>
                      <a:pt x="1203688" y="380431"/>
                      <a:pt x="1136169" y="328345"/>
                    </a:cubicBezTo>
                    <a:cubicBezTo>
                      <a:pt x="1068650" y="276259"/>
                      <a:pt x="1059004" y="60198"/>
                      <a:pt x="950974" y="15828"/>
                    </a:cubicBezTo>
                    <a:cubicBezTo>
                      <a:pt x="842944" y="-28542"/>
                      <a:pt x="572867" y="31261"/>
                      <a:pt x="487986" y="62127"/>
                    </a:cubicBezTo>
                    <a:cubicBezTo>
                      <a:pt x="403105" y="92993"/>
                      <a:pt x="462907" y="100710"/>
                      <a:pt x="453262" y="189449"/>
                    </a:cubicBezTo>
                    <a:close/>
                  </a:path>
                </a:pathLst>
              </a:cu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4" name="자유형 43"/>
              <p:cNvSpPr/>
              <p:nvPr/>
            </p:nvSpPr>
            <p:spPr bwMode="auto">
              <a:xfrm>
                <a:off x="9895703" y="2646567"/>
                <a:ext cx="1364342" cy="934175"/>
              </a:xfrm>
              <a:custGeom>
                <a:avLst/>
                <a:gdLst>
                  <a:gd name="connsiteX0" fmla="*/ 371041 w 1364342"/>
                  <a:gd name="connsiteY0" fmla="*/ 61909 h 934175"/>
                  <a:gd name="connsiteX1" fmla="*/ 371041 w 1364342"/>
                  <a:gd name="connsiteY1" fmla="*/ 258679 h 934175"/>
                  <a:gd name="connsiteX2" fmla="*/ 151122 w 1364342"/>
                  <a:gd name="connsiteY2" fmla="*/ 281828 h 934175"/>
                  <a:gd name="connsiteX3" fmla="*/ 12226 w 1364342"/>
                  <a:gd name="connsiteY3" fmla="*/ 374425 h 934175"/>
                  <a:gd name="connsiteX4" fmla="*/ 81674 w 1364342"/>
                  <a:gd name="connsiteY4" fmla="*/ 617494 h 934175"/>
                  <a:gd name="connsiteX5" fmla="*/ 671983 w 1364342"/>
                  <a:gd name="connsiteY5" fmla="*/ 629068 h 934175"/>
                  <a:gd name="connsiteX6" fmla="*/ 706707 w 1364342"/>
                  <a:gd name="connsiteY6" fmla="*/ 744815 h 934175"/>
                  <a:gd name="connsiteX7" fmla="*/ 776155 w 1364342"/>
                  <a:gd name="connsiteY7" fmla="*/ 837413 h 934175"/>
                  <a:gd name="connsiteX8" fmla="*/ 961350 w 1364342"/>
                  <a:gd name="connsiteY8" fmla="*/ 883711 h 934175"/>
                  <a:gd name="connsiteX9" fmla="*/ 1273867 w 1364342"/>
                  <a:gd name="connsiteY9" fmla="*/ 872137 h 934175"/>
                  <a:gd name="connsiteX10" fmla="*/ 1343315 w 1364342"/>
                  <a:gd name="connsiteY10" fmla="*/ 108208 h 934175"/>
                  <a:gd name="connsiteX11" fmla="*/ 949775 w 1364342"/>
                  <a:gd name="connsiteY11" fmla="*/ 4036 h 934175"/>
                  <a:gd name="connsiteX12" fmla="*/ 371041 w 1364342"/>
                  <a:gd name="connsiteY12" fmla="*/ 61909 h 93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4342" h="934175">
                    <a:moveTo>
                      <a:pt x="371041" y="61909"/>
                    </a:moveTo>
                    <a:cubicBezTo>
                      <a:pt x="274585" y="104349"/>
                      <a:pt x="407694" y="222026"/>
                      <a:pt x="371041" y="258679"/>
                    </a:cubicBezTo>
                    <a:cubicBezTo>
                      <a:pt x="334388" y="295332"/>
                      <a:pt x="210924" y="262537"/>
                      <a:pt x="151122" y="281828"/>
                    </a:cubicBezTo>
                    <a:cubicBezTo>
                      <a:pt x="91320" y="301119"/>
                      <a:pt x="23801" y="318481"/>
                      <a:pt x="12226" y="374425"/>
                    </a:cubicBezTo>
                    <a:cubicBezTo>
                      <a:pt x="651" y="430369"/>
                      <a:pt x="-28285" y="575054"/>
                      <a:pt x="81674" y="617494"/>
                    </a:cubicBezTo>
                    <a:cubicBezTo>
                      <a:pt x="191633" y="659934"/>
                      <a:pt x="567811" y="607848"/>
                      <a:pt x="671983" y="629068"/>
                    </a:cubicBezTo>
                    <a:cubicBezTo>
                      <a:pt x="776155" y="650288"/>
                      <a:pt x="689345" y="710091"/>
                      <a:pt x="706707" y="744815"/>
                    </a:cubicBezTo>
                    <a:cubicBezTo>
                      <a:pt x="724069" y="779539"/>
                      <a:pt x="733715" y="814264"/>
                      <a:pt x="776155" y="837413"/>
                    </a:cubicBezTo>
                    <a:cubicBezTo>
                      <a:pt x="818595" y="860562"/>
                      <a:pt x="878398" y="877924"/>
                      <a:pt x="961350" y="883711"/>
                    </a:cubicBezTo>
                    <a:cubicBezTo>
                      <a:pt x="1044302" y="889498"/>
                      <a:pt x="1210206" y="1001387"/>
                      <a:pt x="1273867" y="872137"/>
                    </a:cubicBezTo>
                    <a:cubicBezTo>
                      <a:pt x="1337528" y="742887"/>
                      <a:pt x="1397330" y="252891"/>
                      <a:pt x="1343315" y="108208"/>
                    </a:cubicBezTo>
                    <a:cubicBezTo>
                      <a:pt x="1289300" y="-36475"/>
                      <a:pt x="1109892" y="19469"/>
                      <a:pt x="949775" y="4036"/>
                    </a:cubicBezTo>
                    <a:cubicBezTo>
                      <a:pt x="789659" y="-11397"/>
                      <a:pt x="467497" y="19469"/>
                      <a:pt x="371041" y="61909"/>
                    </a:cubicBezTo>
                    <a:close/>
                  </a:path>
                </a:pathLst>
              </a:custGeom>
              <a:noFill/>
              <a:ln w="38100" cap="flat" cmpd="sng" algn="ctr">
                <a:solidFill>
                  <a:srgbClr val="0033C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sp>
          <p:nvSpPr>
            <p:cNvPr id="45" name="오른쪽 화살표 44"/>
            <p:cNvSpPr/>
            <p:nvPr/>
          </p:nvSpPr>
          <p:spPr bwMode="auto">
            <a:xfrm>
              <a:off x="3720993" y="3783461"/>
              <a:ext cx="404279"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dirty="0" smtClean="0">
                <a:ln>
                  <a:noFill/>
                </a:ln>
                <a:solidFill>
                  <a:schemeClr val="tx1"/>
                </a:solidFill>
                <a:effectLst/>
                <a:latin typeface="AU Passata" pitchFamily="34" charset="0"/>
              </a:endParaRPr>
            </a:p>
          </p:txBody>
        </p:sp>
      </p:grpSp>
      <p:sp>
        <p:nvSpPr>
          <p:cNvPr id="9" name="모서리가 둥근 직사각형 8"/>
          <p:cNvSpPr/>
          <p:nvPr/>
        </p:nvSpPr>
        <p:spPr bwMode="auto">
          <a:xfrm>
            <a:off x="6121911" y="1544343"/>
            <a:ext cx="5886845" cy="5015126"/>
          </a:xfrm>
          <a:prstGeom prst="roundRect">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9220" name="Picture 4" descr="synthesisì ëí ì´ë¯¸ì§ ê²ìê²°ê³¼"/>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4259" y="3330439"/>
            <a:ext cx="1294856" cy="14658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56040" y="1620462"/>
            <a:ext cx="5472608" cy="523220"/>
          </a:xfrm>
          <a:prstGeom prst="rect">
            <a:avLst/>
          </a:prstGeom>
          <a:noFill/>
        </p:spPr>
        <p:txBody>
          <a:bodyPr wrap="square" rtlCol="0">
            <a:spAutoFit/>
          </a:bodyPr>
          <a:lstStyle/>
          <a:p>
            <a:r>
              <a:rPr lang="en-US" altLang="ko-KR" sz="2800" dirty="0" smtClean="0"/>
              <a:t>Synthesis System TCs from Unit  TCs</a:t>
            </a:r>
            <a:endParaRPr lang="ko-KR" altLang="en-US" sz="2800" dirty="0"/>
          </a:p>
        </p:txBody>
      </p:sp>
      <p:cxnSp>
        <p:nvCxnSpPr>
          <p:cNvPr id="24" name="구부러진 연결선 23"/>
          <p:cNvCxnSpPr/>
          <p:nvPr/>
        </p:nvCxnSpPr>
        <p:spPr bwMode="auto">
          <a:xfrm rot="16200000" flipH="1">
            <a:off x="6549511" y="2727537"/>
            <a:ext cx="1064115" cy="315323"/>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w="sm" len="sm"/>
          </a:ln>
          <a:effectLst>
            <a:outerShdw blurRad="50800" dist="38100" dir="2700000" algn="tl" rotWithShape="0">
              <a:prstClr val="black">
                <a:alpha val="40000"/>
              </a:prstClr>
            </a:outerShdw>
          </a:effectLst>
        </p:spPr>
      </p:cxnSp>
      <p:cxnSp>
        <p:nvCxnSpPr>
          <p:cNvPr id="27" name="구부러진 연결선 26"/>
          <p:cNvCxnSpPr/>
          <p:nvPr/>
        </p:nvCxnSpPr>
        <p:spPr bwMode="auto">
          <a:xfrm rot="5400000">
            <a:off x="6374795" y="4286436"/>
            <a:ext cx="883778" cy="13759"/>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w="sm" len="sm"/>
          </a:ln>
          <a:effectLst>
            <a:outerShdw blurRad="50800" dist="38100" dir="2700000" algn="tl" rotWithShape="0">
              <a:prstClr val="black">
                <a:alpha val="40000"/>
              </a:prstClr>
            </a:outerShdw>
          </a:effectLst>
        </p:spPr>
      </p:cxnSp>
      <p:sp>
        <p:nvSpPr>
          <p:cNvPr id="29" name="덧셈 기호 6"/>
          <p:cNvSpPr/>
          <p:nvPr/>
        </p:nvSpPr>
        <p:spPr bwMode="auto">
          <a:xfrm>
            <a:off x="6816577" y="3340243"/>
            <a:ext cx="362590" cy="357015"/>
          </a:xfrm>
          <a:prstGeom prst="mathPlus">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33" name="오른쪽 화살표 32"/>
          <p:cNvSpPr/>
          <p:nvPr/>
        </p:nvSpPr>
        <p:spPr bwMode="auto">
          <a:xfrm>
            <a:off x="9298754" y="3876624"/>
            <a:ext cx="337843"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dirty="0" smtClean="0">
              <a:ln>
                <a:noFill/>
              </a:ln>
              <a:solidFill>
                <a:schemeClr val="tx1"/>
              </a:solidFill>
              <a:effectLst/>
              <a:latin typeface="AU Passata" pitchFamily="34" charset="0"/>
            </a:endParaRPr>
          </a:p>
        </p:txBody>
      </p:sp>
      <p:sp>
        <p:nvSpPr>
          <p:cNvPr id="34" name="오른쪽 화살표 33"/>
          <p:cNvSpPr/>
          <p:nvPr/>
        </p:nvSpPr>
        <p:spPr bwMode="auto">
          <a:xfrm>
            <a:off x="7537768" y="3842161"/>
            <a:ext cx="354003"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dirty="0" smtClean="0">
              <a:ln>
                <a:noFill/>
              </a:ln>
              <a:solidFill>
                <a:schemeClr val="tx1"/>
              </a:solidFill>
              <a:effectLst/>
              <a:latin typeface="AU Passata" pitchFamily="34" charset="0"/>
            </a:endParaRPr>
          </a:p>
        </p:txBody>
      </p:sp>
      <p:sp>
        <p:nvSpPr>
          <p:cNvPr id="46" name="TextBox 45"/>
          <p:cNvSpPr txBox="1"/>
          <p:nvPr/>
        </p:nvSpPr>
        <p:spPr>
          <a:xfrm>
            <a:off x="10009668" y="2614770"/>
            <a:ext cx="1045112" cy="461665"/>
          </a:xfrm>
          <a:prstGeom prst="rect">
            <a:avLst/>
          </a:prstGeom>
          <a:noFill/>
        </p:spPr>
        <p:txBody>
          <a:bodyPr wrap="square" rtlCol="0">
            <a:spAutoFit/>
          </a:bodyPr>
          <a:lstStyle/>
          <a:p>
            <a:pPr algn="ctr"/>
            <a:r>
              <a:rPr lang="en-US" altLang="ko-KR" sz="2400" dirty="0" smtClean="0"/>
              <a:t>main()</a:t>
            </a:r>
            <a:endParaRPr lang="ko-KR" altLang="en-US" sz="2400" dirty="0"/>
          </a:p>
        </p:txBody>
      </p:sp>
      <p:sp>
        <p:nvSpPr>
          <p:cNvPr id="47" name="폭발 1 46"/>
          <p:cNvSpPr/>
          <p:nvPr/>
        </p:nvSpPr>
        <p:spPr bwMode="auto">
          <a:xfrm>
            <a:off x="10499326" y="4570934"/>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2" name="폭발 1 41"/>
          <p:cNvSpPr/>
          <p:nvPr/>
        </p:nvSpPr>
        <p:spPr bwMode="auto">
          <a:xfrm>
            <a:off x="6779640" y="5554655"/>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9" name="덧셈 기호 6"/>
          <p:cNvSpPr/>
          <p:nvPr/>
        </p:nvSpPr>
        <p:spPr bwMode="auto">
          <a:xfrm>
            <a:off x="6782300" y="4781776"/>
            <a:ext cx="362590" cy="357015"/>
          </a:xfrm>
          <a:prstGeom prst="mathPlus">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5" name="자유형 24"/>
          <p:cNvSpPr/>
          <p:nvPr/>
        </p:nvSpPr>
        <p:spPr bwMode="auto">
          <a:xfrm>
            <a:off x="6806838" y="5245659"/>
            <a:ext cx="610893" cy="467260"/>
          </a:xfrm>
          <a:custGeom>
            <a:avLst/>
            <a:gdLst>
              <a:gd name="connsiteX0" fmla="*/ 0 w 714660"/>
              <a:gd name="connsiteY0" fmla="*/ 44684 h 581658"/>
              <a:gd name="connsiteX1" fmla="*/ 713232 w 714660"/>
              <a:gd name="connsiteY1" fmla="*/ 8108 h 581658"/>
              <a:gd name="connsiteX2" fmla="*/ 182880 w 714660"/>
              <a:gd name="connsiteY2" fmla="*/ 181844 h 581658"/>
              <a:gd name="connsiteX3" fmla="*/ 146304 w 714660"/>
              <a:gd name="connsiteY3" fmla="*/ 556748 h 581658"/>
              <a:gd name="connsiteX4" fmla="*/ 155448 w 714660"/>
              <a:gd name="connsiteY4" fmla="*/ 547604 h 581658"/>
              <a:gd name="connsiteX5" fmla="*/ 155448 w 714660"/>
              <a:gd name="connsiteY5" fmla="*/ 547604 h 581658"/>
              <a:gd name="connsiteX6" fmla="*/ 146304 w 714660"/>
              <a:gd name="connsiteY6" fmla="*/ 575036 h 5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660" h="581658">
                <a:moveTo>
                  <a:pt x="0" y="44684"/>
                </a:moveTo>
                <a:cubicBezTo>
                  <a:pt x="341376" y="14966"/>
                  <a:pt x="682752" y="-14752"/>
                  <a:pt x="713232" y="8108"/>
                </a:cubicBezTo>
                <a:cubicBezTo>
                  <a:pt x="743712" y="30968"/>
                  <a:pt x="277368" y="90404"/>
                  <a:pt x="182880" y="181844"/>
                </a:cubicBezTo>
                <a:cubicBezTo>
                  <a:pt x="88392" y="273284"/>
                  <a:pt x="150876" y="495788"/>
                  <a:pt x="146304" y="556748"/>
                </a:cubicBezTo>
                <a:cubicBezTo>
                  <a:pt x="141732" y="617708"/>
                  <a:pt x="155448" y="547604"/>
                  <a:pt x="155448" y="547604"/>
                </a:cubicBezTo>
                <a:lnTo>
                  <a:pt x="155448" y="547604"/>
                </a:lnTo>
                <a:lnTo>
                  <a:pt x="146304" y="575036"/>
                </a:lnTo>
              </a:path>
            </a:pathLst>
          </a:custGeom>
          <a:noFill/>
          <a:ln w="76200" cap="flat" cmpd="sng" algn="ctr">
            <a:solidFill>
              <a:srgbClr val="0033CC"/>
            </a:solidFill>
            <a:prstDash val="solid"/>
            <a:round/>
            <a:headEnd type="none" w="med" len="med"/>
            <a:tailEnd type="triangle" w="sm" len="sm"/>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9" name="자유형 18"/>
          <p:cNvSpPr/>
          <p:nvPr/>
        </p:nvSpPr>
        <p:spPr bwMode="auto">
          <a:xfrm>
            <a:off x="10415195" y="2996952"/>
            <a:ext cx="888853" cy="1720445"/>
          </a:xfrm>
          <a:custGeom>
            <a:avLst/>
            <a:gdLst>
              <a:gd name="connsiteX0" fmla="*/ 2208 w 777641"/>
              <a:gd name="connsiteY0" fmla="*/ 0 h 1222513"/>
              <a:gd name="connsiteX1" fmla="*/ 22086 w 777641"/>
              <a:gd name="connsiteY1" fmla="*/ 268357 h 1222513"/>
              <a:gd name="connsiteX2" fmla="*/ 161234 w 777641"/>
              <a:gd name="connsiteY2" fmla="*/ 417444 h 1222513"/>
              <a:gd name="connsiteX3" fmla="*/ 240747 w 777641"/>
              <a:gd name="connsiteY3" fmla="*/ 655983 h 1222513"/>
              <a:gd name="connsiteX4" fmla="*/ 777460 w 777641"/>
              <a:gd name="connsiteY4" fmla="*/ 636105 h 1222513"/>
              <a:gd name="connsiteX5" fmla="*/ 300382 w 777641"/>
              <a:gd name="connsiteY5" fmla="*/ 755374 h 1222513"/>
              <a:gd name="connsiteX6" fmla="*/ 260626 w 777641"/>
              <a:gd name="connsiteY6" fmla="*/ 1222513 h 122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641" h="1222513">
                <a:moveTo>
                  <a:pt x="2208" y="0"/>
                </a:moveTo>
                <a:cubicBezTo>
                  <a:pt x="-1105" y="99391"/>
                  <a:pt x="-4418" y="198783"/>
                  <a:pt x="22086" y="268357"/>
                </a:cubicBezTo>
                <a:cubicBezTo>
                  <a:pt x="48590" y="337931"/>
                  <a:pt x="124791" y="352840"/>
                  <a:pt x="161234" y="417444"/>
                </a:cubicBezTo>
                <a:cubicBezTo>
                  <a:pt x="197677" y="482048"/>
                  <a:pt x="138043" y="619539"/>
                  <a:pt x="240747" y="655983"/>
                </a:cubicBezTo>
                <a:cubicBezTo>
                  <a:pt x="343451" y="692427"/>
                  <a:pt x="767521" y="619540"/>
                  <a:pt x="777460" y="636105"/>
                </a:cubicBezTo>
                <a:cubicBezTo>
                  <a:pt x="787399" y="652670"/>
                  <a:pt x="386521" y="657639"/>
                  <a:pt x="300382" y="755374"/>
                </a:cubicBezTo>
                <a:cubicBezTo>
                  <a:pt x="214243" y="853109"/>
                  <a:pt x="262282" y="1139687"/>
                  <a:pt x="260626" y="1222513"/>
                </a:cubicBezTo>
              </a:path>
            </a:pathLst>
          </a:custGeom>
          <a:noFill/>
          <a:ln w="76200" cap="flat" cmpd="sng" algn="ctr">
            <a:solidFill>
              <a:srgbClr val="0033CC"/>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Tree>
    <p:extLst>
      <p:ext uri="{BB962C8B-B14F-4D97-AF65-F5344CB8AC3E}">
        <p14:creationId xmlns:p14="http://schemas.microsoft.com/office/powerpoint/2010/main" val="50015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0" y="381826"/>
            <a:ext cx="12192000" cy="1944216"/>
          </a:xfrm>
          <a:ln>
            <a:noFill/>
          </a:ln>
        </p:spPr>
        <p:style>
          <a:lnRef idx="2">
            <a:schemeClr val="accent1"/>
          </a:lnRef>
          <a:fillRef idx="1">
            <a:schemeClr val="lt1"/>
          </a:fillRef>
          <a:effectRef idx="0">
            <a:schemeClr val="accent1"/>
          </a:effectRef>
          <a:fontRef idx="minor">
            <a:schemeClr val="dk1"/>
          </a:fontRef>
        </p:style>
        <p:txBody>
          <a:bodyPr>
            <a:noAutofit/>
          </a:bodyPr>
          <a:lstStyle/>
          <a:p>
            <a:pPr algn="ctr">
              <a:lnSpc>
                <a:spcPct val="100000"/>
              </a:lnSpc>
            </a:pPr>
            <a:r>
              <a:rPr lang="en-US" altLang="ko-KR" sz="4600" b="1" dirty="0">
                <a:solidFill>
                  <a:srgbClr val="0033CC"/>
                </a:solidFill>
                <a:latin typeface="Calibri" panose="020F0502020204030204" pitchFamily="34" charset="0"/>
              </a:rPr>
              <a:t>Precise Concolic </a:t>
            </a:r>
            <a:r>
              <a:rPr lang="en-US" altLang="ko-KR" sz="4600" b="1" dirty="0" smtClean="0">
                <a:solidFill>
                  <a:srgbClr val="0033CC"/>
                </a:solidFill>
                <a:latin typeface="Calibri" panose="020F0502020204030204" pitchFamily="34" charset="0"/>
              </a:rPr>
              <a:t>Unit Testing of C programs using </a:t>
            </a:r>
            <a:r>
              <a:rPr lang="en-US" altLang="ko-KR" sz="4800" b="1" dirty="0">
                <a:solidFill>
                  <a:srgbClr val="0033CC"/>
                </a:solidFill>
                <a:latin typeface="Calibri" panose="020F0502020204030204" pitchFamily="34" charset="0"/>
              </a:rPr>
              <a:t/>
            </a:r>
            <a:br>
              <a:rPr lang="en-US" altLang="ko-KR" sz="4800" b="1" dirty="0">
                <a:solidFill>
                  <a:srgbClr val="0033CC"/>
                </a:solidFill>
                <a:latin typeface="Calibri" panose="020F0502020204030204" pitchFamily="34" charset="0"/>
              </a:rPr>
            </a:br>
            <a:r>
              <a:rPr lang="en-US" altLang="ko-KR" sz="4800" b="1" u="sng" dirty="0" smtClean="0">
                <a:solidFill>
                  <a:srgbClr val="0033CC"/>
                </a:solidFill>
                <a:latin typeface="Calibri" panose="020F0502020204030204" pitchFamily="34" charset="0"/>
              </a:rPr>
              <a:t>Extended </a:t>
            </a:r>
            <a:r>
              <a:rPr lang="en-US" altLang="ko-KR" sz="4800" b="1" u="sng" dirty="0">
                <a:solidFill>
                  <a:srgbClr val="0033CC"/>
                </a:solidFill>
                <a:latin typeface="Calibri" panose="020F0502020204030204" pitchFamily="34" charset="0"/>
              </a:rPr>
              <a:t>Units</a:t>
            </a:r>
            <a:r>
              <a:rPr lang="en-US" altLang="ko-KR" sz="4800" b="1" dirty="0">
                <a:solidFill>
                  <a:srgbClr val="0033CC"/>
                </a:solidFill>
                <a:latin typeface="Calibri" panose="020F0502020204030204" pitchFamily="34" charset="0"/>
              </a:rPr>
              <a:t> </a:t>
            </a:r>
            <a:r>
              <a:rPr lang="en-US" altLang="ko-KR" sz="4800" b="1" dirty="0" smtClean="0">
                <a:solidFill>
                  <a:srgbClr val="0033CC"/>
                </a:solidFill>
                <a:latin typeface="Calibri" panose="020F0502020204030204" pitchFamily="34" charset="0"/>
              </a:rPr>
              <a:t> and </a:t>
            </a:r>
            <a:r>
              <a:rPr lang="en-US" altLang="ko-KR" sz="4800" b="1" u="sng" dirty="0" smtClean="0">
                <a:solidFill>
                  <a:srgbClr val="0033CC"/>
                </a:solidFill>
                <a:latin typeface="Calibri" panose="020F0502020204030204" pitchFamily="34" charset="0"/>
              </a:rPr>
              <a:t>Symbolic </a:t>
            </a:r>
            <a:r>
              <a:rPr lang="en-US" altLang="ko-KR" sz="4800" b="1" u="sng" dirty="0">
                <a:solidFill>
                  <a:srgbClr val="0033CC"/>
                </a:solidFill>
                <a:latin typeface="Calibri" panose="020F0502020204030204" pitchFamily="34" charset="0"/>
              </a:rPr>
              <a:t>Alarm </a:t>
            </a:r>
            <a:r>
              <a:rPr lang="en-US" altLang="ko-KR" sz="4800" b="1" u="sng" dirty="0" smtClean="0">
                <a:solidFill>
                  <a:srgbClr val="0033CC"/>
                </a:solidFill>
                <a:latin typeface="Calibri" panose="020F0502020204030204" pitchFamily="34" charset="0"/>
              </a:rPr>
              <a:t>Filtering</a:t>
            </a:r>
            <a:endParaRPr lang="en-US" altLang="ko-KR" sz="4800" b="1" u="sng" dirty="0">
              <a:solidFill>
                <a:srgbClr val="0033CC"/>
              </a:solidFill>
              <a:latin typeface="Calibri" panose="020F0502020204030204" pitchFamily="34" charset="0"/>
            </a:endParaRPr>
          </a:p>
        </p:txBody>
      </p:sp>
      <p:sp>
        <p:nvSpPr>
          <p:cNvPr id="3" name="부제목 2"/>
          <p:cNvSpPr>
            <a:spLocks noGrp="1"/>
          </p:cNvSpPr>
          <p:nvPr>
            <p:ph type="subTitle" idx="1"/>
          </p:nvPr>
        </p:nvSpPr>
        <p:spPr>
          <a:xfrm>
            <a:off x="2027548" y="2743036"/>
            <a:ext cx="8136904" cy="2078293"/>
          </a:xfrm>
        </p:spPr>
        <p:txBody>
          <a:bodyPr>
            <a:noAutofit/>
          </a:bodyPr>
          <a:lstStyle/>
          <a:p>
            <a:pPr algn="ctr">
              <a:spcBef>
                <a:spcPts val="0"/>
              </a:spcBef>
            </a:pPr>
            <a:r>
              <a:rPr lang="en-US" altLang="ko-KR" sz="4000" dirty="0">
                <a:solidFill>
                  <a:schemeClr val="tx1"/>
                </a:solidFill>
              </a:rPr>
              <a:t>Yunho Kim, SWTV group</a:t>
            </a:r>
          </a:p>
          <a:p>
            <a:pPr algn="ctr">
              <a:spcBef>
                <a:spcPts val="0"/>
              </a:spcBef>
            </a:pPr>
            <a:r>
              <a:rPr lang="en-US" altLang="ko-KR" sz="4000" dirty="0" smtClean="0">
                <a:solidFill>
                  <a:schemeClr val="tx1"/>
                </a:solidFill>
              </a:rPr>
              <a:t>KAIST, South Korea</a:t>
            </a:r>
          </a:p>
          <a:p>
            <a:pPr algn="ctr">
              <a:spcBef>
                <a:spcPts val="0"/>
              </a:spcBef>
            </a:pPr>
            <a:endParaRPr lang="en-US" altLang="ko-KR" sz="3600" dirty="0">
              <a:solidFill>
                <a:schemeClr val="tx1"/>
              </a:solidFill>
            </a:endParaRPr>
          </a:p>
          <a:p>
            <a:pPr algn="ctr">
              <a:spcBef>
                <a:spcPts val="0"/>
              </a:spcBef>
            </a:pPr>
            <a:r>
              <a:rPr lang="en-US" altLang="ko-KR" sz="3200" dirty="0" smtClean="0">
                <a:solidFill>
                  <a:schemeClr val="tx1"/>
                </a:solidFill>
              </a:rPr>
              <a:t>Joint </a:t>
            </a:r>
            <a:r>
              <a:rPr lang="en-US" altLang="ko-KR" sz="3200" dirty="0">
                <a:solidFill>
                  <a:schemeClr val="tx1"/>
                </a:solidFill>
              </a:rPr>
              <a:t>work with </a:t>
            </a:r>
          </a:p>
          <a:p>
            <a:pPr algn="ctr">
              <a:spcBef>
                <a:spcPts val="0"/>
              </a:spcBef>
            </a:pPr>
            <a:r>
              <a:rPr lang="en-US" altLang="ko-KR" sz="3200" dirty="0" err="1" smtClean="0">
                <a:solidFill>
                  <a:schemeClr val="tx1"/>
                </a:solidFill>
              </a:rPr>
              <a:t>Yunja</a:t>
            </a:r>
            <a:r>
              <a:rPr lang="en-US" altLang="ko-KR" sz="3200" dirty="0" smtClean="0">
                <a:solidFill>
                  <a:schemeClr val="tx1"/>
                </a:solidFill>
              </a:rPr>
              <a:t> </a:t>
            </a:r>
            <a:r>
              <a:rPr lang="en-US" altLang="ko-KR" sz="3200" dirty="0">
                <a:solidFill>
                  <a:schemeClr val="tx1"/>
                </a:solidFill>
              </a:rPr>
              <a:t>Choi @ KNU and </a:t>
            </a:r>
          </a:p>
          <a:p>
            <a:pPr algn="ctr">
              <a:spcBef>
                <a:spcPts val="0"/>
              </a:spcBef>
            </a:pPr>
            <a:r>
              <a:rPr lang="en-US" altLang="ko-KR" sz="3200" dirty="0" smtClean="0">
                <a:solidFill>
                  <a:schemeClr val="tx1"/>
                </a:solidFill>
              </a:rPr>
              <a:t>Moonzoo </a:t>
            </a:r>
            <a:r>
              <a:rPr lang="en-US" altLang="ko-KR" sz="3200" dirty="0">
                <a:solidFill>
                  <a:schemeClr val="tx1"/>
                </a:solidFill>
              </a:rPr>
              <a:t>Kim @ KAIST</a:t>
            </a:r>
          </a:p>
          <a:p>
            <a:pPr algn="ctr">
              <a:spcBef>
                <a:spcPts val="0"/>
              </a:spcBef>
            </a:pPr>
            <a:endParaRPr lang="en-US" altLang="ko-KR" sz="1600" dirty="0">
              <a:solidFill>
                <a:schemeClr val="tx1"/>
              </a:solidFill>
            </a:endParaRPr>
          </a:p>
        </p:txBody>
      </p:sp>
      <p:sp>
        <p:nvSpPr>
          <p:cNvPr id="4" name="직사각형 3"/>
          <p:cNvSpPr/>
          <p:nvPr/>
        </p:nvSpPr>
        <p:spPr>
          <a:xfrm>
            <a:off x="1775520" y="6309320"/>
            <a:ext cx="864096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그림 4"/>
          <p:cNvPicPr>
            <a:picLocks noChangeAspect="1"/>
          </p:cNvPicPr>
          <p:nvPr/>
        </p:nvPicPr>
        <p:blipFill>
          <a:blip r:embed="rId3"/>
          <a:stretch>
            <a:fillRect/>
          </a:stretch>
        </p:blipFill>
        <p:spPr>
          <a:xfrm>
            <a:off x="3215680" y="5975578"/>
            <a:ext cx="2532172" cy="435250"/>
          </a:xfrm>
          <a:prstGeom prst="rect">
            <a:avLst/>
          </a:prstGeom>
        </p:spPr>
      </p:pic>
      <p:pic>
        <p:nvPicPr>
          <p:cNvPr id="6" name="그림 5"/>
          <p:cNvPicPr>
            <a:picLocks noChangeAspect="1"/>
          </p:cNvPicPr>
          <p:nvPr/>
        </p:nvPicPr>
        <p:blipFill>
          <a:blip r:embed="rId4"/>
          <a:stretch>
            <a:fillRect/>
          </a:stretch>
        </p:blipFill>
        <p:spPr>
          <a:xfrm>
            <a:off x="6744072" y="5892326"/>
            <a:ext cx="1677194" cy="513591"/>
          </a:xfrm>
          <a:prstGeom prst="rect">
            <a:avLst/>
          </a:prstGeom>
        </p:spPr>
      </p:pic>
      <p:pic>
        <p:nvPicPr>
          <p:cNvPr id="22" name="그림 21"/>
          <p:cNvPicPr>
            <a:picLocks noChangeAspect="1"/>
          </p:cNvPicPr>
          <p:nvPr/>
        </p:nvPicPr>
        <p:blipFill>
          <a:blip r:embed="rId5"/>
          <a:stretch>
            <a:fillRect/>
          </a:stretch>
        </p:blipFill>
        <p:spPr>
          <a:xfrm>
            <a:off x="9457215" y="2715172"/>
            <a:ext cx="2363421" cy="1855819"/>
          </a:xfrm>
          <a:prstGeom prst="rect">
            <a:avLst/>
          </a:prstGeom>
          <a:ln>
            <a:noFill/>
          </a:ln>
          <a:effectLst>
            <a:outerShdw blurRad="292100" dist="139700" dir="2700000" algn="tl" rotWithShape="0">
              <a:srgbClr val="333333">
                <a:alpha val="65000"/>
              </a:srgbClr>
            </a:outerShdw>
          </a:effectLst>
        </p:spPr>
      </p:pic>
      <p:pic>
        <p:nvPicPr>
          <p:cNvPr id="8" name="그림 7"/>
          <p:cNvPicPr>
            <a:picLocks noChangeAspect="1"/>
          </p:cNvPicPr>
          <p:nvPr/>
        </p:nvPicPr>
        <p:blipFill>
          <a:blip r:embed="rId6">
            <a:clrChange>
              <a:clrFrom>
                <a:srgbClr val="FFFFFF"/>
              </a:clrFrom>
              <a:clrTo>
                <a:srgbClr val="FFFFFF">
                  <a:alpha val="0"/>
                </a:srgbClr>
              </a:clrTo>
            </a:clrChange>
          </a:blip>
          <a:stretch>
            <a:fillRect/>
          </a:stretch>
        </p:blipFill>
        <p:spPr>
          <a:xfrm>
            <a:off x="263352" y="2808002"/>
            <a:ext cx="3087290" cy="1948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05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내용 개체 틀 2"/>
          <p:cNvSpPr txBox="1">
            <a:spLocks/>
          </p:cNvSpPr>
          <p:nvPr/>
        </p:nvSpPr>
        <p:spPr bwMode="auto">
          <a:xfrm>
            <a:off x="6599603" y="1648614"/>
            <a:ext cx="5124307" cy="45576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latinLnBrk="0"/>
            <a:r>
              <a:rPr lang="en-US" altLang="ko-KR" b="1" kern="0" dirty="0" smtClean="0">
                <a:solidFill>
                  <a:srgbClr val="0033CC"/>
                </a:solidFill>
              </a:rPr>
              <a:t>Bug correction time: 3x faster </a:t>
            </a:r>
            <a:r>
              <a:rPr lang="en-US" altLang="ko-KR" kern="0" dirty="0" smtClean="0"/>
              <a:t>than system testing</a:t>
            </a:r>
          </a:p>
          <a:p>
            <a:pPr lvl="1" latinLnBrk="0"/>
            <a:r>
              <a:rPr lang="en-US" altLang="ko-KR" kern="0" dirty="0" smtClean="0"/>
              <a:t>3.25 hours vs 11.5 hours  </a:t>
            </a:r>
            <a:endParaRPr lang="ko-KR" altLang="en-US" kern="0" dirty="0" smtClean="0"/>
          </a:p>
          <a:p>
            <a:pPr latinLnBrk="0"/>
            <a:endParaRPr lang="ko-KR" altLang="en-US" sz="2400" kern="0" dirty="0"/>
          </a:p>
        </p:txBody>
      </p:sp>
      <p:sp>
        <p:nvSpPr>
          <p:cNvPr id="2" name="제목 1"/>
          <p:cNvSpPr>
            <a:spLocks noGrp="1"/>
          </p:cNvSpPr>
          <p:nvPr>
            <p:ph type="title"/>
          </p:nvPr>
        </p:nvSpPr>
        <p:spPr/>
        <p:txBody>
          <a:bodyPr/>
          <a:lstStyle/>
          <a:p>
            <a:r>
              <a:rPr lang="en-US" altLang="ko-KR" dirty="0" smtClean="0"/>
              <a:t>Benefits of Unit Testing</a:t>
            </a:r>
            <a:endParaRPr lang="ko-KR" altLang="en-US" dirty="0"/>
          </a:p>
        </p:txBody>
      </p:sp>
      <p:sp>
        <p:nvSpPr>
          <p:cNvPr id="4" name="슬라이드 번호 개체 틀 3"/>
          <p:cNvSpPr>
            <a:spLocks noGrp="1"/>
          </p:cNvSpPr>
          <p:nvPr>
            <p:ph type="sldNum" sz="quarter" idx="4"/>
          </p:nvPr>
        </p:nvSpPr>
        <p:spPr/>
        <p:txBody>
          <a:bodyPr/>
          <a:lstStyle/>
          <a:p>
            <a:pPr>
              <a:defRPr/>
            </a:pPr>
            <a:r>
              <a:rPr lang="da-DK" smtClean="0"/>
              <a:t>SLIDE </a:t>
            </a:r>
            <a:fld id="{7FD275C9-4D9F-4A63-8FA5-7F168B5983C1}" type="slidenum">
              <a:rPr lang="da-DK" smtClean="0"/>
              <a:pPr>
                <a:defRPr/>
              </a:pPr>
              <a:t>2</a:t>
            </a:fld>
            <a:endParaRPr lang="da-DK" dirty="0"/>
          </a:p>
        </p:txBody>
      </p:sp>
      <p:sp>
        <p:nvSpPr>
          <p:cNvPr id="6" name="TextBox 5"/>
          <p:cNvSpPr txBox="1"/>
          <p:nvPr/>
        </p:nvSpPr>
        <p:spPr>
          <a:xfrm>
            <a:off x="119336" y="5703656"/>
            <a:ext cx="6048672" cy="261610"/>
          </a:xfrm>
          <a:prstGeom prst="rect">
            <a:avLst/>
          </a:prstGeom>
          <a:noFill/>
        </p:spPr>
        <p:txBody>
          <a:bodyPr wrap="square" rtlCol="0">
            <a:spAutoFit/>
          </a:bodyPr>
          <a:lstStyle/>
          <a:p>
            <a:r>
              <a:rPr lang="en-US" altLang="ko-KR" sz="1100" dirty="0"/>
              <a:t>Source: B. Boehm and V. Basil, Software Defect Reduction Top 10 List, IEEE Computer, January 2001</a:t>
            </a:r>
            <a:endParaRPr lang="ko-KR" altLang="en-US" sz="1100" dirty="0"/>
          </a:p>
        </p:txBody>
      </p:sp>
      <p:pic>
        <p:nvPicPr>
          <p:cNvPr id="7" name="그림 6"/>
          <p:cNvPicPr>
            <a:picLocks noChangeAspect="1"/>
          </p:cNvPicPr>
          <p:nvPr/>
        </p:nvPicPr>
        <p:blipFill>
          <a:blip r:embed="rId4"/>
          <a:stretch>
            <a:fillRect/>
          </a:stretch>
        </p:blipFill>
        <p:spPr>
          <a:xfrm>
            <a:off x="6384486" y="3212976"/>
            <a:ext cx="5421445" cy="236488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312024" y="5719089"/>
            <a:ext cx="5771472" cy="261610"/>
          </a:xfrm>
          <a:prstGeom prst="rect">
            <a:avLst/>
          </a:prstGeom>
          <a:noFill/>
        </p:spPr>
        <p:txBody>
          <a:bodyPr wrap="square" rtlCol="0">
            <a:spAutoFit/>
          </a:bodyPr>
          <a:lstStyle/>
          <a:p>
            <a:r>
              <a:rPr lang="en-US" altLang="ko-KR" sz="1100" dirty="0"/>
              <a:t>Source: Capers Jones, Applied Software Measurement: Global Analysis of Productivity and </a:t>
            </a:r>
            <a:r>
              <a:rPr lang="en-US" altLang="ko-KR" sz="1100" dirty="0" smtClean="0"/>
              <a:t>Quality</a:t>
            </a:r>
            <a:endParaRPr lang="ko-KR" altLang="en-US" sz="1100" dirty="0"/>
          </a:p>
        </p:txBody>
      </p:sp>
      <p:pic>
        <p:nvPicPr>
          <p:cNvPr id="9" name="그림 8"/>
          <p:cNvPicPr>
            <a:picLocks noChangeAspect="1"/>
          </p:cNvPicPr>
          <p:nvPr/>
        </p:nvPicPr>
        <p:blipFill>
          <a:blip r:embed="rId5"/>
          <a:stretch>
            <a:fillRect/>
          </a:stretch>
        </p:blipFill>
        <p:spPr>
          <a:xfrm>
            <a:off x="352572" y="3140968"/>
            <a:ext cx="5256584" cy="2442350"/>
          </a:xfrm>
          <a:prstGeom prst="rect">
            <a:avLst/>
          </a:prstGeom>
          <a:ln>
            <a:noFill/>
          </a:ln>
          <a:effectLst>
            <a:outerShdw blurRad="292100" dist="139700" dir="2700000" algn="tl" rotWithShape="0">
              <a:srgbClr val="333333">
                <a:alpha val="65000"/>
              </a:srgbClr>
            </a:outerShdw>
          </a:effectLst>
        </p:spPr>
      </p:pic>
      <p:sp>
        <p:nvSpPr>
          <p:cNvPr id="3" name="내용 개체 틀 2"/>
          <p:cNvSpPr>
            <a:spLocks noGrp="1"/>
          </p:cNvSpPr>
          <p:nvPr>
            <p:ph idx="1"/>
          </p:nvPr>
        </p:nvSpPr>
        <p:spPr>
          <a:xfrm>
            <a:off x="335360" y="1608252"/>
            <a:ext cx="5545069" cy="4557601"/>
          </a:xfrm>
        </p:spPr>
        <p:txBody>
          <a:bodyPr/>
          <a:lstStyle/>
          <a:p>
            <a:r>
              <a:rPr lang="en-US" altLang="ko-KR" b="1" dirty="0" smtClean="0">
                <a:solidFill>
                  <a:srgbClr val="0033CC"/>
                </a:solidFill>
              </a:rPr>
              <a:t>Bug correction cost: 7x  cheaper </a:t>
            </a:r>
            <a:r>
              <a:rPr lang="en-US" altLang="ko-KR" dirty="0" smtClean="0"/>
              <a:t>than system tests</a:t>
            </a:r>
            <a:endParaRPr lang="en-US" altLang="ko-KR" dirty="0"/>
          </a:p>
          <a:p>
            <a:pPr lvl="1"/>
            <a:r>
              <a:rPr lang="en-US" altLang="ko-KR" dirty="0" smtClean="0"/>
              <a:t>$</a:t>
            </a:r>
            <a:r>
              <a:rPr lang="en-US" altLang="ko-KR" dirty="0"/>
              <a:t>937 (unit </a:t>
            </a:r>
            <a:r>
              <a:rPr lang="en-US" altLang="ko-KR" dirty="0" smtClean="0"/>
              <a:t>test) </a:t>
            </a:r>
            <a:r>
              <a:rPr lang="en-US" altLang="ko-KR" dirty="0"/>
              <a:t>vs $7,136 (system </a:t>
            </a:r>
            <a:r>
              <a:rPr lang="en-US" altLang="ko-KR" dirty="0" smtClean="0"/>
              <a:t>test)</a:t>
            </a:r>
            <a:endParaRPr lang="ko-KR" altLang="en-US" dirty="0"/>
          </a:p>
        </p:txBody>
      </p:sp>
      <p:sp>
        <p:nvSpPr>
          <p:cNvPr id="5" name="직사각형 4"/>
          <p:cNvSpPr/>
          <p:nvPr/>
        </p:nvSpPr>
        <p:spPr bwMode="auto">
          <a:xfrm>
            <a:off x="479376" y="5301208"/>
            <a:ext cx="1008112" cy="276652"/>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1" name="직사각형 10"/>
          <p:cNvSpPr/>
          <p:nvPr/>
        </p:nvSpPr>
        <p:spPr bwMode="auto">
          <a:xfrm>
            <a:off x="10704512" y="3517998"/>
            <a:ext cx="1101419" cy="826324"/>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nvGrpSpPr>
          <p:cNvPr id="14" name="그룹 13"/>
          <p:cNvGrpSpPr/>
          <p:nvPr/>
        </p:nvGrpSpPr>
        <p:grpSpPr>
          <a:xfrm>
            <a:off x="9774003" y="1006644"/>
            <a:ext cx="8608691" cy="3547109"/>
            <a:chOff x="9774003" y="1006644"/>
            <a:chExt cx="8608691" cy="3547109"/>
          </a:xfrm>
        </p:grpSpPr>
        <p:sp>
          <p:nvSpPr>
            <p:cNvPr id="13" name="TextBox 12"/>
            <p:cNvSpPr txBox="1"/>
            <p:nvPr/>
          </p:nvSpPr>
          <p:spPr>
            <a:xfrm>
              <a:off x="13527105" y="2658978"/>
              <a:ext cx="4855589" cy="110799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ko-KR" sz="6600" dirty="0" smtClean="0"/>
                <a:t>False Alarms!</a:t>
              </a:r>
              <a:endParaRPr lang="ko-KR" altLang="en-US" sz="6600" dirty="0"/>
            </a:p>
          </p:txBody>
        </p:sp>
        <p:pic>
          <p:nvPicPr>
            <p:cNvPr id="1026" name="Picture 2" descr="witchì ëí ì´ë¯¸ì§ ê²ìê²°ê³¼"/>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774003" y="1006644"/>
              <a:ext cx="4742454" cy="35471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8211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79167E-6 -4.07407E-6 L -0.69323 0.00996 " pathEditMode="relative" rAng="0" ptsTypes="AA">
                                      <p:cBhvr>
                                        <p:cTn id="8" dur="2000" fill="hold"/>
                                        <p:tgtEl>
                                          <p:spTgt spid="14"/>
                                        </p:tgtEl>
                                        <p:attrNameLst>
                                          <p:attrName>ppt_x</p:attrName>
                                          <p:attrName>ppt_y</p:attrName>
                                        </p:attrNameLst>
                                      </p:cBhvr>
                                      <p:rCtr x="-3466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83432" y="692696"/>
            <a:ext cx="10009112" cy="906893"/>
          </a:xfrm>
        </p:spPr>
        <p:txBody>
          <a:bodyPr/>
          <a:lstStyle/>
          <a:p>
            <a:r>
              <a:rPr lang="en-US" sz="4400" dirty="0" smtClean="0"/>
              <a:t>Unit Testing </a:t>
            </a:r>
            <a:r>
              <a:rPr lang="en-US" sz="4400" i="1" dirty="0" smtClean="0">
                <a:solidFill>
                  <a:srgbClr val="00B050"/>
                </a:solidFill>
              </a:rPr>
              <a:t>f </a:t>
            </a:r>
            <a:r>
              <a:rPr lang="en-US" sz="4400" dirty="0" smtClean="0"/>
              <a:t>without </a:t>
            </a:r>
            <a:r>
              <a:rPr lang="en-US" sz="4400" smtClean="0"/>
              <a:t>or with </a:t>
            </a:r>
            <a:r>
              <a:rPr lang="en-US" sz="4400" dirty="0" smtClean="0">
                <a:solidFill>
                  <a:srgbClr val="92D050"/>
                </a:solidFill>
              </a:rPr>
              <a:t>Contexts</a:t>
            </a:r>
            <a:r>
              <a:rPr lang="en-US" sz="4400" dirty="0" smtClean="0"/>
              <a:t> of  </a:t>
            </a:r>
            <a:r>
              <a:rPr lang="en-US" sz="4400" i="1" dirty="0" smtClean="0">
                <a:solidFill>
                  <a:srgbClr val="00B050"/>
                </a:solidFill>
              </a:rPr>
              <a:t>f </a:t>
            </a:r>
            <a:endParaRPr lang="en-US" sz="4400" i="1" dirty="0">
              <a:solidFill>
                <a:srgbClr val="00B050"/>
              </a:solidFill>
            </a:endParaRPr>
          </a:p>
        </p:txBody>
      </p:sp>
      <p:sp>
        <p:nvSpPr>
          <p:cNvPr id="4" name="슬라이드 번호 개체 틀 3"/>
          <p:cNvSpPr>
            <a:spLocks noGrp="1"/>
          </p:cNvSpPr>
          <p:nvPr>
            <p:ph type="sldNum" sz="quarter" idx="4"/>
          </p:nvPr>
        </p:nvSpPr>
        <p:spPr/>
        <p:txBody>
          <a:bodyPr/>
          <a:lstStyle/>
          <a:p>
            <a:pPr>
              <a:defRPr/>
            </a:pPr>
            <a:r>
              <a:rPr lang="da-DK" smtClean="0"/>
              <a:t>Page </a:t>
            </a:r>
            <a:fld id="{7FD275C9-4D9F-4A63-8FA5-7F168B5983C1}" type="slidenum">
              <a:rPr lang="da-DK" smtClean="0"/>
              <a:pPr>
                <a:defRPr/>
              </a:pPr>
              <a:t>3</a:t>
            </a:fld>
            <a:endParaRPr lang="da-DK" dirty="0"/>
          </a:p>
        </p:txBody>
      </p:sp>
      <p:grpSp>
        <p:nvGrpSpPr>
          <p:cNvPr id="33" name="그룹 32"/>
          <p:cNvGrpSpPr/>
          <p:nvPr/>
        </p:nvGrpSpPr>
        <p:grpSpPr>
          <a:xfrm>
            <a:off x="1207871" y="1893547"/>
            <a:ext cx="4677242" cy="4862922"/>
            <a:chOff x="551384" y="1893547"/>
            <a:chExt cx="4677242" cy="4862922"/>
          </a:xfrm>
        </p:grpSpPr>
        <p:grpSp>
          <p:nvGrpSpPr>
            <p:cNvPr id="32" name="그룹 31"/>
            <p:cNvGrpSpPr/>
            <p:nvPr/>
          </p:nvGrpSpPr>
          <p:grpSpPr>
            <a:xfrm>
              <a:off x="1055440" y="1893547"/>
              <a:ext cx="3168352" cy="2664633"/>
              <a:chOff x="836837" y="1893547"/>
              <a:chExt cx="4101465" cy="3236891"/>
            </a:xfrm>
          </p:grpSpPr>
          <p:pic>
            <p:nvPicPr>
              <p:cNvPr id="5" name="그림 4"/>
              <p:cNvPicPr>
                <a:picLocks noChangeAspect="1"/>
              </p:cNvPicPr>
              <p:nvPr/>
            </p:nvPicPr>
            <p:blipFill>
              <a:blip r:embed="rId3"/>
              <a:stretch>
                <a:fillRect/>
              </a:stretch>
            </p:blipFill>
            <p:spPr>
              <a:xfrm>
                <a:off x="836837" y="1893547"/>
                <a:ext cx="4101465" cy="3236891"/>
              </a:xfrm>
              <a:prstGeom prst="rect">
                <a:avLst/>
              </a:prstGeom>
            </p:spPr>
          </p:pic>
          <p:grpSp>
            <p:nvGrpSpPr>
              <p:cNvPr id="19" name="그룹 18"/>
              <p:cNvGrpSpPr/>
              <p:nvPr/>
            </p:nvGrpSpPr>
            <p:grpSpPr>
              <a:xfrm>
                <a:off x="2325958" y="2941187"/>
                <a:ext cx="993015" cy="1158344"/>
                <a:chOff x="2539000" y="3334030"/>
                <a:chExt cx="993015" cy="1653039"/>
              </a:xfrm>
            </p:grpSpPr>
            <p:cxnSp>
              <p:nvCxnSpPr>
                <p:cNvPr id="6" name="구부러진 연결선 5"/>
                <p:cNvCxnSpPr/>
                <p:nvPr/>
              </p:nvCxnSpPr>
              <p:spPr bwMode="auto">
                <a:xfrm rot="5400000">
                  <a:off x="2686863" y="3991427"/>
                  <a:ext cx="1331313" cy="68738"/>
                </a:xfrm>
                <a:prstGeom prst="curvedConnector3">
                  <a:avLst>
                    <a:gd name="adj1" fmla="val 50000"/>
                  </a:avLst>
                </a:prstGeom>
                <a:solidFill>
                  <a:schemeClr val="accent2"/>
                </a:solidFill>
                <a:ln w="76200" cap="flat" cmpd="sng" algn="ctr">
                  <a:solidFill>
                    <a:schemeClr val="bg1">
                      <a:lumMod val="50000"/>
                    </a:schemeClr>
                  </a:solidFill>
                  <a:prstDash val="solid"/>
                  <a:round/>
                  <a:headEnd type="none" w="med" len="med"/>
                  <a:tailEnd type="triangle"/>
                </a:ln>
                <a:effectLst>
                  <a:outerShdw blurRad="50800" dist="38100" dir="2700000" algn="tl" rotWithShape="0">
                    <a:prstClr val="black">
                      <a:alpha val="40000"/>
                    </a:prstClr>
                  </a:outerShdw>
                </a:effectLst>
              </p:spPr>
            </p:cxnSp>
            <p:cxnSp>
              <p:nvCxnSpPr>
                <p:cNvPr id="10" name="구부러진 연결선 9"/>
                <p:cNvCxnSpPr/>
                <p:nvPr/>
              </p:nvCxnSpPr>
              <p:spPr bwMode="auto">
                <a:xfrm rot="16200000" flipH="1">
                  <a:off x="1926536" y="3972605"/>
                  <a:ext cx="1349492" cy="124563"/>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cxnSp>
              <p:nvCxnSpPr>
                <p:cNvPr id="12" name="구부러진 연결선 11"/>
                <p:cNvCxnSpPr/>
                <p:nvPr/>
              </p:nvCxnSpPr>
              <p:spPr bwMode="auto">
                <a:xfrm rot="16200000" flipH="1">
                  <a:off x="2169576" y="4128685"/>
                  <a:ext cx="1635992" cy="80776"/>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cxnSp>
              <p:nvCxnSpPr>
                <p:cNvPr id="13" name="구부러진 연결선 12"/>
                <p:cNvCxnSpPr/>
                <p:nvPr/>
              </p:nvCxnSpPr>
              <p:spPr bwMode="auto">
                <a:xfrm rot="5400000">
                  <a:off x="2503783" y="3965320"/>
                  <a:ext cx="1274526" cy="11945"/>
                </a:xfrm>
                <a:prstGeom prst="curvedConnector3">
                  <a:avLst>
                    <a:gd name="adj1" fmla="val 50000"/>
                  </a:avLst>
                </a:prstGeom>
                <a:solidFill>
                  <a:schemeClr val="accent2"/>
                </a:solidFill>
                <a:ln w="76200" cap="flat" cmpd="sng" algn="ctr">
                  <a:solidFill>
                    <a:schemeClr val="bg1">
                      <a:lumMod val="50000"/>
                    </a:schemeClr>
                  </a:solidFill>
                  <a:prstDash val="solid"/>
                  <a:round/>
                  <a:headEnd type="none" w="med" len="med"/>
                  <a:tailEnd type="triangle"/>
                </a:ln>
                <a:effectLst>
                  <a:outerShdw blurRad="50800" dist="38100" dir="2700000" algn="tl" rotWithShape="0">
                    <a:prstClr val="black">
                      <a:alpha val="40000"/>
                    </a:prstClr>
                  </a:outerShdw>
                </a:effectLst>
              </p:spPr>
            </p:cxnSp>
            <p:cxnSp>
              <p:nvCxnSpPr>
                <p:cNvPr id="78" name="구부러진 연결선 77"/>
                <p:cNvCxnSpPr/>
                <p:nvPr/>
              </p:nvCxnSpPr>
              <p:spPr bwMode="auto">
                <a:xfrm rot="16200000" flipH="1">
                  <a:off x="2138784" y="4013979"/>
                  <a:ext cx="1306963" cy="83092"/>
                </a:xfrm>
                <a:prstGeom prst="curvedConnector3">
                  <a:avLst>
                    <a:gd name="adj1" fmla="val 50000"/>
                  </a:avLst>
                </a:prstGeom>
                <a:solidFill>
                  <a:schemeClr val="accent2"/>
                </a:solidFill>
                <a:ln w="76200" cap="flat" cmpd="sng" algn="ctr">
                  <a:solidFill>
                    <a:schemeClr val="bg1">
                      <a:lumMod val="50000"/>
                    </a:schemeClr>
                  </a:solidFill>
                  <a:prstDash val="solid"/>
                  <a:round/>
                  <a:headEnd type="none" w="med" len="med"/>
                  <a:tailEnd type="triangle"/>
                </a:ln>
                <a:effectLst>
                  <a:outerShdw blurRad="50800" dist="38100" dir="2700000" algn="tl" rotWithShape="0">
                    <a:prstClr val="black">
                      <a:alpha val="40000"/>
                    </a:prstClr>
                  </a:outerShdw>
                </a:effectLst>
              </p:spPr>
            </p:cxnSp>
            <p:cxnSp>
              <p:nvCxnSpPr>
                <p:cNvPr id="79" name="구부러진 연결선 78"/>
                <p:cNvCxnSpPr/>
                <p:nvPr/>
              </p:nvCxnSpPr>
              <p:spPr bwMode="auto">
                <a:xfrm rot="5400000">
                  <a:off x="2831989" y="3978939"/>
                  <a:ext cx="1331313" cy="68738"/>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grpSp>
        </p:grpSp>
        <p:sp>
          <p:nvSpPr>
            <p:cNvPr id="57" name="TextBox 56"/>
            <p:cNvSpPr txBox="1"/>
            <p:nvPr/>
          </p:nvSpPr>
          <p:spPr>
            <a:xfrm>
              <a:off x="551384" y="4725144"/>
              <a:ext cx="4677242" cy="2031325"/>
            </a:xfrm>
            <a:prstGeom prst="rect">
              <a:avLst/>
            </a:prstGeom>
            <a:noFill/>
          </p:spPr>
          <p:txBody>
            <a:bodyPr wrap="none" rtlCol="0">
              <a:spAutoFit/>
            </a:bodyPr>
            <a:lstStyle/>
            <a:p>
              <a:pPr>
                <a:lnSpc>
                  <a:spcPct val="90000"/>
                </a:lnSpc>
              </a:pPr>
              <a:r>
                <a:rPr lang="en-US" altLang="ko-KR" sz="2800" b="1" u="sng" dirty="0" smtClean="0"/>
                <a:t>Without Contexts of </a:t>
              </a:r>
              <a:r>
                <a:rPr lang="en-US" altLang="ko-KR" sz="2800" b="1" i="1" u="sng" dirty="0" smtClean="0">
                  <a:solidFill>
                    <a:srgbClr val="00B050"/>
                  </a:solidFill>
                </a:rPr>
                <a:t>f</a:t>
              </a:r>
            </a:p>
            <a:p>
              <a:pPr>
                <a:lnSpc>
                  <a:spcPct val="90000"/>
                </a:lnSpc>
              </a:pPr>
              <a:r>
                <a:rPr lang="en-US" altLang="ko-KR" sz="2800" dirty="0" smtClean="0"/>
                <a:t>Pros: fast exploration of target </a:t>
              </a:r>
              <a:br>
                <a:rPr lang="en-US" altLang="ko-KR" sz="2800" dirty="0" smtClean="0"/>
              </a:br>
              <a:r>
                <a:rPr lang="en-US" altLang="ko-KR" sz="2800" dirty="0" smtClean="0"/>
                <a:t>          unit execution paths</a:t>
              </a:r>
            </a:p>
            <a:p>
              <a:pPr>
                <a:lnSpc>
                  <a:spcPct val="90000"/>
                </a:lnSpc>
              </a:pPr>
              <a:r>
                <a:rPr lang="en-US" altLang="ko-KR" sz="2800" dirty="0" smtClean="0"/>
                <a:t>Cons: infeasible target unit </a:t>
              </a:r>
              <a:br>
                <a:rPr lang="en-US" altLang="ko-KR" sz="2800" dirty="0" smtClean="0"/>
              </a:br>
              <a:r>
                <a:rPr lang="en-US" altLang="ko-KR" sz="2800" dirty="0" smtClean="0"/>
                <a:t>           executions </a:t>
              </a:r>
              <a:endParaRPr lang="ko-KR" altLang="en-US" sz="2800" dirty="0"/>
            </a:p>
          </p:txBody>
        </p:sp>
      </p:grpSp>
      <p:grpSp>
        <p:nvGrpSpPr>
          <p:cNvPr id="34" name="그룹 33"/>
          <p:cNvGrpSpPr/>
          <p:nvPr/>
        </p:nvGrpSpPr>
        <p:grpSpPr>
          <a:xfrm>
            <a:off x="6935419" y="1854338"/>
            <a:ext cx="4777205" cy="5031327"/>
            <a:chOff x="6278932" y="1854338"/>
            <a:chExt cx="4777205" cy="5031327"/>
          </a:xfrm>
        </p:grpSpPr>
        <p:grpSp>
          <p:nvGrpSpPr>
            <p:cNvPr id="8" name="그룹 7"/>
            <p:cNvGrpSpPr/>
            <p:nvPr/>
          </p:nvGrpSpPr>
          <p:grpSpPr>
            <a:xfrm>
              <a:off x="6600056" y="1854338"/>
              <a:ext cx="3169999" cy="2703842"/>
              <a:chOff x="6816080" y="2313404"/>
              <a:chExt cx="3818885" cy="3351914"/>
            </a:xfrm>
          </p:grpSpPr>
          <p:pic>
            <p:nvPicPr>
              <p:cNvPr id="76" name="그림 75"/>
              <p:cNvPicPr>
                <a:picLocks noChangeAspect="1"/>
              </p:cNvPicPr>
              <p:nvPr/>
            </p:nvPicPr>
            <p:blipFill>
              <a:blip r:embed="rId4"/>
              <a:stretch>
                <a:fillRect/>
              </a:stretch>
            </p:blipFill>
            <p:spPr>
              <a:xfrm>
                <a:off x="6816080" y="2313404"/>
                <a:ext cx="3818885" cy="3351914"/>
              </a:xfrm>
              <a:prstGeom prst="rect">
                <a:avLst/>
              </a:prstGeom>
            </p:spPr>
          </p:pic>
          <p:cxnSp>
            <p:nvCxnSpPr>
              <p:cNvPr id="91" name="구부러진 연결선 90"/>
              <p:cNvCxnSpPr/>
              <p:nvPr/>
            </p:nvCxnSpPr>
            <p:spPr bwMode="auto">
              <a:xfrm rot="5400000">
                <a:off x="8085511" y="4096538"/>
                <a:ext cx="1268902" cy="11122"/>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cxnSp>
            <p:nvCxnSpPr>
              <p:cNvPr id="92" name="구부러진 연결선 91"/>
              <p:cNvCxnSpPr/>
              <p:nvPr/>
            </p:nvCxnSpPr>
            <p:spPr bwMode="auto">
              <a:xfrm rot="16200000" flipH="1">
                <a:off x="7906810" y="3943664"/>
                <a:ext cx="997127" cy="133785"/>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grpSp>
            <p:nvGrpSpPr>
              <p:cNvPr id="115" name="그룹 114"/>
              <p:cNvGrpSpPr/>
              <p:nvPr/>
            </p:nvGrpSpPr>
            <p:grpSpPr>
              <a:xfrm rot="16554165">
                <a:off x="7581434" y="3561898"/>
                <a:ext cx="357955" cy="935643"/>
                <a:chOff x="8956745" y="3774844"/>
                <a:chExt cx="343930" cy="1023251"/>
              </a:xfrm>
            </p:grpSpPr>
            <p:cxnSp>
              <p:nvCxnSpPr>
                <p:cNvPr id="117" name="구부러진 연결선 116"/>
                <p:cNvCxnSpPr/>
                <p:nvPr/>
              </p:nvCxnSpPr>
              <p:spPr bwMode="auto">
                <a:xfrm rot="15845835" flipV="1">
                  <a:off x="8457898" y="4286175"/>
                  <a:ext cx="1010767" cy="13074"/>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118" name="구부러진 연결선 117"/>
                <p:cNvCxnSpPr/>
                <p:nvPr/>
              </p:nvCxnSpPr>
              <p:spPr bwMode="auto">
                <a:xfrm rot="5045835">
                  <a:off x="8798639" y="4265791"/>
                  <a:ext cx="992984" cy="11089"/>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grpSp>
          <p:grpSp>
            <p:nvGrpSpPr>
              <p:cNvPr id="119" name="그룹 118"/>
              <p:cNvGrpSpPr/>
              <p:nvPr/>
            </p:nvGrpSpPr>
            <p:grpSpPr>
              <a:xfrm rot="15679917" flipH="1">
                <a:off x="9636923" y="3622177"/>
                <a:ext cx="264752" cy="963295"/>
                <a:chOff x="8964993" y="3558263"/>
                <a:chExt cx="235149" cy="1053493"/>
              </a:xfrm>
            </p:grpSpPr>
            <p:cxnSp>
              <p:nvCxnSpPr>
                <p:cNvPr id="121" name="구부러진 연결선 120"/>
                <p:cNvCxnSpPr/>
                <p:nvPr/>
              </p:nvCxnSpPr>
              <p:spPr bwMode="auto">
                <a:xfrm rot="4879917" flipH="1" flipV="1">
                  <a:off x="8748196" y="3996523"/>
                  <a:ext cx="890206" cy="13686"/>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122" name="구부러진 연결선 121"/>
                <p:cNvCxnSpPr/>
                <p:nvPr/>
              </p:nvCxnSpPr>
              <p:spPr bwMode="auto">
                <a:xfrm rot="15679917" flipH="1" flipV="1">
                  <a:off x="8509350" y="4140077"/>
                  <a:ext cx="927322" cy="16036"/>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grpSp>
          <p:cxnSp>
            <p:nvCxnSpPr>
              <p:cNvPr id="93" name="구부러진 연결선 92"/>
              <p:cNvCxnSpPr/>
              <p:nvPr/>
            </p:nvCxnSpPr>
            <p:spPr bwMode="auto">
              <a:xfrm rot="5400000">
                <a:off x="8626479" y="3942688"/>
                <a:ext cx="911824" cy="68124"/>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cxnSp>
            <p:nvCxnSpPr>
              <p:cNvPr id="46" name="구부러진 연결선 45"/>
              <p:cNvCxnSpPr/>
              <p:nvPr/>
            </p:nvCxnSpPr>
            <p:spPr bwMode="auto">
              <a:xfrm rot="5400000" flipV="1">
                <a:off x="8555020" y="5045139"/>
                <a:ext cx="685532" cy="13607"/>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47" name="구부러진 연결선 46"/>
              <p:cNvCxnSpPr/>
              <p:nvPr/>
            </p:nvCxnSpPr>
            <p:spPr bwMode="auto">
              <a:xfrm rot="16200000">
                <a:off x="8215490" y="5034247"/>
                <a:ext cx="673471" cy="11541"/>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50" name="구부러진 연결선 49"/>
              <p:cNvCxnSpPr/>
              <p:nvPr/>
            </p:nvCxnSpPr>
            <p:spPr bwMode="auto">
              <a:xfrm rot="5400000" flipV="1">
                <a:off x="8537797" y="2949675"/>
                <a:ext cx="685532" cy="13607"/>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51" name="구부러진 연결선 50"/>
              <p:cNvCxnSpPr/>
              <p:nvPr/>
            </p:nvCxnSpPr>
            <p:spPr bwMode="auto">
              <a:xfrm rot="16200000">
                <a:off x="8198267" y="2938783"/>
                <a:ext cx="673471" cy="11541"/>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52" name="구부러진 연결선 51"/>
              <p:cNvCxnSpPr/>
              <p:nvPr/>
            </p:nvCxnSpPr>
            <p:spPr bwMode="auto">
              <a:xfrm rot="13224045" flipV="1">
                <a:off x="7233753" y="3308875"/>
                <a:ext cx="891468" cy="13607"/>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53" name="구부러진 연결선 52"/>
              <p:cNvCxnSpPr/>
              <p:nvPr/>
            </p:nvCxnSpPr>
            <p:spPr bwMode="auto">
              <a:xfrm rot="2424045">
                <a:off x="7477373" y="3056804"/>
                <a:ext cx="875783" cy="11541"/>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56" name="구부러진 연결선 55"/>
              <p:cNvCxnSpPr/>
              <p:nvPr/>
            </p:nvCxnSpPr>
            <p:spPr bwMode="auto">
              <a:xfrm rot="12974593" flipV="1">
                <a:off x="9018531" y="4941704"/>
                <a:ext cx="1053755" cy="13607"/>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58" name="구부러진 연결선 57"/>
              <p:cNvCxnSpPr/>
              <p:nvPr/>
            </p:nvCxnSpPr>
            <p:spPr bwMode="auto">
              <a:xfrm rot="2174593">
                <a:off x="9246884" y="4674874"/>
                <a:ext cx="1035215" cy="11541"/>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60" name="구부러진 연결선 59"/>
              <p:cNvCxnSpPr/>
              <p:nvPr/>
            </p:nvCxnSpPr>
            <p:spPr bwMode="auto">
              <a:xfrm rot="19324137" flipV="1">
                <a:off x="9088625" y="2988241"/>
                <a:ext cx="1016148" cy="13607"/>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61" name="구부러진 연결선 60"/>
              <p:cNvCxnSpPr/>
              <p:nvPr/>
            </p:nvCxnSpPr>
            <p:spPr bwMode="auto">
              <a:xfrm rot="8524137">
                <a:off x="9296043" y="3272701"/>
                <a:ext cx="998269" cy="11541"/>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63" name="구부러진 연결선 62"/>
              <p:cNvCxnSpPr/>
              <p:nvPr/>
            </p:nvCxnSpPr>
            <p:spPr bwMode="auto">
              <a:xfrm rot="19324137" flipV="1">
                <a:off x="7153110" y="4661366"/>
                <a:ext cx="981169" cy="13607"/>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cxnSp>
            <p:nvCxnSpPr>
              <p:cNvPr id="64" name="구부러진 연결선 63"/>
              <p:cNvCxnSpPr/>
              <p:nvPr/>
            </p:nvCxnSpPr>
            <p:spPr bwMode="auto">
              <a:xfrm rot="8524137">
                <a:off x="7360700" y="4945452"/>
                <a:ext cx="963907" cy="11541"/>
              </a:xfrm>
              <a:prstGeom prst="curvedConnector3">
                <a:avLst>
                  <a:gd name="adj1" fmla="val 50000"/>
                </a:avLst>
              </a:prstGeom>
              <a:solidFill>
                <a:schemeClr val="accent2"/>
              </a:solidFill>
              <a:ln w="76200" cap="flat" cmpd="sng" algn="ctr">
                <a:solidFill>
                  <a:srgbClr val="00B0F0"/>
                </a:solidFill>
                <a:prstDash val="solid"/>
                <a:round/>
                <a:headEnd type="none" w="med" len="med"/>
                <a:tailEnd type="triangle"/>
              </a:ln>
              <a:effectLst>
                <a:outerShdw blurRad="50800" dist="38100" dir="2700000" algn="tl" rotWithShape="0">
                  <a:prstClr val="black">
                    <a:alpha val="40000"/>
                  </a:prstClr>
                </a:outerShdw>
              </a:effectLst>
            </p:spPr>
          </p:cxnSp>
        </p:grpSp>
        <p:sp>
          <p:nvSpPr>
            <p:cNvPr id="84" name="TextBox 83"/>
            <p:cNvSpPr txBox="1"/>
            <p:nvPr/>
          </p:nvSpPr>
          <p:spPr>
            <a:xfrm>
              <a:off x="6278932" y="4743540"/>
              <a:ext cx="4777205" cy="2142125"/>
            </a:xfrm>
            <a:prstGeom prst="rect">
              <a:avLst/>
            </a:prstGeom>
            <a:noFill/>
          </p:spPr>
          <p:txBody>
            <a:bodyPr wrap="none" rtlCol="0">
              <a:spAutoFit/>
            </a:bodyPr>
            <a:lstStyle/>
            <a:p>
              <a:pPr>
                <a:lnSpc>
                  <a:spcPct val="90000"/>
                </a:lnSpc>
              </a:pPr>
              <a:r>
                <a:rPr lang="en-US" altLang="ko-KR" sz="2800" b="1" u="sng" dirty="0" smtClean="0"/>
                <a:t>With Contexts of </a:t>
              </a:r>
              <a:r>
                <a:rPr lang="en-US" altLang="ko-KR" sz="2800" b="1" i="1" u="sng" dirty="0" smtClean="0">
                  <a:solidFill>
                    <a:srgbClr val="00B050"/>
                  </a:solidFill>
                </a:rPr>
                <a:t>f</a:t>
              </a:r>
            </a:p>
            <a:p>
              <a:pPr>
                <a:lnSpc>
                  <a:spcPct val="90000"/>
                </a:lnSpc>
              </a:pPr>
              <a:r>
                <a:rPr lang="en-US" altLang="ko-KR" sz="2400" dirty="0" smtClean="0"/>
                <a:t>Pros:  reduced infeasible target</a:t>
              </a:r>
            </a:p>
            <a:p>
              <a:pPr>
                <a:lnSpc>
                  <a:spcPct val="90000"/>
                </a:lnSpc>
              </a:pPr>
              <a:r>
                <a:rPr lang="en-US" altLang="ko-KR" sz="2400" dirty="0"/>
                <a:t> </a:t>
              </a:r>
              <a:r>
                <a:rPr lang="en-US" altLang="ko-KR" sz="2400" dirty="0" smtClean="0"/>
                <a:t>          unit executions</a:t>
              </a:r>
            </a:p>
            <a:p>
              <a:pPr>
                <a:lnSpc>
                  <a:spcPct val="90000"/>
                </a:lnSpc>
              </a:pPr>
              <a:r>
                <a:rPr lang="en-US" altLang="ko-KR" sz="2400" dirty="0" smtClean="0"/>
                <a:t>Cons: slow exploration of target unit </a:t>
              </a:r>
              <a:br>
                <a:rPr lang="en-US" altLang="ko-KR" sz="2400" dirty="0" smtClean="0"/>
              </a:br>
              <a:r>
                <a:rPr lang="en-US" altLang="ko-KR" sz="2400" dirty="0" smtClean="0"/>
                <a:t>           execution due to large cost of </a:t>
              </a:r>
            </a:p>
            <a:p>
              <a:pPr>
                <a:lnSpc>
                  <a:spcPct val="90000"/>
                </a:lnSpc>
              </a:pPr>
              <a:r>
                <a:rPr lang="en-US" altLang="ko-KR" sz="2400" dirty="0"/>
                <a:t> </a:t>
              </a:r>
              <a:r>
                <a:rPr lang="en-US" altLang="ko-KR" sz="2400" dirty="0" smtClean="0"/>
                <a:t>          exploring context functions</a:t>
              </a:r>
              <a:endParaRPr lang="ko-KR" altLang="en-US" sz="2400" dirty="0"/>
            </a:p>
          </p:txBody>
        </p:sp>
      </p:grpSp>
    </p:spTree>
    <p:extLst>
      <p:ext uri="{BB962C8B-B14F-4D97-AF65-F5344CB8AC3E}">
        <p14:creationId xmlns:p14="http://schemas.microsoft.com/office/powerpoint/2010/main" val="100297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직사각형 30"/>
          <p:cNvSpPr/>
          <p:nvPr/>
        </p:nvSpPr>
        <p:spPr bwMode="auto">
          <a:xfrm>
            <a:off x="8552499" y="2826530"/>
            <a:ext cx="1451572" cy="1656184"/>
          </a:xfrm>
          <a:prstGeom prst="rect">
            <a:avLst/>
          </a:prstGeom>
          <a:solidFill>
            <a:schemeClr val="accent1">
              <a:lumMod val="60000"/>
              <a:lumOff val="40000"/>
            </a:schemeClr>
          </a:solidFill>
          <a:ln w="1778"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32" name="그림 31"/>
          <p:cNvPicPr>
            <a:picLocks noChangeAspect="1"/>
          </p:cNvPicPr>
          <p:nvPr/>
        </p:nvPicPr>
        <p:blipFill>
          <a:blip r:embed="rId4">
            <a:clrChange>
              <a:clrFrom>
                <a:srgbClr val="A349A4"/>
              </a:clrFrom>
              <a:clrTo>
                <a:srgbClr val="A349A4">
                  <a:alpha val="0"/>
                </a:srgbClr>
              </a:clrTo>
            </a:clrChange>
          </a:blip>
          <a:stretch>
            <a:fillRect/>
          </a:stretch>
        </p:blipFill>
        <p:spPr>
          <a:xfrm>
            <a:off x="6524172" y="2343444"/>
            <a:ext cx="4455796" cy="3343585"/>
          </a:xfrm>
          <a:prstGeom prst="rect">
            <a:avLst/>
          </a:prstGeom>
        </p:spPr>
      </p:pic>
      <p:pic>
        <p:nvPicPr>
          <p:cNvPr id="14" name="그림 13"/>
          <p:cNvPicPr>
            <a:picLocks noChangeAspect="1"/>
          </p:cNvPicPr>
          <p:nvPr/>
        </p:nvPicPr>
        <p:blipFill>
          <a:blip r:embed="rId5">
            <a:clrChange>
              <a:clrFrom>
                <a:srgbClr val="FFFFFF"/>
              </a:clrFrom>
              <a:clrTo>
                <a:srgbClr val="FFFFFF">
                  <a:alpha val="0"/>
                </a:srgbClr>
              </a:clrTo>
            </a:clrChange>
          </a:blip>
          <a:stretch>
            <a:fillRect/>
          </a:stretch>
        </p:blipFill>
        <p:spPr>
          <a:xfrm>
            <a:off x="125648" y="2025133"/>
            <a:ext cx="5183720" cy="3308680"/>
          </a:xfrm>
          <a:prstGeom prst="rect">
            <a:avLst/>
          </a:prstGeom>
        </p:spPr>
      </p:pic>
      <p:sp>
        <p:nvSpPr>
          <p:cNvPr id="2" name="Title 1"/>
          <p:cNvSpPr>
            <a:spLocks noGrp="1"/>
          </p:cNvSpPr>
          <p:nvPr>
            <p:ph type="title"/>
          </p:nvPr>
        </p:nvSpPr>
        <p:spPr/>
        <p:txBody>
          <a:bodyPr/>
          <a:lstStyle/>
          <a:p>
            <a:r>
              <a:rPr lang="en-US" altLang="ko-KR" dirty="0" smtClean="0"/>
              <a:t>CONBRIO: 2 Main Ideas</a:t>
            </a:r>
            <a:endParaRPr lang="ko-KR" altLang="en-US" dirty="0"/>
          </a:p>
        </p:txBody>
      </p:sp>
      <p:sp>
        <p:nvSpPr>
          <p:cNvPr id="3" name="Content Placeholder 2"/>
          <p:cNvSpPr>
            <a:spLocks noGrp="1"/>
          </p:cNvSpPr>
          <p:nvPr>
            <p:ph idx="1"/>
          </p:nvPr>
        </p:nvSpPr>
        <p:spPr>
          <a:xfrm>
            <a:off x="524309" y="1528087"/>
            <a:ext cx="4440146" cy="4557601"/>
          </a:xfrm>
        </p:spPr>
        <p:txBody>
          <a:bodyPr/>
          <a:lstStyle/>
          <a:p>
            <a:r>
              <a:rPr lang="en-US" altLang="ko-KR" dirty="0" smtClean="0"/>
              <a:t>Extended Units</a:t>
            </a:r>
            <a:endParaRPr lang="ko-KR" altLang="en-US" dirty="0"/>
          </a:p>
        </p:txBody>
      </p:sp>
      <p:sp>
        <p:nvSpPr>
          <p:cNvPr id="4" name="Slide Number Placeholder 3"/>
          <p:cNvSpPr>
            <a:spLocks noGrp="1"/>
          </p:cNvSpPr>
          <p:nvPr>
            <p:ph type="sldNum" sz="quarter" idx="4"/>
          </p:nvPr>
        </p:nvSpPr>
        <p:spPr/>
        <p:txBody>
          <a:bodyPr/>
          <a:lstStyle/>
          <a:p>
            <a:pPr>
              <a:defRPr/>
            </a:pPr>
            <a:r>
              <a:rPr lang="da-DK" smtClean="0"/>
              <a:t>SLIDE </a:t>
            </a:r>
            <a:fld id="{7FD275C9-4D9F-4A63-8FA5-7F168B5983C1}" type="slidenum">
              <a:rPr lang="da-DK" smtClean="0"/>
              <a:pPr>
                <a:defRPr/>
              </a:pPr>
              <a:t>4</a:t>
            </a:fld>
            <a:endParaRPr lang="da-DK" dirty="0"/>
          </a:p>
        </p:txBody>
      </p:sp>
      <p:sp>
        <p:nvSpPr>
          <p:cNvPr id="5" name="Content Placeholder 2"/>
          <p:cNvSpPr txBox="1">
            <a:spLocks/>
          </p:cNvSpPr>
          <p:nvPr/>
        </p:nvSpPr>
        <p:spPr bwMode="auto">
          <a:xfrm>
            <a:off x="6185417" y="1524829"/>
            <a:ext cx="4440146" cy="49400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74625" indent="-174625" algn="l" rtl="0" eaLnBrk="1" fontAlgn="base" hangingPunct="1">
              <a:lnSpc>
                <a:spcPct val="100000"/>
              </a:lnSpc>
              <a:spcBef>
                <a:spcPct val="0"/>
              </a:spcBef>
              <a:spcAft>
                <a:spcPct val="0"/>
              </a:spcAft>
              <a:buFont typeface="AU Passata" pitchFamily="34" charset="0"/>
              <a:buChar char="›"/>
              <a:defRPr sz="2800" baseline="0">
                <a:solidFill>
                  <a:schemeClr val="tx1"/>
                </a:solidFill>
                <a:latin typeface="Calibri" panose="020F0502020204030204" pitchFamily="34" charset="0"/>
                <a:ea typeface="+mn-ea"/>
                <a:cs typeface="Calibri" panose="020F0502020204030204" pitchFamily="34" charset="0"/>
              </a:defRPr>
            </a:lvl1pPr>
            <a:lvl2pPr marL="360363" indent="-184150" algn="l" rtl="0" eaLnBrk="1" fontAlgn="base" hangingPunct="1">
              <a:lnSpc>
                <a:spcPct val="100000"/>
              </a:lnSpc>
              <a:spcBef>
                <a:spcPct val="0"/>
              </a:spcBef>
              <a:spcAft>
                <a:spcPct val="0"/>
              </a:spcAft>
              <a:buFont typeface="AU Passata" pitchFamily="34" charset="0"/>
              <a:buChar char="›"/>
              <a:defRPr sz="2400">
                <a:solidFill>
                  <a:schemeClr val="tx1"/>
                </a:solidFill>
                <a:latin typeface="Calibri" panose="020F0502020204030204" pitchFamily="34" charset="0"/>
                <a:cs typeface="Calibri" panose="020F0502020204030204" pitchFamily="34" charset="0"/>
              </a:defRPr>
            </a:lvl2pPr>
            <a:lvl3pPr marL="544513" indent="-182563" algn="l" rtl="0" eaLnBrk="1" fontAlgn="base" hangingPunct="1">
              <a:lnSpc>
                <a:spcPct val="100000"/>
              </a:lnSpc>
              <a:spcBef>
                <a:spcPct val="20000"/>
              </a:spcBef>
              <a:spcAft>
                <a:spcPct val="0"/>
              </a:spcAft>
              <a:buFont typeface="AU Passata" pitchFamily="34" charset="0"/>
              <a:buChar char="›"/>
              <a:defRPr sz="2000">
                <a:solidFill>
                  <a:schemeClr val="tx1"/>
                </a:solidFill>
                <a:latin typeface="Calibri" panose="020F0502020204030204" pitchFamily="34" charset="0"/>
                <a:cs typeface="Calibri" panose="020F0502020204030204" pitchFamily="34" charset="0"/>
              </a:defRPr>
            </a:lvl3pPr>
            <a:lvl4pPr marL="711200" indent="-165100" algn="l" rtl="0" eaLnBrk="1" fontAlgn="base" hangingPunct="1">
              <a:lnSpc>
                <a:spcPct val="100000"/>
              </a:lnSpc>
              <a:spcBef>
                <a:spcPct val="20000"/>
              </a:spcBef>
              <a:spcAft>
                <a:spcPct val="0"/>
              </a:spcAft>
              <a:buFont typeface="AU Passata" pitchFamily="34" charset="0"/>
              <a:buChar char="›"/>
              <a:defRPr sz="1600">
                <a:solidFill>
                  <a:schemeClr val="tx1"/>
                </a:solidFill>
                <a:latin typeface="Calibri" panose="020F0502020204030204" pitchFamily="34" charset="0"/>
                <a:cs typeface="Calibri" panose="020F0502020204030204" pitchFamily="34" charset="0"/>
              </a:defRPr>
            </a:lvl4pPr>
            <a:lvl5pPr marL="895350" indent="-176213" algn="l" rtl="0" eaLnBrk="1" fontAlgn="base" hangingPunct="1">
              <a:spcBef>
                <a:spcPct val="20000"/>
              </a:spcBef>
              <a:spcAft>
                <a:spcPct val="0"/>
              </a:spcAft>
              <a:buFont typeface="AU Passata" pitchFamily="34" charset="0"/>
              <a:buChar char="›"/>
              <a:defRPr sz="1200">
                <a:solidFill>
                  <a:schemeClr val="tx1"/>
                </a:solidFill>
                <a:latin typeface="Calibri" panose="020F0502020204030204" pitchFamily="34" charset="0"/>
                <a:cs typeface="Calibri" panose="020F0502020204030204" pitchFamily="34" charset="0"/>
              </a:defRPr>
            </a:lvl5pPr>
            <a:lvl6pPr marL="1352550" indent="-176213" algn="l" rtl="0" eaLnBrk="1" fontAlgn="base" hangingPunct="1">
              <a:spcBef>
                <a:spcPct val="20000"/>
              </a:spcBef>
              <a:spcAft>
                <a:spcPct val="0"/>
              </a:spcAft>
              <a:buFont typeface="AU Passata" pitchFamily="34" charset="0"/>
              <a:buChar char="›"/>
              <a:defRPr sz="1200">
                <a:solidFill>
                  <a:schemeClr val="bg2"/>
                </a:solidFill>
                <a:latin typeface="+mn-lt"/>
              </a:defRPr>
            </a:lvl6pPr>
            <a:lvl7pPr marL="1809750" indent="-176213" algn="l" rtl="0" eaLnBrk="1" fontAlgn="base" hangingPunct="1">
              <a:spcBef>
                <a:spcPct val="20000"/>
              </a:spcBef>
              <a:spcAft>
                <a:spcPct val="0"/>
              </a:spcAft>
              <a:buFont typeface="AU Passata" pitchFamily="34" charset="0"/>
              <a:buChar char="›"/>
              <a:defRPr sz="1200">
                <a:solidFill>
                  <a:schemeClr val="bg2"/>
                </a:solidFill>
                <a:latin typeface="+mn-lt"/>
              </a:defRPr>
            </a:lvl7pPr>
            <a:lvl8pPr marL="2266950" indent="-176213" algn="l" rtl="0" eaLnBrk="1" fontAlgn="base" hangingPunct="1">
              <a:spcBef>
                <a:spcPct val="20000"/>
              </a:spcBef>
              <a:spcAft>
                <a:spcPct val="0"/>
              </a:spcAft>
              <a:buFont typeface="AU Passata" pitchFamily="34" charset="0"/>
              <a:buChar char="›"/>
              <a:defRPr sz="1200">
                <a:solidFill>
                  <a:schemeClr val="bg2"/>
                </a:solidFill>
                <a:latin typeface="+mn-lt"/>
              </a:defRPr>
            </a:lvl8pPr>
            <a:lvl9pPr marL="2724150" indent="-176213" algn="l" rtl="0" eaLnBrk="1" fontAlgn="base" hangingPunct="1">
              <a:spcBef>
                <a:spcPct val="20000"/>
              </a:spcBef>
              <a:spcAft>
                <a:spcPct val="0"/>
              </a:spcAft>
              <a:buFont typeface="AU Passata" pitchFamily="34" charset="0"/>
              <a:buChar char="›"/>
              <a:defRPr sz="1200">
                <a:solidFill>
                  <a:schemeClr val="bg2"/>
                </a:solidFill>
                <a:latin typeface="+mn-lt"/>
              </a:defRPr>
            </a:lvl9pPr>
          </a:lstStyle>
          <a:p>
            <a:pPr latinLnBrk="0"/>
            <a:r>
              <a:rPr lang="en-US" altLang="ko-KR" kern="0" dirty="0" smtClean="0"/>
              <a:t>Symbolic Alarm Filtering</a:t>
            </a:r>
            <a:endParaRPr lang="ko-KR" altLang="en-US" kern="0" dirty="0"/>
          </a:p>
        </p:txBody>
      </p:sp>
      <p:sp>
        <p:nvSpPr>
          <p:cNvPr id="10" name="TextBox 9"/>
          <p:cNvSpPr txBox="1"/>
          <p:nvPr/>
        </p:nvSpPr>
        <p:spPr>
          <a:xfrm>
            <a:off x="232961" y="5412610"/>
            <a:ext cx="4923929" cy="1231106"/>
          </a:xfrm>
          <a:prstGeom prst="rect">
            <a:avLst/>
          </a:prstGeom>
          <a:noFill/>
        </p:spPr>
        <p:txBody>
          <a:bodyPr wrap="square" rtlCol="0">
            <a:spAutoFit/>
          </a:bodyPr>
          <a:lstStyle/>
          <a:p>
            <a:r>
              <a:rPr lang="en-US" altLang="ko-KR" b="1" dirty="0" smtClean="0">
                <a:solidFill>
                  <a:srgbClr val="00B050"/>
                </a:solidFill>
              </a:rPr>
              <a:t>Green</a:t>
            </a:r>
            <a:r>
              <a:rPr lang="en-US" altLang="ko-KR" dirty="0" smtClean="0"/>
              <a:t>: Target function </a:t>
            </a:r>
            <a:r>
              <a:rPr lang="en-US" altLang="ko-KR" b="1" i="1" dirty="0" smtClean="0"/>
              <a:t>f</a:t>
            </a:r>
          </a:p>
          <a:p>
            <a:r>
              <a:rPr lang="pt-PT" altLang="ko-KR" b="1" dirty="0" smtClean="0">
                <a:solidFill>
                  <a:srgbClr val="92D050"/>
                </a:solidFill>
              </a:rPr>
              <a:t>Light</a:t>
            </a:r>
            <a:r>
              <a:rPr lang="ko-KR" altLang="en-US" b="1" dirty="0" smtClean="0">
                <a:solidFill>
                  <a:srgbClr val="92D050"/>
                </a:solidFill>
              </a:rPr>
              <a:t> </a:t>
            </a:r>
            <a:r>
              <a:rPr lang="en-US" altLang="ko-KR" b="1" dirty="0" smtClean="0">
                <a:solidFill>
                  <a:srgbClr val="92D050"/>
                </a:solidFill>
              </a:rPr>
              <a:t>green</a:t>
            </a:r>
            <a:r>
              <a:rPr lang="en-US" altLang="ko-KR" dirty="0" smtClean="0"/>
              <a:t>: Functions highly relevant to the target</a:t>
            </a:r>
          </a:p>
          <a:p>
            <a:r>
              <a:rPr lang="en-US" altLang="ko-KR" b="1" dirty="0" smtClean="0">
                <a:solidFill>
                  <a:schemeClr val="bg1">
                    <a:lumMod val="65000"/>
                  </a:schemeClr>
                </a:solidFill>
              </a:rPr>
              <a:t>Grey</a:t>
            </a:r>
            <a:r>
              <a:rPr lang="en-US" altLang="ko-KR" dirty="0" smtClean="0"/>
              <a:t>: Functions not relevant  to the target</a:t>
            </a:r>
          </a:p>
          <a:p>
            <a:r>
              <a:rPr lang="en-US" altLang="ko-KR" sz="2000" b="1" dirty="0" smtClean="0">
                <a:solidFill>
                  <a:srgbClr val="00B050"/>
                </a:solidFill>
              </a:rPr>
              <a:t>Green</a:t>
            </a:r>
            <a:r>
              <a:rPr lang="en-US" altLang="ko-KR" sz="2000" dirty="0" smtClean="0"/>
              <a:t>  + </a:t>
            </a:r>
            <a:r>
              <a:rPr lang="en-US" altLang="ko-KR" sz="2000" b="1" dirty="0" smtClean="0">
                <a:solidFill>
                  <a:srgbClr val="92D050"/>
                </a:solidFill>
              </a:rPr>
              <a:t>light green</a:t>
            </a:r>
            <a:r>
              <a:rPr lang="en-US" altLang="ko-KR" sz="2000" dirty="0" smtClean="0"/>
              <a:t>: </a:t>
            </a:r>
            <a:r>
              <a:rPr lang="en-US" altLang="ko-KR" sz="2000" b="1" dirty="0" smtClean="0"/>
              <a:t>Extended Unit of </a:t>
            </a:r>
            <a:r>
              <a:rPr lang="en-US" altLang="ko-KR" sz="2000" b="1" i="1" dirty="0" smtClean="0"/>
              <a:t>f</a:t>
            </a:r>
            <a:endParaRPr lang="ko-KR" altLang="en-US" sz="2000" b="1" i="1" dirty="0"/>
          </a:p>
        </p:txBody>
      </p:sp>
      <p:sp>
        <p:nvSpPr>
          <p:cNvPr id="16" name="TextBox 15"/>
          <p:cNvSpPr txBox="1"/>
          <p:nvPr/>
        </p:nvSpPr>
        <p:spPr>
          <a:xfrm>
            <a:off x="6096000" y="5865780"/>
            <a:ext cx="5804607" cy="400110"/>
          </a:xfrm>
          <a:prstGeom prst="rect">
            <a:avLst/>
          </a:prstGeom>
          <a:noFill/>
        </p:spPr>
        <p:txBody>
          <a:bodyPr wrap="square" rtlCol="0">
            <a:spAutoFit/>
          </a:bodyPr>
          <a:lstStyle/>
          <a:p>
            <a:r>
              <a:rPr lang="en-US" altLang="ko-KR" sz="2000" b="1" dirty="0" smtClean="0">
                <a:solidFill>
                  <a:schemeClr val="accent4"/>
                </a:solidFill>
              </a:rPr>
              <a:t>Yellow</a:t>
            </a:r>
            <a:r>
              <a:rPr lang="en-US" altLang="ko-KR" sz="2000" b="1" dirty="0" smtClean="0">
                <a:solidFill>
                  <a:srgbClr val="0033CC"/>
                </a:solidFill>
              </a:rPr>
              <a:t> </a:t>
            </a:r>
            <a:r>
              <a:rPr lang="en-US" altLang="ko-KR" sz="2000" dirty="0" smtClean="0"/>
              <a:t> &amp; </a:t>
            </a:r>
            <a:r>
              <a:rPr lang="en-US" altLang="ko-KR" sz="2000" b="1" dirty="0" smtClean="0">
                <a:solidFill>
                  <a:schemeClr val="accent1">
                    <a:lumMod val="60000"/>
                    <a:lumOff val="40000"/>
                  </a:schemeClr>
                </a:solidFill>
              </a:rPr>
              <a:t>sky blue</a:t>
            </a:r>
            <a:r>
              <a:rPr lang="en-US" altLang="ko-KR" sz="2000" dirty="0" smtClean="0"/>
              <a:t>: a calling context of a target </a:t>
            </a:r>
            <a:r>
              <a:rPr lang="en-US" altLang="ko-KR" sz="2000" dirty="0" err="1" smtClean="0"/>
              <a:t>func</a:t>
            </a:r>
            <a:r>
              <a:rPr lang="en-US" altLang="ko-KR" sz="2000" dirty="0" smtClean="0"/>
              <a:t>. </a:t>
            </a:r>
            <a:r>
              <a:rPr lang="en-US" altLang="ko-KR" sz="2000" b="1" i="1" dirty="0" smtClean="0"/>
              <a:t>f</a:t>
            </a:r>
          </a:p>
        </p:txBody>
      </p:sp>
      <p:pic>
        <p:nvPicPr>
          <p:cNvPr id="20" name="그림 19"/>
          <p:cNvPicPr>
            <a:picLocks noChangeAspect="1"/>
          </p:cNvPicPr>
          <p:nvPr/>
        </p:nvPicPr>
        <p:blipFill>
          <a:blip r:embed="rId6"/>
          <a:stretch>
            <a:fillRect/>
          </a:stretch>
        </p:blipFill>
        <p:spPr>
          <a:xfrm>
            <a:off x="68400" y="2029362"/>
            <a:ext cx="5253053" cy="3308679"/>
          </a:xfrm>
          <a:prstGeom prst="rect">
            <a:avLst/>
          </a:prstGeom>
        </p:spPr>
      </p:pic>
      <p:sp>
        <p:nvSpPr>
          <p:cNvPr id="6" name="AutoShape 2" descr="Image result for fil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8" name="자유형 7"/>
          <p:cNvSpPr/>
          <p:nvPr/>
        </p:nvSpPr>
        <p:spPr bwMode="auto">
          <a:xfrm>
            <a:off x="1076960" y="2099538"/>
            <a:ext cx="3262703" cy="3171244"/>
          </a:xfrm>
          <a:custGeom>
            <a:avLst/>
            <a:gdLst>
              <a:gd name="connsiteX0" fmla="*/ 1127760 w 3262703"/>
              <a:gd name="connsiteY0" fmla="*/ 196622 h 3171244"/>
              <a:gd name="connsiteX1" fmla="*/ 1188720 w 3262703"/>
              <a:gd name="connsiteY1" fmla="*/ 440462 h 3171244"/>
              <a:gd name="connsiteX2" fmla="*/ 1127760 w 3262703"/>
              <a:gd name="connsiteY2" fmla="*/ 572542 h 3171244"/>
              <a:gd name="connsiteX3" fmla="*/ 1005840 w 3262703"/>
              <a:gd name="connsiteY3" fmla="*/ 572542 h 3171244"/>
              <a:gd name="connsiteX4" fmla="*/ 944880 w 3262703"/>
              <a:gd name="connsiteY4" fmla="*/ 704622 h 3171244"/>
              <a:gd name="connsiteX5" fmla="*/ 995680 w 3262703"/>
              <a:gd name="connsiteY5" fmla="*/ 816382 h 3171244"/>
              <a:gd name="connsiteX6" fmla="*/ 1127760 w 3262703"/>
              <a:gd name="connsiteY6" fmla="*/ 775742 h 3171244"/>
              <a:gd name="connsiteX7" fmla="*/ 1178560 w 3262703"/>
              <a:gd name="connsiteY7" fmla="*/ 887502 h 3171244"/>
              <a:gd name="connsiteX8" fmla="*/ 1168400 w 3262703"/>
              <a:gd name="connsiteY8" fmla="*/ 1151662 h 3171244"/>
              <a:gd name="connsiteX9" fmla="*/ 1036320 w 3262703"/>
              <a:gd name="connsiteY9" fmla="*/ 1151662 h 3171244"/>
              <a:gd name="connsiteX10" fmla="*/ 853440 w 3262703"/>
              <a:gd name="connsiteY10" fmla="*/ 1202462 h 3171244"/>
              <a:gd name="connsiteX11" fmla="*/ 762000 w 3262703"/>
              <a:gd name="connsiteY11" fmla="*/ 1222782 h 3171244"/>
              <a:gd name="connsiteX12" fmla="*/ 792480 w 3262703"/>
              <a:gd name="connsiteY12" fmla="*/ 1375182 h 3171244"/>
              <a:gd name="connsiteX13" fmla="*/ 690880 w 3262703"/>
              <a:gd name="connsiteY13" fmla="*/ 1446302 h 3171244"/>
              <a:gd name="connsiteX14" fmla="*/ 579120 w 3262703"/>
              <a:gd name="connsiteY14" fmla="*/ 1446302 h 3171244"/>
              <a:gd name="connsiteX15" fmla="*/ 538480 w 3262703"/>
              <a:gd name="connsiteY15" fmla="*/ 1395502 h 3171244"/>
              <a:gd name="connsiteX16" fmla="*/ 579120 w 3262703"/>
              <a:gd name="connsiteY16" fmla="*/ 1293902 h 3171244"/>
              <a:gd name="connsiteX17" fmla="*/ 599440 w 3262703"/>
              <a:gd name="connsiteY17" fmla="*/ 1212622 h 3171244"/>
              <a:gd name="connsiteX18" fmla="*/ 426720 w 3262703"/>
              <a:gd name="connsiteY18" fmla="*/ 1182142 h 3171244"/>
              <a:gd name="connsiteX19" fmla="*/ 213360 w 3262703"/>
              <a:gd name="connsiteY19" fmla="*/ 1202462 h 3171244"/>
              <a:gd name="connsiteX20" fmla="*/ 243840 w 3262703"/>
              <a:gd name="connsiteY20" fmla="*/ 1425982 h 3171244"/>
              <a:gd name="connsiteX21" fmla="*/ 223520 w 3262703"/>
              <a:gd name="connsiteY21" fmla="*/ 1537742 h 3171244"/>
              <a:gd name="connsiteX22" fmla="*/ 81280 w 3262703"/>
              <a:gd name="connsiteY22" fmla="*/ 1537742 h 3171244"/>
              <a:gd name="connsiteX23" fmla="*/ 0 w 3262703"/>
              <a:gd name="connsiteY23" fmla="*/ 1649502 h 3171244"/>
              <a:gd name="connsiteX24" fmla="*/ 81280 w 3262703"/>
              <a:gd name="connsiteY24" fmla="*/ 1801902 h 3171244"/>
              <a:gd name="connsiteX25" fmla="*/ 193040 w 3262703"/>
              <a:gd name="connsiteY25" fmla="*/ 1781582 h 3171244"/>
              <a:gd name="connsiteX26" fmla="*/ 264160 w 3262703"/>
              <a:gd name="connsiteY26" fmla="*/ 1923822 h 3171244"/>
              <a:gd name="connsiteX27" fmla="*/ 223520 w 3262703"/>
              <a:gd name="connsiteY27" fmla="*/ 2106702 h 3171244"/>
              <a:gd name="connsiteX28" fmla="*/ 203200 w 3262703"/>
              <a:gd name="connsiteY28" fmla="*/ 2238782 h 3171244"/>
              <a:gd name="connsiteX29" fmla="*/ 416560 w 3262703"/>
              <a:gd name="connsiteY29" fmla="*/ 2218462 h 3171244"/>
              <a:gd name="connsiteX30" fmla="*/ 579120 w 3262703"/>
              <a:gd name="connsiteY30" fmla="*/ 2177822 h 3171244"/>
              <a:gd name="connsiteX31" fmla="*/ 558800 w 3262703"/>
              <a:gd name="connsiteY31" fmla="*/ 2035582 h 3171244"/>
              <a:gd name="connsiteX32" fmla="*/ 619760 w 3262703"/>
              <a:gd name="connsiteY32" fmla="*/ 1964462 h 3171244"/>
              <a:gd name="connsiteX33" fmla="*/ 731520 w 3262703"/>
              <a:gd name="connsiteY33" fmla="*/ 1964462 h 3171244"/>
              <a:gd name="connsiteX34" fmla="*/ 792480 w 3262703"/>
              <a:gd name="connsiteY34" fmla="*/ 2055902 h 3171244"/>
              <a:gd name="connsiteX35" fmla="*/ 782320 w 3262703"/>
              <a:gd name="connsiteY35" fmla="*/ 2167662 h 3171244"/>
              <a:gd name="connsiteX36" fmla="*/ 802640 w 3262703"/>
              <a:gd name="connsiteY36" fmla="*/ 2218462 h 3171244"/>
              <a:gd name="connsiteX37" fmla="*/ 995680 w 3262703"/>
              <a:gd name="connsiteY37" fmla="*/ 2218462 h 3171244"/>
              <a:gd name="connsiteX38" fmla="*/ 1178560 w 3262703"/>
              <a:gd name="connsiteY38" fmla="*/ 2177822 h 3171244"/>
              <a:gd name="connsiteX39" fmla="*/ 1341120 w 3262703"/>
              <a:gd name="connsiteY39" fmla="*/ 2167662 h 3171244"/>
              <a:gd name="connsiteX40" fmla="*/ 1452880 w 3262703"/>
              <a:gd name="connsiteY40" fmla="*/ 2157502 h 3171244"/>
              <a:gd name="connsiteX41" fmla="*/ 1513840 w 3262703"/>
              <a:gd name="connsiteY41" fmla="*/ 2218462 h 3171244"/>
              <a:gd name="connsiteX42" fmla="*/ 1493520 w 3262703"/>
              <a:gd name="connsiteY42" fmla="*/ 2330222 h 3171244"/>
              <a:gd name="connsiteX43" fmla="*/ 1483360 w 3262703"/>
              <a:gd name="connsiteY43" fmla="*/ 2411502 h 3171244"/>
              <a:gd name="connsiteX44" fmla="*/ 1605280 w 3262703"/>
              <a:gd name="connsiteY44" fmla="*/ 2411502 h 3171244"/>
              <a:gd name="connsiteX45" fmla="*/ 1717040 w 3262703"/>
              <a:gd name="connsiteY45" fmla="*/ 2401342 h 3171244"/>
              <a:gd name="connsiteX46" fmla="*/ 1727200 w 3262703"/>
              <a:gd name="connsiteY46" fmla="*/ 2309902 h 3171244"/>
              <a:gd name="connsiteX47" fmla="*/ 1727200 w 3262703"/>
              <a:gd name="connsiteY47" fmla="*/ 2248942 h 3171244"/>
              <a:gd name="connsiteX48" fmla="*/ 1838960 w 3262703"/>
              <a:gd name="connsiteY48" fmla="*/ 2147342 h 3171244"/>
              <a:gd name="connsiteX49" fmla="*/ 1930400 w 3262703"/>
              <a:gd name="connsiteY49" fmla="*/ 2177822 h 3171244"/>
              <a:gd name="connsiteX50" fmla="*/ 2021840 w 3262703"/>
              <a:gd name="connsiteY50" fmla="*/ 2187982 h 3171244"/>
              <a:gd name="connsiteX51" fmla="*/ 2103120 w 3262703"/>
              <a:gd name="connsiteY51" fmla="*/ 2157502 h 3171244"/>
              <a:gd name="connsiteX52" fmla="*/ 2113280 w 3262703"/>
              <a:gd name="connsiteY52" fmla="*/ 2401342 h 3171244"/>
              <a:gd name="connsiteX53" fmla="*/ 2072640 w 3262703"/>
              <a:gd name="connsiteY53" fmla="*/ 2553742 h 3171244"/>
              <a:gd name="connsiteX54" fmla="*/ 2021840 w 3262703"/>
              <a:gd name="connsiteY54" fmla="*/ 2543582 h 3171244"/>
              <a:gd name="connsiteX55" fmla="*/ 1930400 w 3262703"/>
              <a:gd name="connsiteY55" fmla="*/ 2523262 h 3171244"/>
              <a:gd name="connsiteX56" fmla="*/ 1869440 w 3262703"/>
              <a:gd name="connsiteY56" fmla="*/ 2685822 h 3171244"/>
              <a:gd name="connsiteX57" fmla="*/ 1950720 w 3262703"/>
              <a:gd name="connsiteY57" fmla="*/ 2777262 h 3171244"/>
              <a:gd name="connsiteX58" fmla="*/ 2042160 w 3262703"/>
              <a:gd name="connsiteY58" fmla="*/ 2746782 h 3171244"/>
              <a:gd name="connsiteX59" fmla="*/ 2113280 w 3262703"/>
              <a:gd name="connsiteY59" fmla="*/ 2909342 h 3171244"/>
              <a:gd name="connsiteX60" fmla="*/ 2113280 w 3262703"/>
              <a:gd name="connsiteY60" fmla="*/ 3051582 h 3171244"/>
              <a:gd name="connsiteX61" fmla="*/ 2113280 w 3262703"/>
              <a:gd name="connsiteY61" fmla="*/ 3163342 h 3171244"/>
              <a:gd name="connsiteX62" fmla="*/ 2976880 w 3262703"/>
              <a:gd name="connsiteY62" fmla="*/ 3153182 h 3171244"/>
              <a:gd name="connsiteX63" fmla="*/ 3027680 w 3262703"/>
              <a:gd name="connsiteY63" fmla="*/ 3082062 h 3171244"/>
              <a:gd name="connsiteX64" fmla="*/ 3007360 w 3262703"/>
              <a:gd name="connsiteY64" fmla="*/ 3061742 h 3171244"/>
              <a:gd name="connsiteX65" fmla="*/ 2997200 w 3262703"/>
              <a:gd name="connsiteY65" fmla="*/ 2878862 h 3171244"/>
              <a:gd name="connsiteX66" fmla="*/ 3027680 w 3262703"/>
              <a:gd name="connsiteY66" fmla="*/ 2746782 h 3171244"/>
              <a:gd name="connsiteX67" fmla="*/ 3159760 w 3262703"/>
              <a:gd name="connsiteY67" fmla="*/ 2787422 h 3171244"/>
              <a:gd name="connsiteX68" fmla="*/ 3230880 w 3262703"/>
              <a:gd name="connsiteY68" fmla="*/ 2746782 h 3171244"/>
              <a:gd name="connsiteX69" fmla="*/ 3251200 w 3262703"/>
              <a:gd name="connsiteY69" fmla="*/ 2675662 h 3171244"/>
              <a:gd name="connsiteX70" fmla="*/ 3251200 w 3262703"/>
              <a:gd name="connsiteY70" fmla="*/ 2584222 h 3171244"/>
              <a:gd name="connsiteX71" fmla="*/ 3200400 w 3262703"/>
              <a:gd name="connsiteY71" fmla="*/ 2533422 h 3171244"/>
              <a:gd name="connsiteX72" fmla="*/ 3058160 w 3262703"/>
              <a:gd name="connsiteY72" fmla="*/ 2553742 h 3171244"/>
              <a:gd name="connsiteX73" fmla="*/ 2997200 w 3262703"/>
              <a:gd name="connsiteY73" fmla="*/ 2533422 h 3171244"/>
              <a:gd name="connsiteX74" fmla="*/ 2976880 w 3262703"/>
              <a:gd name="connsiteY74" fmla="*/ 2431822 h 3171244"/>
              <a:gd name="connsiteX75" fmla="*/ 3007360 w 3262703"/>
              <a:gd name="connsiteY75" fmla="*/ 2330222 h 3171244"/>
              <a:gd name="connsiteX76" fmla="*/ 3017520 w 3262703"/>
              <a:gd name="connsiteY76" fmla="*/ 2198142 h 3171244"/>
              <a:gd name="connsiteX77" fmla="*/ 2997200 w 3262703"/>
              <a:gd name="connsiteY77" fmla="*/ 2025422 h 3171244"/>
              <a:gd name="connsiteX78" fmla="*/ 2976880 w 3262703"/>
              <a:gd name="connsiteY78" fmla="*/ 1933982 h 3171244"/>
              <a:gd name="connsiteX79" fmla="*/ 2976880 w 3262703"/>
              <a:gd name="connsiteY79" fmla="*/ 1883182 h 3171244"/>
              <a:gd name="connsiteX80" fmla="*/ 3007360 w 3262703"/>
              <a:gd name="connsiteY80" fmla="*/ 1822222 h 3171244"/>
              <a:gd name="connsiteX81" fmla="*/ 3027680 w 3262703"/>
              <a:gd name="connsiteY81" fmla="*/ 1771422 h 3171244"/>
              <a:gd name="connsiteX82" fmla="*/ 3159760 w 3262703"/>
              <a:gd name="connsiteY82" fmla="*/ 1812062 h 3171244"/>
              <a:gd name="connsiteX83" fmla="*/ 3261360 w 3262703"/>
              <a:gd name="connsiteY83" fmla="*/ 1679982 h 3171244"/>
              <a:gd name="connsiteX84" fmla="*/ 3220720 w 3262703"/>
              <a:gd name="connsiteY84" fmla="*/ 1547902 h 3171244"/>
              <a:gd name="connsiteX85" fmla="*/ 3200400 w 3262703"/>
              <a:gd name="connsiteY85" fmla="*/ 1527582 h 3171244"/>
              <a:gd name="connsiteX86" fmla="*/ 3068320 w 3262703"/>
              <a:gd name="connsiteY86" fmla="*/ 1578382 h 3171244"/>
              <a:gd name="connsiteX87" fmla="*/ 2997200 w 3262703"/>
              <a:gd name="connsiteY87" fmla="*/ 1537742 h 3171244"/>
              <a:gd name="connsiteX88" fmla="*/ 2997200 w 3262703"/>
              <a:gd name="connsiteY88" fmla="*/ 1436142 h 3171244"/>
              <a:gd name="connsiteX89" fmla="*/ 3007360 w 3262703"/>
              <a:gd name="connsiteY89" fmla="*/ 1141502 h 3171244"/>
              <a:gd name="connsiteX90" fmla="*/ 2997200 w 3262703"/>
              <a:gd name="connsiteY90" fmla="*/ 1009422 h 3171244"/>
              <a:gd name="connsiteX91" fmla="*/ 2997200 w 3262703"/>
              <a:gd name="connsiteY91" fmla="*/ 887502 h 3171244"/>
              <a:gd name="connsiteX92" fmla="*/ 3007360 w 3262703"/>
              <a:gd name="connsiteY92" fmla="*/ 775742 h 3171244"/>
              <a:gd name="connsiteX93" fmla="*/ 3048000 w 3262703"/>
              <a:gd name="connsiteY93" fmla="*/ 775742 h 3171244"/>
              <a:gd name="connsiteX94" fmla="*/ 3190240 w 3262703"/>
              <a:gd name="connsiteY94" fmla="*/ 806222 h 3171244"/>
              <a:gd name="connsiteX95" fmla="*/ 3261360 w 3262703"/>
              <a:gd name="connsiteY95" fmla="*/ 643662 h 3171244"/>
              <a:gd name="connsiteX96" fmla="*/ 3220720 w 3262703"/>
              <a:gd name="connsiteY96" fmla="*/ 572542 h 3171244"/>
              <a:gd name="connsiteX97" fmla="*/ 3058160 w 3262703"/>
              <a:gd name="connsiteY97" fmla="*/ 582702 h 3171244"/>
              <a:gd name="connsiteX98" fmla="*/ 2997200 w 3262703"/>
              <a:gd name="connsiteY98" fmla="*/ 531902 h 3171244"/>
              <a:gd name="connsiteX99" fmla="*/ 3007360 w 3262703"/>
              <a:gd name="connsiteY99" fmla="*/ 399822 h 3171244"/>
              <a:gd name="connsiteX100" fmla="*/ 2997200 w 3262703"/>
              <a:gd name="connsiteY100" fmla="*/ 257582 h 3171244"/>
              <a:gd name="connsiteX101" fmla="*/ 2997200 w 3262703"/>
              <a:gd name="connsiteY101" fmla="*/ 216942 h 3171244"/>
              <a:gd name="connsiteX102" fmla="*/ 2946400 w 3262703"/>
              <a:gd name="connsiteY102" fmla="*/ 176302 h 3171244"/>
              <a:gd name="connsiteX103" fmla="*/ 2753360 w 3262703"/>
              <a:gd name="connsiteY103" fmla="*/ 186462 h 3171244"/>
              <a:gd name="connsiteX104" fmla="*/ 2641600 w 3262703"/>
              <a:gd name="connsiteY104" fmla="*/ 227102 h 3171244"/>
              <a:gd name="connsiteX105" fmla="*/ 2672080 w 3262703"/>
              <a:gd name="connsiteY105" fmla="*/ 369342 h 3171244"/>
              <a:gd name="connsiteX106" fmla="*/ 2590800 w 3262703"/>
              <a:gd name="connsiteY106" fmla="*/ 450622 h 3171244"/>
              <a:gd name="connsiteX107" fmla="*/ 2479040 w 3262703"/>
              <a:gd name="connsiteY107" fmla="*/ 440462 h 3171244"/>
              <a:gd name="connsiteX108" fmla="*/ 2428240 w 3262703"/>
              <a:gd name="connsiteY108" fmla="*/ 399822 h 3171244"/>
              <a:gd name="connsiteX109" fmla="*/ 2438400 w 3262703"/>
              <a:gd name="connsiteY109" fmla="*/ 267742 h 3171244"/>
              <a:gd name="connsiteX110" fmla="*/ 2438400 w 3262703"/>
              <a:gd name="connsiteY110" fmla="*/ 237262 h 3171244"/>
              <a:gd name="connsiteX111" fmla="*/ 2296160 w 3262703"/>
              <a:gd name="connsiteY111" fmla="*/ 166142 h 3171244"/>
              <a:gd name="connsiteX112" fmla="*/ 1981200 w 3262703"/>
              <a:gd name="connsiteY112" fmla="*/ 227102 h 3171244"/>
              <a:gd name="connsiteX113" fmla="*/ 1889760 w 3262703"/>
              <a:gd name="connsiteY113" fmla="*/ 247422 h 3171244"/>
              <a:gd name="connsiteX114" fmla="*/ 1778000 w 3262703"/>
              <a:gd name="connsiteY114" fmla="*/ 237262 h 3171244"/>
              <a:gd name="connsiteX115" fmla="*/ 1737360 w 3262703"/>
              <a:gd name="connsiteY115" fmla="*/ 176302 h 3171244"/>
              <a:gd name="connsiteX116" fmla="*/ 1737360 w 3262703"/>
              <a:gd name="connsiteY116" fmla="*/ 34062 h 3171244"/>
              <a:gd name="connsiteX117" fmla="*/ 1595120 w 3262703"/>
              <a:gd name="connsiteY117" fmla="*/ 3582 h 3171244"/>
              <a:gd name="connsiteX118" fmla="*/ 1473200 w 3262703"/>
              <a:gd name="connsiteY118" fmla="*/ 95022 h 3171244"/>
              <a:gd name="connsiteX119" fmla="*/ 1503680 w 3262703"/>
              <a:gd name="connsiteY119" fmla="*/ 206782 h 3171244"/>
              <a:gd name="connsiteX120" fmla="*/ 1391920 w 3262703"/>
              <a:gd name="connsiteY120" fmla="*/ 267742 h 3171244"/>
              <a:gd name="connsiteX121" fmla="*/ 1188720 w 3262703"/>
              <a:gd name="connsiteY121" fmla="*/ 237262 h 317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262703" h="3171244">
                <a:moveTo>
                  <a:pt x="1127760" y="196622"/>
                </a:moveTo>
                <a:cubicBezTo>
                  <a:pt x="1158240" y="287215"/>
                  <a:pt x="1188720" y="377809"/>
                  <a:pt x="1188720" y="440462"/>
                </a:cubicBezTo>
                <a:cubicBezTo>
                  <a:pt x="1188720" y="503115"/>
                  <a:pt x="1158240" y="550529"/>
                  <a:pt x="1127760" y="572542"/>
                </a:cubicBezTo>
                <a:cubicBezTo>
                  <a:pt x="1097280" y="594555"/>
                  <a:pt x="1036320" y="550529"/>
                  <a:pt x="1005840" y="572542"/>
                </a:cubicBezTo>
                <a:cubicBezTo>
                  <a:pt x="975360" y="594555"/>
                  <a:pt x="946573" y="663982"/>
                  <a:pt x="944880" y="704622"/>
                </a:cubicBezTo>
                <a:cubicBezTo>
                  <a:pt x="943187" y="745262"/>
                  <a:pt x="965200" y="804529"/>
                  <a:pt x="995680" y="816382"/>
                </a:cubicBezTo>
                <a:cubicBezTo>
                  <a:pt x="1026160" y="828235"/>
                  <a:pt x="1097280" y="763889"/>
                  <a:pt x="1127760" y="775742"/>
                </a:cubicBezTo>
                <a:cubicBezTo>
                  <a:pt x="1158240" y="787595"/>
                  <a:pt x="1171787" y="824849"/>
                  <a:pt x="1178560" y="887502"/>
                </a:cubicBezTo>
                <a:cubicBezTo>
                  <a:pt x="1185333" y="950155"/>
                  <a:pt x="1192107" y="1107635"/>
                  <a:pt x="1168400" y="1151662"/>
                </a:cubicBezTo>
                <a:cubicBezTo>
                  <a:pt x="1144693" y="1195689"/>
                  <a:pt x="1088813" y="1143195"/>
                  <a:pt x="1036320" y="1151662"/>
                </a:cubicBezTo>
                <a:cubicBezTo>
                  <a:pt x="983827" y="1160129"/>
                  <a:pt x="899160" y="1190609"/>
                  <a:pt x="853440" y="1202462"/>
                </a:cubicBezTo>
                <a:cubicBezTo>
                  <a:pt x="807720" y="1214315"/>
                  <a:pt x="772160" y="1193995"/>
                  <a:pt x="762000" y="1222782"/>
                </a:cubicBezTo>
                <a:cubicBezTo>
                  <a:pt x="751840" y="1251569"/>
                  <a:pt x="804333" y="1337929"/>
                  <a:pt x="792480" y="1375182"/>
                </a:cubicBezTo>
                <a:cubicBezTo>
                  <a:pt x="780627" y="1412435"/>
                  <a:pt x="726440" y="1434449"/>
                  <a:pt x="690880" y="1446302"/>
                </a:cubicBezTo>
                <a:cubicBezTo>
                  <a:pt x="655320" y="1458155"/>
                  <a:pt x="604520" y="1454769"/>
                  <a:pt x="579120" y="1446302"/>
                </a:cubicBezTo>
                <a:cubicBezTo>
                  <a:pt x="553720" y="1437835"/>
                  <a:pt x="538480" y="1420902"/>
                  <a:pt x="538480" y="1395502"/>
                </a:cubicBezTo>
                <a:cubicBezTo>
                  <a:pt x="538480" y="1370102"/>
                  <a:pt x="568960" y="1324382"/>
                  <a:pt x="579120" y="1293902"/>
                </a:cubicBezTo>
                <a:cubicBezTo>
                  <a:pt x="589280" y="1263422"/>
                  <a:pt x="624840" y="1231249"/>
                  <a:pt x="599440" y="1212622"/>
                </a:cubicBezTo>
                <a:cubicBezTo>
                  <a:pt x="574040" y="1193995"/>
                  <a:pt x="491067" y="1183835"/>
                  <a:pt x="426720" y="1182142"/>
                </a:cubicBezTo>
                <a:cubicBezTo>
                  <a:pt x="362373" y="1180449"/>
                  <a:pt x="243840" y="1161822"/>
                  <a:pt x="213360" y="1202462"/>
                </a:cubicBezTo>
                <a:cubicBezTo>
                  <a:pt x="182880" y="1243102"/>
                  <a:pt x="242147" y="1370102"/>
                  <a:pt x="243840" y="1425982"/>
                </a:cubicBezTo>
                <a:cubicBezTo>
                  <a:pt x="245533" y="1481862"/>
                  <a:pt x="250613" y="1519115"/>
                  <a:pt x="223520" y="1537742"/>
                </a:cubicBezTo>
                <a:cubicBezTo>
                  <a:pt x="196427" y="1556369"/>
                  <a:pt x="118533" y="1519115"/>
                  <a:pt x="81280" y="1537742"/>
                </a:cubicBezTo>
                <a:cubicBezTo>
                  <a:pt x="44027" y="1556369"/>
                  <a:pt x="0" y="1605475"/>
                  <a:pt x="0" y="1649502"/>
                </a:cubicBezTo>
                <a:cubicBezTo>
                  <a:pt x="0" y="1693529"/>
                  <a:pt x="49107" y="1779889"/>
                  <a:pt x="81280" y="1801902"/>
                </a:cubicBezTo>
                <a:cubicBezTo>
                  <a:pt x="113453" y="1823915"/>
                  <a:pt x="162560" y="1761262"/>
                  <a:pt x="193040" y="1781582"/>
                </a:cubicBezTo>
                <a:cubicBezTo>
                  <a:pt x="223520" y="1801902"/>
                  <a:pt x="259080" y="1869635"/>
                  <a:pt x="264160" y="1923822"/>
                </a:cubicBezTo>
                <a:cubicBezTo>
                  <a:pt x="269240" y="1978009"/>
                  <a:pt x="233680" y="2054209"/>
                  <a:pt x="223520" y="2106702"/>
                </a:cubicBezTo>
                <a:cubicBezTo>
                  <a:pt x="213360" y="2159195"/>
                  <a:pt x="171027" y="2220155"/>
                  <a:pt x="203200" y="2238782"/>
                </a:cubicBezTo>
                <a:cubicBezTo>
                  <a:pt x="235373" y="2257409"/>
                  <a:pt x="353907" y="2228622"/>
                  <a:pt x="416560" y="2218462"/>
                </a:cubicBezTo>
                <a:cubicBezTo>
                  <a:pt x="479213" y="2208302"/>
                  <a:pt x="555413" y="2208302"/>
                  <a:pt x="579120" y="2177822"/>
                </a:cubicBezTo>
                <a:cubicBezTo>
                  <a:pt x="602827" y="2147342"/>
                  <a:pt x="552027" y="2071142"/>
                  <a:pt x="558800" y="2035582"/>
                </a:cubicBezTo>
                <a:cubicBezTo>
                  <a:pt x="565573" y="2000022"/>
                  <a:pt x="590973" y="1976315"/>
                  <a:pt x="619760" y="1964462"/>
                </a:cubicBezTo>
                <a:cubicBezTo>
                  <a:pt x="648547" y="1952609"/>
                  <a:pt x="702733" y="1949222"/>
                  <a:pt x="731520" y="1964462"/>
                </a:cubicBezTo>
                <a:cubicBezTo>
                  <a:pt x="760307" y="1979702"/>
                  <a:pt x="784013" y="2022035"/>
                  <a:pt x="792480" y="2055902"/>
                </a:cubicBezTo>
                <a:cubicBezTo>
                  <a:pt x="800947" y="2089769"/>
                  <a:pt x="780627" y="2140569"/>
                  <a:pt x="782320" y="2167662"/>
                </a:cubicBezTo>
                <a:cubicBezTo>
                  <a:pt x="784013" y="2194755"/>
                  <a:pt x="767080" y="2209995"/>
                  <a:pt x="802640" y="2218462"/>
                </a:cubicBezTo>
                <a:cubicBezTo>
                  <a:pt x="838200" y="2226929"/>
                  <a:pt x="933027" y="2225235"/>
                  <a:pt x="995680" y="2218462"/>
                </a:cubicBezTo>
                <a:cubicBezTo>
                  <a:pt x="1058333" y="2211689"/>
                  <a:pt x="1120987" y="2186289"/>
                  <a:pt x="1178560" y="2177822"/>
                </a:cubicBezTo>
                <a:cubicBezTo>
                  <a:pt x="1236133" y="2169355"/>
                  <a:pt x="1295400" y="2171049"/>
                  <a:pt x="1341120" y="2167662"/>
                </a:cubicBezTo>
                <a:cubicBezTo>
                  <a:pt x="1386840" y="2164275"/>
                  <a:pt x="1424093" y="2149035"/>
                  <a:pt x="1452880" y="2157502"/>
                </a:cubicBezTo>
                <a:cubicBezTo>
                  <a:pt x="1481667" y="2165969"/>
                  <a:pt x="1507067" y="2189675"/>
                  <a:pt x="1513840" y="2218462"/>
                </a:cubicBezTo>
                <a:cubicBezTo>
                  <a:pt x="1520613" y="2247249"/>
                  <a:pt x="1498600" y="2298049"/>
                  <a:pt x="1493520" y="2330222"/>
                </a:cubicBezTo>
                <a:cubicBezTo>
                  <a:pt x="1488440" y="2362395"/>
                  <a:pt x="1464733" y="2397955"/>
                  <a:pt x="1483360" y="2411502"/>
                </a:cubicBezTo>
                <a:cubicBezTo>
                  <a:pt x="1501987" y="2425049"/>
                  <a:pt x="1566333" y="2413195"/>
                  <a:pt x="1605280" y="2411502"/>
                </a:cubicBezTo>
                <a:cubicBezTo>
                  <a:pt x="1644227" y="2409809"/>
                  <a:pt x="1696720" y="2418275"/>
                  <a:pt x="1717040" y="2401342"/>
                </a:cubicBezTo>
                <a:cubicBezTo>
                  <a:pt x="1737360" y="2384409"/>
                  <a:pt x="1725507" y="2335302"/>
                  <a:pt x="1727200" y="2309902"/>
                </a:cubicBezTo>
                <a:cubicBezTo>
                  <a:pt x="1728893" y="2284502"/>
                  <a:pt x="1708573" y="2276035"/>
                  <a:pt x="1727200" y="2248942"/>
                </a:cubicBezTo>
                <a:cubicBezTo>
                  <a:pt x="1745827" y="2221849"/>
                  <a:pt x="1805093" y="2159195"/>
                  <a:pt x="1838960" y="2147342"/>
                </a:cubicBezTo>
                <a:cubicBezTo>
                  <a:pt x="1872827" y="2135489"/>
                  <a:pt x="1899920" y="2171049"/>
                  <a:pt x="1930400" y="2177822"/>
                </a:cubicBezTo>
                <a:cubicBezTo>
                  <a:pt x="1960880" y="2184595"/>
                  <a:pt x="1993053" y="2191369"/>
                  <a:pt x="2021840" y="2187982"/>
                </a:cubicBezTo>
                <a:cubicBezTo>
                  <a:pt x="2050627" y="2184595"/>
                  <a:pt x="2087880" y="2121942"/>
                  <a:pt x="2103120" y="2157502"/>
                </a:cubicBezTo>
                <a:cubicBezTo>
                  <a:pt x="2118360" y="2193062"/>
                  <a:pt x="2118360" y="2335302"/>
                  <a:pt x="2113280" y="2401342"/>
                </a:cubicBezTo>
                <a:cubicBezTo>
                  <a:pt x="2108200" y="2467382"/>
                  <a:pt x="2087880" y="2530035"/>
                  <a:pt x="2072640" y="2553742"/>
                </a:cubicBezTo>
                <a:cubicBezTo>
                  <a:pt x="2057400" y="2577449"/>
                  <a:pt x="2021840" y="2543582"/>
                  <a:pt x="2021840" y="2543582"/>
                </a:cubicBezTo>
                <a:cubicBezTo>
                  <a:pt x="1998133" y="2538502"/>
                  <a:pt x="1955800" y="2499555"/>
                  <a:pt x="1930400" y="2523262"/>
                </a:cubicBezTo>
                <a:cubicBezTo>
                  <a:pt x="1905000" y="2546969"/>
                  <a:pt x="1866053" y="2643489"/>
                  <a:pt x="1869440" y="2685822"/>
                </a:cubicBezTo>
                <a:cubicBezTo>
                  <a:pt x="1872827" y="2728155"/>
                  <a:pt x="1921933" y="2767102"/>
                  <a:pt x="1950720" y="2777262"/>
                </a:cubicBezTo>
                <a:cubicBezTo>
                  <a:pt x="1979507" y="2787422"/>
                  <a:pt x="2015067" y="2724769"/>
                  <a:pt x="2042160" y="2746782"/>
                </a:cubicBezTo>
                <a:cubicBezTo>
                  <a:pt x="2069253" y="2768795"/>
                  <a:pt x="2101427" y="2858542"/>
                  <a:pt x="2113280" y="2909342"/>
                </a:cubicBezTo>
                <a:cubicBezTo>
                  <a:pt x="2125133" y="2960142"/>
                  <a:pt x="2113280" y="3051582"/>
                  <a:pt x="2113280" y="3051582"/>
                </a:cubicBezTo>
                <a:cubicBezTo>
                  <a:pt x="2113280" y="3093915"/>
                  <a:pt x="1969347" y="3146409"/>
                  <a:pt x="2113280" y="3163342"/>
                </a:cubicBezTo>
                <a:cubicBezTo>
                  <a:pt x="2257213" y="3180275"/>
                  <a:pt x="2824480" y="3166729"/>
                  <a:pt x="2976880" y="3153182"/>
                </a:cubicBezTo>
                <a:cubicBezTo>
                  <a:pt x="3129280" y="3139635"/>
                  <a:pt x="3022600" y="3097302"/>
                  <a:pt x="3027680" y="3082062"/>
                </a:cubicBezTo>
                <a:cubicBezTo>
                  <a:pt x="3032760" y="3066822"/>
                  <a:pt x="3012440" y="3095609"/>
                  <a:pt x="3007360" y="3061742"/>
                </a:cubicBezTo>
                <a:cubicBezTo>
                  <a:pt x="3002280" y="3027875"/>
                  <a:pt x="2993813" y="2931355"/>
                  <a:pt x="2997200" y="2878862"/>
                </a:cubicBezTo>
                <a:cubicBezTo>
                  <a:pt x="3000587" y="2826369"/>
                  <a:pt x="3000587" y="2762022"/>
                  <a:pt x="3027680" y="2746782"/>
                </a:cubicBezTo>
                <a:cubicBezTo>
                  <a:pt x="3054773" y="2731542"/>
                  <a:pt x="3125893" y="2787422"/>
                  <a:pt x="3159760" y="2787422"/>
                </a:cubicBezTo>
                <a:cubicBezTo>
                  <a:pt x="3193627" y="2787422"/>
                  <a:pt x="3215640" y="2765409"/>
                  <a:pt x="3230880" y="2746782"/>
                </a:cubicBezTo>
                <a:cubicBezTo>
                  <a:pt x="3246120" y="2728155"/>
                  <a:pt x="3247813" y="2702755"/>
                  <a:pt x="3251200" y="2675662"/>
                </a:cubicBezTo>
                <a:cubicBezTo>
                  <a:pt x="3254587" y="2648569"/>
                  <a:pt x="3259667" y="2607929"/>
                  <a:pt x="3251200" y="2584222"/>
                </a:cubicBezTo>
                <a:cubicBezTo>
                  <a:pt x="3242733" y="2560515"/>
                  <a:pt x="3232573" y="2538502"/>
                  <a:pt x="3200400" y="2533422"/>
                </a:cubicBezTo>
                <a:cubicBezTo>
                  <a:pt x="3168227" y="2528342"/>
                  <a:pt x="3092027" y="2553742"/>
                  <a:pt x="3058160" y="2553742"/>
                </a:cubicBezTo>
                <a:cubicBezTo>
                  <a:pt x="3024293" y="2553742"/>
                  <a:pt x="3010747" y="2553742"/>
                  <a:pt x="2997200" y="2533422"/>
                </a:cubicBezTo>
                <a:cubicBezTo>
                  <a:pt x="2983653" y="2513102"/>
                  <a:pt x="2975187" y="2465689"/>
                  <a:pt x="2976880" y="2431822"/>
                </a:cubicBezTo>
                <a:cubicBezTo>
                  <a:pt x="2978573" y="2397955"/>
                  <a:pt x="3000587" y="2369169"/>
                  <a:pt x="3007360" y="2330222"/>
                </a:cubicBezTo>
                <a:cubicBezTo>
                  <a:pt x="3014133" y="2291275"/>
                  <a:pt x="3019213" y="2248942"/>
                  <a:pt x="3017520" y="2198142"/>
                </a:cubicBezTo>
                <a:cubicBezTo>
                  <a:pt x="3015827" y="2147342"/>
                  <a:pt x="3003973" y="2069449"/>
                  <a:pt x="2997200" y="2025422"/>
                </a:cubicBezTo>
                <a:cubicBezTo>
                  <a:pt x="2990427" y="1981395"/>
                  <a:pt x="2980267" y="1957689"/>
                  <a:pt x="2976880" y="1933982"/>
                </a:cubicBezTo>
                <a:cubicBezTo>
                  <a:pt x="2973493" y="1910275"/>
                  <a:pt x="2971800" y="1901809"/>
                  <a:pt x="2976880" y="1883182"/>
                </a:cubicBezTo>
                <a:cubicBezTo>
                  <a:pt x="2981960" y="1864555"/>
                  <a:pt x="2998893" y="1840849"/>
                  <a:pt x="3007360" y="1822222"/>
                </a:cubicBezTo>
                <a:cubicBezTo>
                  <a:pt x="3015827" y="1803595"/>
                  <a:pt x="3002280" y="1773115"/>
                  <a:pt x="3027680" y="1771422"/>
                </a:cubicBezTo>
                <a:cubicBezTo>
                  <a:pt x="3053080" y="1769729"/>
                  <a:pt x="3120813" y="1827302"/>
                  <a:pt x="3159760" y="1812062"/>
                </a:cubicBezTo>
                <a:cubicBezTo>
                  <a:pt x="3198707" y="1796822"/>
                  <a:pt x="3251200" y="1724009"/>
                  <a:pt x="3261360" y="1679982"/>
                </a:cubicBezTo>
                <a:cubicBezTo>
                  <a:pt x="3271520" y="1635955"/>
                  <a:pt x="3220720" y="1547902"/>
                  <a:pt x="3220720" y="1547902"/>
                </a:cubicBezTo>
                <a:cubicBezTo>
                  <a:pt x="3210560" y="1522502"/>
                  <a:pt x="3225800" y="1522502"/>
                  <a:pt x="3200400" y="1527582"/>
                </a:cubicBezTo>
                <a:cubicBezTo>
                  <a:pt x="3175000" y="1532662"/>
                  <a:pt x="3102187" y="1576689"/>
                  <a:pt x="3068320" y="1578382"/>
                </a:cubicBezTo>
                <a:cubicBezTo>
                  <a:pt x="3034453" y="1580075"/>
                  <a:pt x="3009053" y="1561449"/>
                  <a:pt x="2997200" y="1537742"/>
                </a:cubicBezTo>
                <a:cubicBezTo>
                  <a:pt x="2985347" y="1514035"/>
                  <a:pt x="2995507" y="1502182"/>
                  <a:pt x="2997200" y="1436142"/>
                </a:cubicBezTo>
                <a:cubicBezTo>
                  <a:pt x="2998893" y="1370102"/>
                  <a:pt x="3007360" y="1212622"/>
                  <a:pt x="3007360" y="1141502"/>
                </a:cubicBezTo>
                <a:cubicBezTo>
                  <a:pt x="3007360" y="1070382"/>
                  <a:pt x="2998893" y="1051755"/>
                  <a:pt x="2997200" y="1009422"/>
                </a:cubicBezTo>
                <a:cubicBezTo>
                  <a:pt x="2995507" y="967089"/>
                  <a:pt x="2995507" y="926449"/>
                  <a:pt x="2997200" y="887502"/>
                </a:cubicBezTo>
                <a:cubicBezTo>
                  <a:pt x="2998893" y="848555"/>
                  <a:pt x="2998893" y="794369"/>
                  <a:pt x="3007360" y="775742"/>
                </a:cubicBezTo>
                <a:cubicBezTo>
                  <a:pt x="3015827" y="757115"/>
                  <a:pt x="3017520" y="770662"/>
                  <a:pt x="3048000" y="775742"/>
                </a:cubicBezTo>
                <a:cubicBezTo>
                  <a:pt x="3078480" y="780822"/>
                  <a:pt x="3154680" y="828235"/>
                  <a:pt x="3190240" y="806222"/>
                </a:cubicBezTo>
                <a:cubicBezTo>
                  <a:pt x="3225800" y="784209"/>
                  <a:pt x="3256280" y="682609"/>
                  <a:pt x="3261360" y="643662"/>
                </a:cubicBezTo>
                <a:cubicBezTo>
                  <a:pt x="3266440" y="604715"/>
                  <a:pt x="3254587" y="582702"/>
                  <a:pt x="3220720" y="572542"/>
                </a:cubicBezTo>
                <a:cubicBezTo>
                  <a:pt x="3186853" y="562382"/>
                  <a:pt x="3095413" y="589475"/>
                  <a:pt x="3058160" y="582702"/>
                </a:cubicBezTo>
                <a:cubicBezTo>
                  <a:pt x="3020907" y="575929"/>
                  <a:pt x="3005667" y="562382"/>
                  <a:pt x="2997200" y="531902"/>
                </a:cubicBezTo>
                <a:cubicBezTo>
                  <a:pt x="2988733" y="501422"/>
                  <a:pt x="3007360" y="445542"/>
                  <a:pt x="3007360" y="399822"/>
                </a:cubicBezTo>
                <a:cubicBezTo>
                  <a:pt x="3007360" y="354102"/>
                  <a:pt x="2997200" y="257582"/>
                  <a:pt x="2997200" y="257582"/>
                </a:cubicBezTo>
                <a:cubicBezTo>
                  <a:pt x="2995507" y="227102"/>
                  <a:pt x="3005667" y="230489"/>
                  <a:pt x="2997200" y="216942"/>
                </a:cubicBezTo>
                <a:cubicBezTo>
                  <a:pt x="2988733" y="203395"/>
                  <a:pt x="2987040" y="181382"/>
                  <a:pt x="2946400" y="176302"/>
                </a:cubicBezTo>
                <a:cubicBezTo>
                  <a:pt x="2905760" y="171222"/>
                  <a:pt x="2804160" y="177995"/>
                  <a:pt x="2753360" y="186462"/>
                </a:cubicBezTo>
                <a:cubicBezTo>
                  <a:pt x="2702560" y="194929"/>
                  <a:pt x="2655147" y="196622"/>
                  <a:pt x="2641600" y="227102"/>
                </a:cubicBezTo>
                <a:cubicBezTo>
                  <a:pt x="2628053" y="257582"/>
                  <a:pt x="2680547" y="332089"/>
                  <a:pt x="2672080" y="369342"/>
                </a:cubicBezTo>
                <a:cubicBezTo>
                  <a:pt x="2663613" y="406595"/>
                  <a:pt x="2622973" y="438769"/>
                  <a:pt x="2590800" y="450622"/>
                </a:cubicBezTo>
                <a:cubicBezTo>
                  <a:pt x="2558627" y="462475"/>
                  <a:pt x="2506133" y="448929"/>
                  <a:pt x="2479040" y="440462"/>
                </a:cubicBezTo>
                <a:cubicBezTo>
                  <a:pt x="2451947" y="431995"/>
                  <a:pt x="2435013" y="428609"/>
                  <a:pt x="2428240" y="399822"/>
                </a:cubicBezTo>
                <a:cubicBezTo>
                  <a:pt x="2421467" y="371035"/>
                  <a:pt x="2438400" y="267742"/>
                  <a:pt x="2438400" y="267742"/>
                </a:cubicBezTo>
                <a:cubicBezTo>
                  <a:pt x="2440093" y="240649"/>
                  <a:pt x="2462107" y="254195"/>
                  <a:pt x="2438400" y="237262"/>
                </a:cubicBezTo>
                <a:cubicBezTo>
                  <a:pt x="2414693" y="220329"/>
                  <a:pt x="2372360" y="167835"/>
                  <a:pt x="2296160" y="166142"/>
                </a:cubicBezTo>
                <a:cubicBezTo>
                  <a:pt x="2219960" y="164449"/>
                  <a:pt x="2048933" y="213555"/>
                  <a:pt x="1981200" y="227102"/>
                </a:cubicBezTo>
                <a:cubicBezTo>
                  <a:pt x="1913467" y="240649"/>
                  <a:pt x="1923627" y="245729"/>
                  <a:pt x="1889760" y="247422"/>
                </a:cubicBezTo>
                <a:cubicBezTo>
                  <a:pt x="1855893" y="249115"/>
                  <a:pt x="1803400" y="249115"/>
                  <a:pt x="1778000" y="237262"/>
                </a:cubicBezTo>
                <a:cubicBezTo>
                  <a:pt x="1752600" y="225409"/>
                  <a:pt x="1744133" y="210169"/>
                  <a:pt x="1737360" y="176302"/>
                </a:cubicBezTo>
                <a:cubicBezTo>
                  <a:pt x="1730587" y="142435"/>
                  <a:pt x="1761067" y="62849"/>
                  <a:pt x="1737360" y="34062"/>
                </a:cubicBezTo>
                <a:cubicBezTo>
                  <a:pt x="1713653" y="5275"/>
                  <a:pt x="1639147" y="-6578"/>
                  <a:pt x="1595120" y="3582"/>
                </a:cubicBezTo>
                <a:cubicBezTo>
                  <a:pt x="1551093" y="13742"/>
                  <a:pt x="1488440" y="61155"/>
                  <a:pt x="1473200" y="95022"/>
                </a:cubicBezTo>
                <a:cubicBezTo>
                  <a:pt x="1457960" y="128889"/>
                  <a:pt x="1517227" y="177995"/>
                  <a:pt x="1503680" y="206782"/>
                </a:cubicBezTo>
                <a:cubicBezTo>
                  <a:pt x="1490133" y="235569"/>
                  <a:pt x="1444413" y="262662"/>
                  <a:pt x="1391920" y="267742"/>
                </a:cubicBezTo>
                <a:cubicBezTo>
                  <a:pt x="1339427" y="272822"/>
                  <a:pt x="1181947" y="181382"/>
                  <a:pt x="1188720" y="237262"/>
                </a:cubicBezTo>
              </a:path>
            </a:pathLst>
          </a:custGeom>
          <a:noFill/>
          <a:ln w="571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nvGrpSpPr>
          <p:cNvPr id="9" name="그룹 8"/>
          <p:cNvGrpSpPr/>
          <p:nvPr/>
        </p:nvGrpSpPr>
        <p:grpSpPr>
          <a:xfrm>
            <a:off x="7847304" y="2214516"/>
            <a:ext cx="1849096" cy="2811953"/>
            <a:chOff x="7847304" y="2214516"/>
            <a:chExt cx="1849096" cy="2811953"/>
          </a:xfrm>
        </p:grpSpPr>
        <p:cxnSp>
          <p:nvCxnSpPr>
            <p:cNvPr id="50" name="구부러진 연결선 49"/>
            <p:cNvCxnSpPr>
              <a:endCxn id="59" idx="1"/>
            </p:cNvCxnSpPr>
            <p:nvPr/>
          </p:nvCxnSpPr>
          <p:spPr bwMode="auto">
            <a:xfrm rot="16200000" flipH="1">
              <a:off x="7545720" y="2516100"/>
              <a:ext cx="1165341" cy="562174"/>
            </a:xfrm>
            <a:prstGeom prst="curvedConnector2">
              <a:avLst/>
            </a:prstGeom>
            <a:solidFill>
              <a:schemeClr val="accent2"/>
            </a:solidFill>
            <a:ln w="355600" cap="flat" cmpd="sng" algn="ctr">
              <a:solidFill>
                <a:srgbClr val="0033CC"/>
              </a:solidFill>
              <a:prstDash val="solid"/>
              <a:round/>
              <a:headEnd type="none" w="sm" len="sm"/>
              <a:tailEnd type="triangle" w="sm" len="sm"/>
            </a:ln>
            <a:effectLst>
              <a:outerShdw blurRad="50800" dist="38100" dir="2700000" algn="tl" rotWithShape="0">
                <a:prstClr val="black">
                  <a:alpha val="40000"/>
                </a:prstClr>
              </a:outerShdw>
            </a:effectLst>
          </p:spPr>
        </p:cxnSp>
        <p:cxnSp>
          <p:nvCxnSpPr>
            <p:cNvPr id="72" name="구부러진 연결선 71"/>
            <p:cNvCxnSpPr/>
            <p:nvPr/>
          </p:nvCxnSpPr>
          <p:spPr bwMode="auto">
            <a:xfrm rot="5400000">
              <a:off x="8916353" y="4575438"/>
              <a:ext cx="276652" cy="1"/>
            </a:xfrm>
            <a:prstGeom prst="curvedConnector3">
              <a:avLst>
                <a:gd name="adj1" fmla="val 50000"/>
              </a:avLst>
            </a:prstGeom>
            <a:solidFill>
              <a:schemeClr val="accent2"/>
            </a:solidFill>
            <a:ln w="76200" cap="flat" cmpd="sng" algn="ctr">
              <a:solidFill>
                <a:srgbClr val="0033CC"/>
              </a:solidFill>
              <a:prstDash val="solid"/>
              <a:round/>
              <a:headEnd type="none" w="med" len="med"/>
              <a:tailEnd type="triangle" w="sm" len="sm"/>
            </a:ln>
            <a:effectLst>
              <a:outerShdw blurRad="50800" dist="38100" dir="2700000" algn="tl" rotWithShape="0">
                <a:prstClr val="black">
                  <a:alpha val="40000"/>
                </a:prstClr>
              </a:outerShdw>
            </a:effectLst>
          </p:spPr>
        </p:cxnSp>
        <p:sp>
          <p:nvSpPr>
            <p:cNvPr id="1038" name="자유형 1037"/>
            <p:cNvSpPr/>
            <p:nvPr/>
          </p:nvSpPr>
          <p:spPr bwMode="auto">
            <a:xfrm>
              <a:off x="8933688" y="3281680"/>
              <a:ext cx="762712" cy="669942"/>
            </a:xfrm>
            <a:custGeom>
              <a:avLst/>
              <a:gdLst>
                <a:gd name="connsiteX0" fmla="*/ 0 w 714660"/>
                <a:gd name="connsiteY0" fmla="*/ 44684 h 581658"/>
                <a:gd name="connsiteX1" fmla="*/ 713232 w 714660"/>
                <a:gd name="connsiteY1" fmla="*/ 8108 h 581658"/>
                <a:gd name="connsiteX2" fmla="*/ 182880 w 714660"/>
                <a:gd name="connsiteY2" fmla="*/ 181844 h 581658"/>
                <a:gd name="connsiteX3" fmla="*/ 146304 w 714660"/>
                <a:gd name="connsiteY3" fmla="*/ 556748 h 581658"/>
                <a:gd name="connsiteX4" fmla="*/ 155448 w 714660"/>
                <a:gd name="connsiteY4" fmla="*/ 547604 h 581658"/>
                <a:gd name="connsiteX5" fmla="*/ 155448 w 714660"/>
                <a:gd name="connsiteY5" fmla="*/ 547604 h 581658"/>
                <a:gd name="connsiteX6" fmla="*/ 146304 w 714660"/>
                <a:gd name="connsiteY6" fmla="*/ 575036 h 5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660" h="581658">
                  <a:moveTo>
                    <a:pt x="0" y="44684"/>
                  </a:moveTo>
                  <a:cubicBezTo>
                    <a:pt x="341376" y="14966"/>
                    <a:pt x="682752" y="-14752"/>
                    <a:pt x="713232" y="8108"/>
                  </a:cubicBezTo>
                  <a:cubicBezTo>
                    <a:pt x="743712" y="30968"/>
                    <a:pt x="277368" y="90404"/>
                    <a:pt x="182880" y="181844"/>
                  </a:cubicBezTo>
                  <a:cubicBezTo>
                    <a:pt x="88392" y="273284"/>
                    <a:pt x="150876" y="495788"/>
                    <a:pt x="146304" y="556748"/>
                  </a:cubicBezTo>
                  <a:cubicBezTo>
                    <a:pt x="141732" y="617708"/>
                    <a:pt x="155448" y="547604"/>
                    <a:pt x="155448" y="547604"/>
                  </a:cubicBezTo>
                  <a:lnTo>
                    <a:pt x="155448" y="547604"/>
                  </a:lnTo>
                  <a:lnTo>
                    <a:pt x="146304" y="575036"/>
                  </a:lnTo>
                </a:path>
              </a:pathLst>
            </a:custGeom>
            <a:noFill/>
            <a:ln w="152400" cap="flat" cmpd="sng" algn="ctr">
              <a:solidFill>
                <a:srgbClr val="0033CC"/>
              </a:solidFill>
              <a:prstDash val="solid"/>
              <a:round/>
              <a:headEnd type="none" w="med" len="med"/>
              <a:tailEnd type="triangle" w="sm" len="sm"/>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59" name="Picture 4" descr="File:Filter.svg"/>
            <p:cNvPicPr>
              <a:picLocks noChangeAspect="1" noChangeArrowheads="1"/>
            </p:cNvPicPr>
            <p:nvPr/>
          </p:nvPicPr>
          <p:blipFill>
            <a:blip r:embed="rId7"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09477" y="3036480"/>
              <a:ext cx="681032" cy="6867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0" name="Picture 4" descr="File:Filter.svg"/>
            <p:cNvPicPr>
              <a:picLocks noChangeAspect="1" noChangeArrowheads="1"/>
            </p:cNvPicPr>
            <p:nvPr/>
          </p:nvPicPr>
          <p:blipFill>
            <a:blip r:embed="rId8"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806525" y="3877080"/>
              <a:ext cx="597589" cy="602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2" name="폭발 1 21"/>
            <p:cNvSpPr/>
            <p:nvPr/>
          </p:nvSpPr>
          <p:spPr bwMode="auto">
            <a:xfrm>
              <a:off x="8874530" y="4646235"/>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sp>
        <p:nvSpPr>
          <p:cNvPr id="7" name="TextBox 6"/>
          <p:cNvSpPr txBox="1"/>
          <p:nvPr/>
        </p:nvSpPr>
        <p:spPr>
          <a:xfrm>
            <a:off x="2357972" y="2276872"/>
            <a:ext cx="673906" cy="1015663"/>
          </a:xfrm>
          <a:prstGeom prst="rect">
            <a:avLst/>
          </a:prstGeom>
          <a:noFill/>
        </p:spPr>
        <p:txBody>
          <a:bodyPr wrap="square" rtlCol="0">
            <a:spAutoFit/>
          </a:bodyPr>
          <a:lstStyle/>
          <a:p>
            <a:pPr algn="ctr"/>
            <a:r>
              <a:rPr lang="en-US" altLang="ko-KR" sz="6000" b="1" dirty="0"/>
              <a:t>f</a:t>
            </a:r>
            <a:endParaRPr lang="ko-KR" altLang="en-US" sz="3600" b="1" dirty="0"/>
          </a:p>
        </p:txBody>
      </p:sp>
      <p:sp>
        <p:nvSpPr>
          <p:cNvPr id="25" name="TextBox 24"/>
          <p:cNvSpPr txBox="1"/>
          <p:nvPr/>
        </p:nvSpPr>
        <p:spPr>
          <a:xfrm>
            <a:off x="3315368" y="2474021"/>
            <a:ext cx="673906" cy="646331"/>
          </a:xfrm>
          <a:prstGeom prst="rect">
            <a:avLst/>
          </a:prstGeom>
          <a:noFill/>
        </p:spPr>
        <p:txBody>
          <a:bodyPr wrap="square" rtlCol="0">
            <a:spAutoFit/>
          </a:bodyPr>
          <a:lstStyle/>
          <a:p>
            <a:pPr algn="ctr"/>
            <a:r>
              <a:rPr lang="en-US" altLang="ko-KR" sz="3600" dirty="0" smtClean="0"/>
              <a:t>g</a:t>
            </a:r>
            <a:endParaRPr lang="ko-KR" altLang="en-US" sz="3600" dirty="0"/>
          </a:p>
        </p:txBody>
      </p:sp>
      <p:sp>
        <p:nvSpPr>
          <p:cNvPr id="26" name="TextBox 25"/>
          <p:cNvSpPr txBox="1"/>
          <p:nvPr/>
        </p:nvSpPr>
        <p:spPr>
          <a:xfrm>
            <a:off x="2380555" y="3483721"/>
            <a:ext cx="673906" cy="646331"/>
          </a:xfrm>
          <a:prstGeom prst="rect">
            <a:avLst/>
          </a:prstGeom>
          <a:noFill/>
        </p:spPr>
        <p:txBody>
          <a:bodyPr wrap="square" rtlCol="0">
            <a:spAutoFit/>
          </a:bodyPr>
          <a:lstStyle/>
          <a:p>
            <a:pPr algn="ctr"/>
            <a:r>
              <a:rPr lang="en-US" altLang="ko-KR" sz="3600" dirty="0" smtClean="0"/>
              <a:t>h</a:t>
            </a:r>
            <a:endParaRPr lang="ko-KR" altLang="en-US" sz="3600" dirty="0"/>
          </a:p>
        </p:txBody>
      </p:sp>
      <p:sp>
        <p:nvSpPr>
          <p:cNvPr id="27" name="TextBox 26"/>
          <p:cNvSpPr txBox="1"/>
          <p:nvPr/>
        </p:nvSpPr>
        <p:spPr>
          <a:xfrm>
            <a:off x="1391805" y="3483720"/>
            <a:ext cx="673906" cy="646331"/>
          </a:xfrm>
          <a:prstGeom prst="rect">
            <a:avLst/>
          </a:prstGeom>
          <a:noFill/>
        </p:spPr>
        <p:txBody>
          <a:bodyPr wrap="square" rtlCol="0">
            <a:spAutoFit/>
          </a:bodyPr>
          <a:lstStyle/>
          <a:p>
            <a:pPr algn="ctr"/>
            <a:r>
              <a:rPr lang="en-US" altLang="ko-KR" sz="3600" dirty="0" smtClean="0"/>
              <a:t>x</a:t>
            </a:r>
            <a:endParaRPr lang="ko-KR" altLang="en-US" sz="3600" dirty="0"/>
          </a:p>
        </p:txBody>
      </p:sp>
      <p:sp>
        <p:nvSpPr>
          <p:cNvPr id="28" name="TextBox 27"/>
          <p:cNvSpPr txBox="1"/>
          <p:nvPr/>
        </p:nvSpPr>
        <p:spPr>
          <a:xfrm>
            <a:off x="3273239" y="3458781"/>
            <a:ext cx="673906" cy="646331"/>
          </a:xfrm>
          <a:prstGeom prst="rect">
            <a:avLst/>
          </a:prstGeom>
          <a:noFill/>
        </p:spPr>
        <p:txBody>
          <a:bodyPr wrap="square" rtlCol="0">
            <a:spAutoFit/>
          </a:bodyPr>
          <a:lstStyle/>
          <a:p>
            <a:pPr algn="ctr"/>
            <a:r>
              <a:rPr lang="en-US" altLang="ko-KR" sz="3600" dirty="0" smtClean="0"/>
              <a:t>y</a:t>
            </a:r>
            <a:endParaRPr lang="ko-KR" altLang="en-US" sz="3600" dirty="0"/>
          </a:p>
        </p:txBody>
      </p:sp>
      <p:sp>
        <p:nvSpPr>
          <p:cNvPr id="29" name="TextBox 28"/>
          <p:cNvSpPr txBox="1"/>
          <p:nvPr/>
        </p:nvSpPr>
        <p:spPr>
          <a:xfrm>
            <a:off x="3273239" y="4461047"/>
            <a:ext cx="673906" cy="646331"/>
          </a:xfrm>
          <a:prstGeom prst="rect">
            <a:avLst/>
          </a:prstGeom>
          <a:noFill/>
        </p:spPr>
        <p:txBody>
          <a:bodyPr wrap="square" rtlCol="0">
            <a:spAutoFit/>
          </a:bodyPr>
          <a:lstStyle/>
          <a:p>
            <a:pPr algn="ctr"/>
            <a:r>
              <a:rPr lang="en-US" altLang="ko-KR" sz="3600" dirty="0" smtClean="0"/>
              <a:t>z</a:t>
            </a:r>
            <a:endParaRPr lang="ko-KR" altLang="en-US" sz="3600" dirty="0"/>
          </a:p>
        </p:txBody>
      </p:sp>
      <p:grpSp>
        <p:nvGrpSpPr>
          <p:cNvPr id="21" name="그룹 20"/>
          <p:cNvGrpSpPr/>
          <p:nvPr/>
        </p:nvGrpSpPr>
        <p:grpSpPr>
          <a:xfrm>
            <a:off x="2694926" y="2396282"/>
            <a:ext cx="1462834" cy="1771832"/>
            <a:chOff x="2694926" y="2396282"/>
            <a:chExt cx="1462834" cy="1771832"/>
          </a:xfrm>
        </p:grpSpPr>
        <p:cxnSp>
          <p:nvCxnSpPr>
            <p:cNvPr id="30" name="구부러진 연결선 29"/>
            <p:cNvCxnSpPr>
              <a:endCxn id="7" idx="2"/>
            </p:cNvCxnSpPr>
            <p:nvPr/>
          </p:nvCxnSpPr>
          <p:spPr bwMode="auto">
            <a:xfrm rot="10800000">
              <a:off x="2694926" y="3292536"/>
              <a:ext cx="1024813" cy="722703"/>
            </a:xfrm>
            <a:prstGeom prst="curvedConnector2">
              <a:avLst/>
            </a:prstGeom>
            <a:solidFill>
              <a:schemeClr val="accent2"/>
            </a:solidFill>
            <a:ln w="76200" cap="flat" cmpd="sng" algn="ctr">
              <a:solidFill>
                <a:srgbClr val="0033CC"/>
              </a:solidFill>
              <a:prstDash val="solid"/>
              <a:round/>
              <a:headEnd type="none" w="med" len="med"/>
              <a:tailEnd type="triangle"/>
            </a:ln>
            <a:effectLst>
              <a:outerShdw blurRad="50800" dist="38100" dir="2700000" algn="tl" rotWithShape="0">
                <a:prstClr val="black">
                  <a:alpha val="40000"/>
                </a:prstClr>
              </a:outerShdw>
            </a:effectLst>
          </p:spPr>
        </p:cxnSp>
        <p:pic>
          <p:nvPicPr>
            <p:cNvPr id="33" name="Picture 4" descr="File:Filter.svg"/>
            <p:cNvPicPr>
              <a:picLocks noChangeAspect="1" noChangeArrowheads="1"/>
            </p:cNvPicPr>
            <p:nvPr/>
          </p:nvPicPr>
          <p:blipFill>
            <a:blip r:embed="rId9"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00323" y="3303472"/>
              <a:ext cx="857437" cy="8646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34" name="구부러진 연결선 33"/>
            <p:cNvCxnSpPr/>
            <p:nvPr/>
          </p:nvCxnSpPr>
          <p:spPr bwMode="auto">
            <a:xfrm rot="16200000" flipH="1">
              <a:off x="2817585" y="2477707"/>
              <a:ext cx="983576" cy="820726"/>
            </a:xfrm>
            <a:prstGeom prst="curvedConnector3">
              <a:avLst>
                <a:gd name="adj1" fmla="val 67515"/>
              </a:avLst>
            </a:prstGeom>
            <a:solidFill>
              <a:schemeClr val="accent2"/>
            </a:solidFill>
            <a:ln w="254000" cap="flat" cmpd="sng" algn="ctr">
              <a:solidFill>
                <a:srgbClr val="0033CC"/>
              </a:solidFill>
              <a:prstDash val="solid"/>
              <a:round/>
              <a:headEnd type="none" w="med" len="med"/>
              <a:tailEnd type="triangle" w="sm" len="sm"/>
            </a:ln>
            <a:effectLst>
              <a:outerShdw blurRad="50800" dist="38100" dir="2700000" algn="tl" rotWithShape="0">
                <a:prstClr val="black">
                  <a:alpha val="40000"/>
                </a:prstClr>
              </a:outerShdw>
            </a:effectLst>
          </p:spPr>
        </p:cxnSp>
      </p:grpSp>
    </p:spTree>
    <p:custDataLst>
      <p:tags r:id="rId1"/>
    </p:custDataLst>
    <p:extLst>
      <p:ext uri="{BB962C8B-B14F-4D97-AF65-F5344CB8AC3E}">
        <p14:creationId xmlns:p14="http://schemas.microsoft.com/office/powerpoint/2010/main" val="379116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fade">
                                      <p:cBhvr>
                                        <p:cTn id="25" dur="500"/>
                                        <p:tgtEl>
                                          <p:spTgt spid="10">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500"/>
                                        <p:tgtEl>
                                          <p:spTgt spid="10">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 grpId="0" build="p"/>
      <p:bldP spid="5" grpId="0"/>
      <p:bldP spid="10" grpId="0"/>
      <p:bldP spid="16" grpId="0"/>
      <p:bldP spid="8" grpId="0" animBg="1"/>
      <p:bldP spid="7"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그룹 118"/>
          <p:cNvGrpSpPr/>
          <p:nvPr/>
        </p:nvGrpSpPr>
        <p:grpSpPr>
          <a:xfrm>
            <a:off x="8984422" y="1282881"/>
            <a:ext cx="2830398" cy="2270822"/>
            <a:chOff x="575734" y="2151872"/>
            <a:chExt cx="4455796" cy="3343585"/>
          </a:xfrm>
        </p:grpSpPr>
        <p:sp>
          <p:nvSpPr>
            <p:cNvPr id="120" name="직사각형 119"/>
            <p:cNvSpPr/>
            <p:nvPr/>
          </p:nvSpPr>
          <p:spPr bwMode="auto">
            <a:xfrm>
              <a:off x="2604061" y="2634958"/>
              <a:ext cx="1451572" cy="1656184"/>
            </a:xfrm>
            <a:prstGeom prst="rect">
              <a:avLst/>
            </a:prstGeom>
            <a:solidFill>
              <a:schemeClr val="accent1">
                <a:lumMod val="60000"/>
                <a:lumOff val="40000"/>
              </a:schemeClr>
            </a:solidFill>
            <a:ln w="1778"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121" name="그림 120"/>
            <p:cNvPicPr>
              <a:picLocks noChangeAspect="1"/>
            </p:cNvPicPr>
            <p:nvPr/>
          </p:nvPicPr>
          <p:blipFill>
            <a:blip r:embed="rId4">
              <a:clrChange>
                <a:clrFrom>
                  <a:srgbClr val="A349A4"/>
                </a:clrFrom>
                <a:clrTo>
                  <a:srgbClr val="A349A4">
                    <a:alpha val="0"/>
                  </a:srgbClr>
                </a:clrTo>
              </a:clrChange>
            </a:blip>
            <a:stretch>
              <a:fillRect/>
            </a:stretch>
          </p:blipFill>
          <p:spPr>
            <a:xfrm>
              <a:off x="575734" y="2151872"/>
              <a:ext cx="4455796" cy="3343585"/>
            </a:xfrm>
            <a:prstGeom prst="rect">
              <a:avLst/>
            </a:prstGeom>
          </p:spPr>
        </p:pic>
      </p:grpSp>
      <p:sp>
        <p:nvSpPr>
          <p:cNvPr id="2" name="제목 1"/>
          <p:cNvSpPr>
            <a:spLocks noGrp="1"/>
          </p:cNvSpPr>
          <p:nvPr>
            <p:ph type="title"/>
          </p:nvPr>
        </p:nvSpPr>
        <p:spPr>
          <a:xfrm>
            <a:off x="263352" y="276649"/>
            <a:ext cx="10404648" cy="1143000"/>
          </a:xfrm>
        </p:spPr>
        <p:txBody>
          <a:bodyPr>
            <a:normAutofit/>
          </a:bodyPr>
          <a:lstStyle/>
          <a:p>
            <a:r>
              <a:rPr lang="en-US" altLang="ko-KR" sz="3200" dirty="0"/>
              <a:t>Overview of CONBRIO</a:t>
            </a:r>
            <a:br>
              <a:rPr lang="en-US" altLang="ko-KR" sz="3200" dirty="0"/>
            </a:br>
            <a:r>
              <a:rPr lang="en-US" altLang="ko-KR" sz="1800" b="1" dirty="0" err="1"/>
              <a:t>CON</a:t>
            </a:r>
            <a:r>
              <a:rPr lang="en-US" altLang="ko-KR" sz="1800" dirty="0" err="1"/>
              <a:t>colic</a:t>
            </a:r>
            <a:r>
              <a:rPr lang="en-US" altLang="ko-KR" sz="1800" dirty="0"/>
              <a:t> unit testing with </a:t>
            </a:r>
            <a:r>
              <a:rPr lang="en-US" altLang="ko-KR" sz="1800" dirty="0" err="1"/>
              <a:t>sym</a:t>
            </a:r>
            <a:r>
              <a:rPr lang="en-US" altLang="ko-KR" sz="1800" b="1" dirty="0" err="1"/>
              <a:t>B</a:t>
            </a:r>
            <a:r>
              <a:rPr lang="en-US" altLang="ko-KR" sz="1800" dirty="0" err="1"/>
              <a:t>olic</a:t>
            </a:r>
            <a:r>
              <a:rPr lang="en-US" altLang="ko-KR" sz="1800" dirty="0"/>
              <a:t> </a:t>
            </a:r>
            <a:r>
              <a:rPr lang="en-US" altLang="ko-KR" sz="1800" dirty="0" err="1"/>
              <a:t>ala</a:t>
            </a:r>
            <a:r>
              <a:rPr lang="en-US" altLang="ko-KR" sz="1800" b="1" dirty="0" err="1"/>
              <a:t>R</a:t>
            </a:r>
            <a:r>
              <a:rPr lang="en-US" altLang="ko-KR" sz="1800" dirty="0" err="1"/>
              <a:t>m</a:t>
            </a:r>
            <a:r>
              <a:rPr lang="en-US" altLang="ko-KR" sz="1800" dirty="0"/>
              <a:t> </a:t>
            </a:r>
            <a:r>
              <a:rPr lang="en-US" altLang="ko-KR" sz="1800" dirty="0" err="1"/>
              <a:t>f</a:t>
            </a:r>
            <a:r>
              <a:rPr lang="en-US" altLang="ko-KR" sz="1800" b="1" dirty="0" err="1"/>
              <a:t>I</a:t>
            </a:r>
            <a:r>
              <a:rPr lang="en-US" altLang="ko-KR" sz="1800" dirty="0" err="1"/>
              <a:t>ltering</a:t>
            </a:r>
            <a:r>
              <a:rPr lang="en-US" altLang="ko-KR" sz="1800" dirty="0"/>
              <a:t> using symbolic calling </a:t>
            </a:r>
            <a:r>
              <a:rPr lang="en-US" altLang="ko-KR" sz="1800" dirty="0" err="1"/>
              <a:t>c</a:t>
            </a:r>
            <a:r>
              <a:rPr lang="en-US" altLang="ko-KR" sz="1800" b="1" dirty="0" err="1"/>
              <a:t>O</a:t>
            </a:r>
            <a:r>
              <a:rPr lang="en-US" altLang="ko-KR" sz="1800" dirty="0" err="1"/>
              <a:t>ntexts</a:t>
            </a:r>
            <a:endParaRPr lang="ko-KR" altLang="en-US" sz="1600" dirty="0"/>
          </a:p>
        </p:txBody>
      </p:sp>
      <p:sp>
        <p:nvSpPr>
          <p:cNvPr id="6" name="슬라이드 번호 개체 틀 5"/>
          <p:cNvSpPr>
            <a:spLocks noGrp="1"/>
          </p:cNvSpPr>
          <p:nvPr>
            <p:ph type="sldNum" sz="quarter" idx="4"/>
          </p:nvPr>
        </p:nvSpPr>
        <p:spPr/>
        <p:txBody>
          <a:bodyPr/>
          <a:lstStyle/>
          <a:p>
            <a:pPr>
              <a:defRPr/>
            </a:pPr>
            <a:r>
              <a:rPr lang="da-DK" smtClean="0"/>
              <a:t>SLIDE </a:t>
            </a:r>
            <a:fld id="{7FD275C9-4D9F-4A63-8FA5-7F168B5983C1}" type="slidenum">
              <a:rPr lang="da-DK" smtClean="0"/>
              <a:pPr>
                <a:defRPr/>
              </a:pPr>
              <a:t>5</a:t>
            </a:fld>
            <a:endParaRPr lang="da-DK" dirty="0"/>
          </a:p>
        </p:txBody>
      </p:sp>
      <p:grpSp>
        <p:nvGrpSpPr>
          <p:cNvPr id="15" name="그룹 14"/>
          <p:cNvGrpSpPr/>
          <p:nvPr/>
        </p:nvGrpSpPr>
        <p:grpSpPr>
          <a:xfrm>
            <a:off x="9154412" y="4136755"/>
            <a:ext cx="2813095" cy="1873159"/>
            <a:chOff x="7459369" y="3726184"/>
            <a:chExt cx="2269950" cy="1466139"/>
          </a:xfrm>
        </p:grpSpPr>
        <p:pic>
          <p:nvPicPr>
            <p:cNvPr id="36" name="그림 35"/>
            <p:cNvPicPr>
              <a:picLocks noChangeAspect="1"/>
            </p:cNvPicPr>
            <p:nvPr/>
          </p:nvPicPr>
          <p:blipFill>
            <a:blip r:embed="rId5"/>
            <a:stretch>
              <a:fillRect/>
            </a:stretch>
          </p:blipFill>
          <p:spPr>
            <a:xfrm>
              <a:off x="7459369" y="3762576"/>
              <a:ext cx="2269950" cy="1429747"/>
            </a:xfrm>
            <a:prstGeom prst="rect">
              <a:avLst/>
            </a:prstGeom>
          </p:spPr>
        </p:pic>
        <p:cxnSp>
          <p:nvCxnSpPr>
            <p:cNvPr id="12" name="구부러진 연결선 11"/>
            <p:cNvCxnSpPr/>
            <p:nvPr/>
          </p:nvCxnSpPr>
          <p:spPr bwMode="auto">
            <a:xfrm rot="16200000" flipH="1">
              <a:off x="8312111" y="3968668"/>
              <a:ext cx="538368" cy="53399"/>
            </a:xfrm>
            <a:prstGeom prst="curvedConnector3">
              <a:avLst/>
            </a:prstGeom>
            <a:solidFill>
              <a:schemeClr val="accent2"/>
            </a:solidFill>
            <a:ln w="57150" cap="flat" cmpd="sng" algn="ctr">
              <a:solidFill>
                <a:srgbClr val="0033CC"/>
              </a:solidFill>
              <a:prstDash val="solid"/>
              <a:round/>
              <a:headEnd type="none" w="med" len="med"/>
              <a:tailEnd type="triangle"/>
            </a:ln>
            <a:effectLst/>
          </p:spPr>
        </p:cxnSp>
        <p:cxnSp>
          <p:nvCxnSpPr>
            <p:cNvPr id="14" name="구부러진 연결선 13"/>
            <p:cNvCxnSpPr/>
            <p:nvPr/>
          </p:nvCxnSpPr>
          <p:spPr bwMode="auto">
            <a:xfrm rot="16200000" flipH="1">
              <a:off x="8419910" y="4037515"/>
              <a:ext cx="824798" cy="272256"/>
            </a:xfrm>
            <a:prstGeom prst="curvedConnector3">
              <a:avLst>
                <a:gd name="adj1" fmla="val 50000"/>
              </a:avLst>
            </a:prstGeom>
            <a:solidFill>
              <a:schemeClr val="accent2"/>
            </a:solidFill>
            <a:ln w="57150" cap="flat" cmpd="sng" algn="ctr">
              <a:solidFill>
                <a:srgbClr val="0033CC"/>
              </a:solidFill>
              <a:prstDash val="solid"/>
              <a:round/>
              <a:headEnd type="none" w="med" len="med"/>
              <a:tailEnd type="triangle"/>
            </a:ln>
            <a:effectLst/>
          </p:spPr>
        </p:cxnSp>
        <p:cxnSp>
          <p:nvCxnSpPr>
            <p:cNvPr id="16" name="구부러진 연결선 15"/>
            <p:cNvCxnSpPr/>
            <p:nvPr/>
          </p:nvCxnSpPr>
          <p:spPr bwMode="auto">
            <a:xfrm rot="5400000">
              <a:off x="7984875" y="4058234"/>
              <a:ext cx="700440" cy="224712"/>
            </a:xfrm>
            <a:prstGeom prst="curvedConnector3">
              <a:avLst>
                <a:gd name="adj1" fmla="val 80916"/>
              </a:avLst>
            </a:prstGeom>
            <a:solidFill>
              <a:schemeClr val="accent2"/>
            </a:solidFill>
            <a:ln w="57150" cap="flat" cmpd="sng" algn="ctr">
              <a:solidFill>
                <a:srgbClr val="0033CC"/>
              </a:solidFill>
              <a:prstDash val="solid"/>
              <a:round/>
              <a:headEnd type="none" w="med" len="med"/>
              <a:tailEnd type="triangle"/>
            </a:ln>
            <a:effectLst/>
          </p:spPr>
        </p:cxnSp>
        <p:sp>
          <p:nvSpPr>
            <p:cNvPr id="40" name="폭발 1 39"/>
            <p:cNvSpPr/>
            <p:nvPr/>
          </p:nvSpPr>
          <p:spPr bwMode="auto">
            <a:xfrm>
              <a:off x="8466411" y="4252036"/>
              <a:ext cx="290730" cy="297613"/>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5" name="폭발 1 24"/>
            <p:cNvSpPr/>
            <p:nvPr/>
          </p:nvSpPr>
          <p:spPr bwMode="auto">
            <a:xfrm>
              <a:off x="8823072" y="4552907"/>
              <a:ext cx="290730" cy="297613"/>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1" name="폭발 1 40"/>
            <p:cNvSpPr/>
            <p:nvPr/>
          </p:nvSpPr>
          <p:spPr bwMode="auto">
            <a:xfrm>
              <a:off x="8068538" y="4498622"/>
              <a:ext cx="290730" cy="297613"/>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sp>
        <p:nvSpPr>
          <p:cNvPr id="174" name="TextBox 173"/>
          <p:cNvSpPr txBox="1"/>
          <p:nvPr/>
        </p:nvSpPr>
        <p:spPr>
          <a:xfrm>
            <a:off x="25742" y="1783052"/>
            <a:ext cx="2700549" cy="1015663"/>
          </a:xfrm>
          <a:prstGeom prst="rect">
            <a:avLst/>
          </a:prstGeom>
          <a:noFill/>
        </p:spPr>
        <p:txBody>
          <a:bodyPr wrap="square" rtlCol="0">
            <a:spAutoFit/>
          </a:bodyPr>
          <a:lstStyle/>
          <a:p>
            <a:r>
              <a:rPr lang="en-US" altLang="ko-KR" sz="2000" dirty="0"/>
              <a:t>Phase1: </a:t>
            </a:r>
          </a:p>
          <a:p>
            <a:r>
              <a:rPr lang="en-US" altLang="ko-KR" sz="2000" dirty="0" smtClean="0"/>
              <a:t>Defining </a:t>
            </a:r>
            <a:r>
              <a:rPr lang="en-US" altLang="ko-KR" sz="2000" b="1" dirty="0" smtClean="0">
                <a:solidFill>
                  <a:srgbClr val="0033CC"/>
                </a:solidFill>
              </a:rPr>
              <a:t>extended </a:t>
            </a:r>
            <a:r>
              <a:rPr lang="en-US" altLang="ko-KR" sz="2000" b="1" dirty="0">
                <a:solidFill>
                  <a:srgbClr val="0033CC"/>
                </a:solidFill>
              </a:rPr>
              <a:t>units </a:t>
            </a:r>
            <a:endParaRPr lang="en-US" altLang="ko-KR" sz="2000" b="1" dirty="0" smtClean="0">
              <a:solidFill>
                <a:srgbClr val="0033CC"/>
              </a:solidFill>
            </a:endParaRPr>
          </a:p>
          <a:p>
            <a:r>
              <a:rPr lang="en-US" altLang="ko-KR" sz="2000" dirty="0" smtClean="0"/>
              <a:t>and </a:t>
            </a:r>
            <a:r>
              <a:rPr lang="en-US" altLang="ko-KR" sz="2000" b="1" dirty="0" smtClean="0">
                <a:solidFill>
                  <a:srgbClr val="0033CC"/>
                </a:solidFill>
              </a:rPr>
              <a:t>calling contexts</a:t>
            </a:r>
            <a:endParaRPr lang="ko-KR" altLang="en-US" sz="2000" b="1" dirty="0">
              <a:solidFill>
                <a:srgbClr val="0033CC"/>
              </a:solidFill>
            </a:endParaRPr>
          </a:p>
        </p:txBody>
      </p:sp>
      <p:sp>
        <p:nvSpPr>
          <p:cNvPr id="175" name="TextBox 174"/>
          <p:cNvSpPr txBox="1"/>
          <p:nvPr/>
        </p:nvSpPr>
        <p:spPr>
          <a:xfrm>
            <a:off x="10848" y="4588751"/>
            <a:ext cx="2020870" cy="1015663"/>
          </a:xfrm>
          <a:prstGeom prst="rect">
            <a:avLst/>
          </a:prstGeom>
          <a:noFill/>
        </p:spPr>
        <p:txBody>
          <a:bodyPr wrap="square" rtlCol="0">
            <a:spAutoFit/>
          </a:bodyPr>
          <a:lstStyle/>
          <a:p>
            <a:r>
              <a:rPr lang="en-US" altLang="ko-KR" sz="2000" dirty="0"/>
              <a:t>Phase2: Concolic unit testing with an </a:t>
            </a:r>
            <a:r>
              <a:rPr lang="en-US" altLang="ko-KR" sz="2000" b="1" dirty="0">
                <a:solidFill>
                  <a:srgbClr val="0033CC"/>
                </a:solidFill>
              </a:rPr>
              <a:t>extended unit</a:t>
            </a:r>
            <a:endParaRPr lang="ko-KR" altLang="en-US" sz="2000" b="1" dirty="0">
              <a:solidFill>
                <a:srgbClr val="0033CC"/>
              </a:solidFill>
            </a:endParaRPr>
          </a:p>
        </p:txBody>
      </p:sp>
      <p:sp>
        <p:nvSpPr>
          <p:cNvPr id="21" name="오른쪽 화살표 20"/>
          <p:cNvSpPr/>
          <p:nvPr/>
        </p:nvSpPr>
        <p:spPr bwMode="auto">
          <a:xfrm>
            <a:off x="4906704" y="4915429"/>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2" name="오른쪽 화살표 21"/>
          <p:cNvSpPr/>
          <p:nvPr/>
        </p:nvSpPr>
        <p:spPr bwMode="auto">
          <a:xfrm>
            <a:off x="8650622" y="4918629"/>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35" name="그림 34"/>
          <p:cNvPicPr>
            <a:picLocks noChangeAspect="1"/>
          </p:cNvPicPr>
          <p:nvPr/>
        </p:nvPicPr>
        <p:blipFill>
          <a:blip r:embed="rId5"/>
          <a:stretch>
            <a:fillRect/>
          </a:stretch>
        </p:blipFill>
        <p:spPr>
          <a:xfrm>
            <a:off x="2129660" y="4181547"/>
            <a:ext cx="2777043" cy="1749144"/>
          </a:xfrm>
          <a:prstGeom prst="rect">
            <a:avLst/>
          </a:prstGeom>
        </p:spPr>
      </p:pic>
      <p:pic>
        <p:nvPicPr>
          <p:cNvPr id="3" name="Picture 2" descr="Software Install &amp; Setup"/>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2757488" y="1894820"/>
            <a:ext cx="1333906" cy="876567"/>
          </a:xfrm>
          <a:prstGeom prst="rect">
            <a:avLst/>
          </a:prstGeom>
          <a:noFill/>
          <a:extLst>
            <a:ext uri="{909E8E84-426E-40DD-AFC4-6F175D3DCCD1}">
              <a14:hiddenFill xmlns:a14="http://schemas.microsoft.com/office/drawing/2010/main">
                <a:solidFill>
                  <a:srgbClr val="FFFFFF"/>
                </a:solidFill>
              </a14:hiddenFill>
            </a:ext>
          </a:extLst>
        </p:spPr>
      </p:pic>
      <p:sp>
        <p:nvSpPr>
          <p:cNvPr id="26" name="덧셈 기호 6"/>
          <p:cNvSpPr/>
          <p:nvPr/>
        </p:nvSpPr>
        <p:spPr bwMode="auto">
          <a:xfrm>
            <a:off x="4164971" y="2150151"/>
            <a:ext cx="362590" cy="357015"/>
          </a:xfrm>
          <a:prstGeom prst="mathPlus">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0" name="Right Arrow 9"/>
          <p:cNvSpPr/>
          <p:nvPr/>
        </p:nvSpPr>
        <p:spPr bwMode="auto">
          <a:xfrm rot="5400000">
            <a:off x="4252648" y="2251632"/>
            <a:ext cx="860076" cy="162943"/>
          </a:xfrm>
          <a:prstGeom prst="rightArrow">
            <a:avLst/>
          </a:prstGeom>
          <a:solidFill>
            <a:schemeClr val="tx1"/>
          </a:solidFill>
          <a:ln>
            <a:solidFill>
              <a:schemeClr val="tx1"/>
            </a:solid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9" name="Right Arrow 28"/>
          <p:cNvSpPr/>
          <p:nvPr/>
        </p:nvSpPr>
        <p:spPr bwMode="auto">
          <a:xfrm rot="5400000">
            <a:off x="4476665" y="2247188"/>
            <a:ext cx="860076" cy="162943"/>
          </a:xfrm>
          <a:prstGeom prst="rightArrow">
            <a:avLst/>
          </a:prstGeom>
          <a:solidFill>
            <a:schemeClr val="tx1"/>
          </a:solidFill>
          <a:ln>
            <a:solidFill>
              <a:schemeClr val="tx1"/>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30" name="Right Arrow 29"/>
          <p:cNvSpPr/>
          <p:nvPr/>
        </p:nvSpPr>
        <p:spPr bwMode="auto">
          <a:xfrm rot="5400000">
            <a:off x="5147337" y="2251632"/>
            <a:ext cx="860076" cy="162943"/>
          </a:xfrm>
          <a:prstGeom prst="rightArrow">
            <a:avLst/>
          </a:prstGeom>
          <a:solidFill>
            <a:schemeClr val="tx1"/>
          </a:solidFill>
          <a:ln>
            <a:solidFill>
              <a:schemeClr val="tx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13" name="Straight Connector 12"/>
          <p:cNvCxnSpPr/>
          <p:nvPr/>
        </p:nvCxnSpPr>
        <p:spPr bwMode="auto">
          <a:xfrm flipV="1">
            <a:off x="5019372" y="2319094"/>
            <a:ext cx="434143" cy="1"/>
          </a:xfrm>
          <a:prstGeom prst="line">
            <a:avLst/>
          </a:prstGeom>
          <a:solidFill>
            <a:schemeClr val="accent2"/>
          </a:solidFill>
          <a:ln w="127000" cap="flat" cmpd="sng" algn="ctr">
            <a:solidFill>
              <a:schemeClr val="tx1"/>
            </a:solidFill>
            <a:prstDash val="sysDot"/>
            <a:round/>
            <a:headEnd type="none" w="med" len="med"/>
            <a:tailEnd type="none" w="med" len="med"/>
          </a:ln>
          <a:effectLst/>
        </p:spPr>
      </p:cxnSp>
      <p:sp>
        <p:nvSpPr>
          <p:cNvPr id="38" name="오른쪽 화살표 20"/>
          <p:cNvSpPr/>
          <p:nvPr/>
        </p:nvSpPr>
        <p:spPr bwMode="auto">
          <a:xfrm>
            <a:off x="5790539" y="2115501"/>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39" name="오른쪽 화살표 20"/>
          <p:cNvSpPr/>
          <p:nvPr/>
        </p:nvSpPr>
        <p:spPr bwMode="auto">
          <a:xfrm>
            <a:off x="8328780" y="2062736"/>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4100" name="Picture 4" descr="machine learningì ëí ì´ë¯¸ì§ ê²ìê²°ê³¼"/>
          <p:cNvPicPr>
            <a:picLocks noChangeAspect="1" noChangeArrowheads="1"/>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346745" y="1651999"/>
            <a:ext cx="2099322" cy="1400107"/>
          </a:xfrm>
          <a:prstGeom prst="rect">
            <a:avLst/>
          </a:prstGeom>
          <a:noFill/>
          <a:extLst/>
        </p:spPr>
      </p:pic>
      <p:sp>
        <p:nvSpPr>
          <p:cNvPr id="7" name="TextBox 6"/>
          <p:cNvSpPr txBox="1"/>
          <p:nvPr/>
        </p:nvSpPr>
        <p:spPr>
          <a:xfrm>
            <a:off x="2542886" y="2789177"/>
            <a:ext cx="1763109" cy="461665"/>
          </a:xfrm>
          <a:prstGeom prst="rect">
            <a:avLst/>
          </a:prstGeom>
          <a:noFill/>
        </p:spPr>
        <p:txBody>
          <a:bodyPr wrap="square" rtlCol="0">
            <a:spAutoFit/>
          </a:bodyPr>
          <a:lstStyle/>
          <a:p>
            <a:r>
              <a:rPr lang="en-US" altLang="ko-KR" sz="2400" dirty="0" smtClean="0"/>
              <a:t>A program P</a:t>
            </a:r>
            <a:endParaRPr lang="ko-KR" altLang="en-US" sz="2400" dirty="0"/>
          </a:p>
        </p:txBody>
      </p:sp>
      <p:sp>
        <p:nvSpPr>
          <p:cNvPr id="37" name="TextBox 36"/>
          <p:cNvSpPr txBox="1"/>
          <p:nvPr/>
        </p:nvSpPr>
        <p:spPr>
          <a:xfrm>
            <a:off x="4601214" y="2783970"/>
            <a:ext cx="1256287" cy="461665"/>
          </a:xfrm>
          <a:prstGeom prst="rect">
            <a:avLst/>
          </a:prstGeom>
          <a:noFill/>
        </p:spPr>
        <p:txBody>
          <a:bodyPr wrap="square" rtlCol="0">
            <a:spAutoFit/>
          </a:bodyPr>
          <a:lstStyle/>
          <a:p>
            <a:r>
              <a:rPr lang="en-US" altLang="ko-KR" sz="2400" dirty="0" smtClean="0"/>
              <a:t>Sys. TCs</a:t>
            </a:r>
            <a:endParaRPr lang="ko-KR" altLang="en-US" sz="2400" dirty="0"/>
          </a:p>
        </p:txBody>
      </p:sp>
      <p:sp>
        <p:nvSpPr>
          <p:cNvPr id="42" name="TextBox 41"/>
          <p:cNvSpPr txBox="1"/>
          <p:nvPr/>
        </p:nvSpPr>
        <p:spPr>
          <a:xfrm>
            <a:off x="6300399" y="2964893"/>
            <a:ext cx="2192013" cy="830997"/>
          </a:xfrm>
          <a:prstGeom prst="rect">
            <a:avLst/>
          </a:prstGeom>
          <a:noFill/>
        </p:spPr>
        <p:txBody>
          <a:bodyPr wrap="square" rtlCol="0">
            <a:spAutoFit/>
          </a:bodyPr>
          <a:lstStyle/>
          <a:p>
            <a:pPr algn="ctr"/>
            <a:r>
              <a:rPr lang="en-US" altLang="ko-KR" sz="2400" dirty="0" smtClean="0"/>
              <a:t>Sys. TC profile analysis</a:t>
            </a:r>
            <a:endParaRPr lang="ko-KR" altLang="en-US" sz="2400" dirty="0"/>
          </a:p>
        </p:txBody>
      </p:sp>
      <p:sp>
        <p:nvSpPr>
          <p:cNvPr id="43" name="TextBox 42"/>
          <p:cNvSpPr txBox="1"/>
          <p:nvPr/>
        </p:nvSpPr>
        <p:spPr>
          <a:xfrm>
            <a:off x="6062934" y="6162125"/>
            <a:ext cx="2192013" cy="461665"/>
          </a:xfrm>
          <a:prstGeom prst="rect">
            <a:avLst/>
          </a:prstGeom>
          <a:noFill/>
        </p:spPr>
        <p:txBody>
          <a:bodyPr wrap="square" rtlCol="0">
            <a:spAutoFit/>
          </a:bodyPr>
          <a:lstStyle/>
          <a:p>
            <a:r>
              <a:rPr lang="en-US" altLang="ko-KR" sz="2400" dirty="0" err="1" smtClean="0"/>
              <a:t>Concolic</a:t>
            </a:r>
            <a:r>
              <a:rPr lang="en-US" altLang="ko-KR" sz="2400" dirty="0" smtClean="0"/>
              <a:t> testing</a:t>
            </a:r>
            <a:endParaRPr lang="ko-KR" altLang="en-US" sz="2400" dirty="0"/>
          </a:p>
        </p:txBody>
      </p:sp>
      <p:sp>
        <p:nvSpPr>
          <p:cNvPr id="8" name="모서리가 둥근 직사각형 7"/>
          <p:cNvSpPr/>
          <p:nvPr/>
        </p:nvSpPr>
        <p:spPr bwMode="auto">
          <a:xfrm>
            <a:off x="5500940" y="4031600"/>
            <a:ext cx="3100235" cy="2061696"/>
          </a:xfrm>
          <a:prstGeom prst="roundRect">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5" name="모서리가 둥근 직사각형 44"/>
          <p:cNvSpPr/>
          <p:nvPr/>
        </p:nvSpPr>
        <p:spPr bwMode="auto">
          <a:xfrm>
            <a:off x="6696419" y="1651999"/>
            <a:ext cx="1416433" cy="1368786"/>
          </a:xfrm>
          <a:prstGeom prst="roundRect">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47" name="TextBox 46"/>
          <p:cNvSpPr txBox="1"/>
          <p:nvPr/>
        </p:nvSpPr>
        <p:spPr>
          <a:xfrm>
            <a:off x="8729482" y="448552"/>
            <a:ext cx="2495060" cy="830997"/>
          </a:xfrm>
          <a:prstGeom prst="rect">
            <a:avLst/>
          </a:prstGeom>
          <a:noFill/>
          <a:ln>
            <a:noFill/>
          </a:ln>
        </p:spPr>
        <p:txBody>
          <a:bodyPr wrap="square" rtlCol="0">
            <a:spAutoFit/>
          </a:bodyPr>
          <a:lstStyle/>
          <a:p>
            <a:pPr algn="ctr"/>
            <a:r>
              <a:rPr lang="en-US" altLang="ko-KR" sz="2400" b="1" dirty="0" smtClean="0">
                <a:solidFill>
                  <a:srgbClr val="7030A0"/>
                </a:solidFill>
              </a:rPr>
              <a:t>Closely relevant</a:t>
            </a:r>
          </a:p>
          <a:p>
            <a:pPr algn="ctr"/>
            <a:r>
              <a:rPr lang="en-US" altLang="ko-KR" sz="2400" b="1" dirty="0" smtClean="0">
                <a:solidFill>
                  <a:srgbClr val="7030A0"/>
                </a:solidFill>
              </a:rPr>
              <a:t>calling context</a:t>
            </a:r>
            <a:endParaRPr lang="ko-KR" altLang="en-US" sz="2400" b="1" dirty="0">
              <a:solidFill>
                <a:srgbClr val="7030A0"/>
              </a:solidFill>
            </a:endParaRPr>
          </a:p>
        </p:txBody>
      </p:sp>
      <p:sp>
        <p:nvSpPr>
          <p:cNvPr id="48" name="TextBox 47"/>
          <p:cNvSpPr txBox="1"/>
          <p:nvPr/>
        </p:nvSpPr>
        <p:spPr>
          <a:xfrm>
            <a:off x="8670560" y="3439169"/>
            <a:ext cx="3521440" cy="461665"/>
          </a:xfrm>
          <a:prstGeom prst="rect">
            <a:avLst/>
          </a:prstGeom>
          <a:noFill/>
        </p:spPr>
        <p:txBody>
          <a:bodyPr wrap="square" rtlCol="0">
            <a:spAutoFit/>
          </a:bodyPr>
          <a:lstStyle/>
          <a:p>
            <a:pPr algn="ctr"/>
            <a:r>
              <a:rPr lang="en-US" altLang="ko-KR" sz="2400" b="1" dirty="0" smtClean="0">
                <a:solidFill>
                  <a:srgbClr val="0033CC"/>
                </a:solidFill>
              </a:rPr>
              <a:t>Extended unit</a:t>
            </a:r>
            <a:endParaRPr lang="ko-KR" altLang="en-US" sz="2400" b="1" dirty="0">
              <a:solidFill>
                <a:srgbClr val="0033CC"/>
              </a:solidFill>
            </a:endParaRPr>
          </a:p>
        </p:txBody>
      </p:sp>
      <p:sp>
        <p:nvSpPr>
          <p:cNvPr id="11" name="자유형 10"/>
          <p:cNvSpPr/>
          <p:nvPr/>
        </p:nvSpPr>
        <p:spPr bwMode="auto">
          <a:xfrm>
            <a:off x="9131517" y="1188803"/>
            <a:ext cx="2141006" cy="1479487"/>
          </a:xfrm>
          <a:custGeom>
            <a:avLst/>
            <a:gdLst>
              <a:gd name="connsiteX0" fmla="*/ 453262 w 2141006"/>
              <a:gd name="connsiteY0" fmla="*/ 189449 h 1479487"/>
              <a:gd name="connsiteX1" fmla="*/ 430113 w 2141006"/>
              <a:gd name="connsiteY1" fmla="*/ 594563 h 1479487"/>
              <a:gd name="connsiteX2" fmla="*/ 129171 w 2141006"/>
              <a:gd name="connsiteY2" fmla="*/ 652436 h 1479487"/>
              <a:gd name="connsiteX3" fmla="*/ 71298 w 2141006"/>
              <a:gd name="connsiteY3" fmla="*/ 1034401 h 1479487"/>
              <a:gd name="connsiteX4" fmla="*/ 1113019 w 2141006"/>
              <a:gd name="connsiteY4" fmla="*/ 1069125 h 1479487"/>
              <a:gd name="connsiteX5" fmla="*/ 1194042 w 2141006"/>
              <a:gd name="connsiteY5" fmla="*/ 1439515 h 1479487"/>
              <a:gd name="connsiteX6" fmla="*/ 1714903 w 2141006"/>
              <a:gd name="connsiteY6" fmla="*/ 1451089 h 1479487"/>
              <a:gd name="connsiteX7" fmla="*/ 1726477 w 2141006"/>
              <a:gd name="connsiteY7" fmla="*/ 1277469 h 1479487"/>
              <a:gd name="connsiteX8" fmla="*/ 2015845 w 2141006"/>
              <a:gd name="connsiteY8" fmla="*/ 1265894 h 1479487"/>
              <a:gd name="connsiteX9" fmla="*/ 2108442 w 2141006"/>
              <a:gd name="connsiteY9" fmla="*/ 941803 h 1479487"/>
              <a:gd name="connsiteX10" fmla="*/ 2085293 w 2141006"/>
              <a:gd name="connsiteY10" fmla="*/ 582988 h 1479487"/>
              <a:gd name="connsiteX11" fmla="*/ 1494984 w 2141006"/>
              <a:gd name="connsiteY11" fmla="*/ 571413 h 1479487"/>
              <a:gd name="connsiteX12" fmla="*/ 1356088 w 2141006"/>
              <a:gd name="connsiteY12" fmla="*/ 328345 h 1479487"/>
              <a:gd name="connsiteX13" fmla="*/ 1136169 w 2141006"/>
              <a:gd name="connsiteY13" fmla="*/ 328345 h 1479487"/>
              <a:gd name="connsiteX14" fmla="*/ 950974 w 2141006"/>
              <a:gd name="connsiteY14" fmla="*/ 15828 h 1479487"/>
              <a:gd name="connsiteX15" fmla="*/ 487986 w 2141006"/>
              <a:gd name="connsiteY15" fmla="*/ 62127 h 1479487"/>
              <a:gd name="connsiteX16" fmla="*/ 453262 w 2141006"/>
              <a:gd name="connsiteY16" fmla="*/ 189449 h 147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1006" h="1479487">
                <a:moveTo>
                  <a:pt x="453262" y="189449"/>
                </a:moveTo>
                <a:cubicBezTo>
                  <a:pt x="443617" y="278188"/>
                  <a:pt x="484128" y="517399"/>
                  <a:pt x="430113" y="594563"/>
                </a:cubicBezTo>
                <a:cubicBezTo>
                  <a:pt x="376098" y="671728"/>
                  <a:pt x="188973" y="579130"/>
                  <a:pt x="129171" y="652436"/>
                </a:cubicBezTo>
                <a:cubicBezTo>
                  <a:pt x="69368" y="725742"/>
                  <a:pt x="-92677" y="964953"/>
                  <a:pt x="71298" y="1034401"/>
                </a:cubicBezTo>
                <a:cubicBezTo>
                  <a:pt x="235273" y="1103849"/>
                  <a:pt x="925895" y="1001606"/>
                  <a:pt x="1113019" y="1069125"/>
                </a:cubicBezTo>
                <a:cubicBezTo>
                  <a:pt x="1300143" y="1136644"/>
                  <a:pt x="1093728" y="1375854"/>
                  <a:pt x="1194042" y="1439515"/>
                </a:cubicBezTo>
                <a:cubicBezTo>
                  <a:pt x="1294356" y="1503176"/>
                  <a:pt x="1626164" y="1478097"/>
                  <a:pt x="1714903" y="1451089"/>
                </a:cubicBezTo>
                <a:cubicBezTo>
                  <a:pt x="1803642" y="1424081"/>
                  <a:pt x="1676320" y="1308335"/>
                  <a:pt x="1726477" y="1277469"/>
                </a:cubicBezTo>
                <a:cubicBezTo>
                  <a:pt x="1776634" y="1246603"/>
                  <a:pt x="1952184" y="1321838"/>
                  <a:pt x="2015845" y="1265894"/>
                </a:cubicBezTo>
                <a:cubicBezTo>
                  <a:pt x="2079506" y="1209950"/>
                  <a:pt x="2096867" y="1055621"/>
                  <a:pt x="2108442" y="941803"/>
                </a:cubicBezTo>
                <a:cubicBezTo>
                  <a:pt x="2120017" y="827985"/>
                  <a:pt x="2187536" y="644720"/>
                  <a:pt x="2085293" y="582988"/>
                </a:cubicBezTo>
                <a:cubicBezTo>
                  <a:pt x="1983050" y="521256"/>
                  <a:pt x="1616518" y="613854"/>
                  <a:pt x="1494984" y="571413"/>
                </a:cubicBezTo>
                <a:cubicBezTo>
                  <a:pt x="1373450" y="528973"/>
                  <a:pt x="1415890" y="368856"/>
                  <a:pt x="1356088" y="328345"/>
                </a:cubicBezTo>
                <a:cubicBezTo>
                  <a:pt x="1296286" y="287834"/>
                  <a:pt x="1203688" y="380431"/>
                  <a:pt x="1136169" y="328345"/>
                </a:cubicBezTo>
                <a:cubicBezTo>
                  <a:pt x="1068650" y="276259"/>
                  <a:pt x="1059004" y="60198"/>
                  <a:pt x="950974" y="15828"/>
                </a:cubicBezTo>
                <a:cubicBezTo>
                  <a:pt x="842944" y="-28542"/>
                  <a:pt x="572867" y="31261"/>
                  <a:pt x="487986" y="62127"/>
                </a:cubicBezTo>
                <a:cubicBezTo>
                  <a:pt x="403105" y="92993"/>
                  <a:pt x="462907" y="100710"/>
                  <a:pt x="453262" y="189449"/>
                </a:cubicBezTo>
                <a:close/>
              </a:path>
            </a:pathLst>
          </a:custGeom>
          <a:no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7" name="자유형 16"/>
          <p:cNvSpPr/>
          <p:nvPr/>
        </p:nvSpPr>
        <p:spPr bwMode="auto">
          <a:xfrm>
            <a:off x="9895703" y="2646567"/>
            <a:ext cx="1364342" cy="934175"/>
          </a:xfrm>
          <a:custGeom>
            <a:avLst/>
            <a:gdLst>
              <a:gd name="connsiteX0" fmla="*/ 371041 w 1364342"/>
              <a:gd name="connsiteY0" fmla="*/ 61909 h 934175"/>
              <a:gd name="connsiteX1" fmla="*/ 371041 w 1364342"/>
              <a:gd name="connsiteY1" fmla="*/ 258679 h 934175"/>
              <a:gd name="connsiteX2" fmla="*/ 151122 w 1364342"/>
              <a:gd name="connsiteY2" fmla="*/ 281828 h 934175"/>
              <a:gd name="connsiteX3" fmla="*/ 12226 w 1364342"/>
              <a:gd name="connsiteY3" fmla="*/ 374425 h 934175"/>
              <a:gd name="connsiteX4" fmla="*/ 81674 w 1364342"/>
              <a:gd name="connsiteY4" fmla="*/ 617494 h 934175"/>
              <a:gd name="connsiteX5" fmla="*/ 671983 w 1364342"/>
              <a:gd name="connsiteY5" fmla="*/ 629068 h 934175"/>
              <a:gd name="connsiteX6" fmla="*/ 706707 w 1364342"/>
              <a:gd name="connsiteY6" fmla="*/ 744815 h 934175"/>
              <a:gd name="connsiteX7" fmla="*/ 776155 w 1364342"/>
              <a:gd name="connsiteY7" fmla="*/ 837413 h 934175"/>
              <a:gd name="connsiteX8" fmla="*/ 961350 w 1364342"/>
              <a:gd name="connsiteY8" fmla="*/ 883711 h 934175"/>
              <a:gd name="connsiteX9" fmla="*/ 1273867 w 1364342"/>
              <a:gd name="connsiteY9" fmla="*/ 872137 h 934175"/>
              <a:gd name="connsiteX10" fmla="*/ 1343315 w 1364342"/>
              <a:gd name="connsiteY10" fmla="*/ 108208 h 934175"/>
              <a:gd name="connsiteX11" fmla="*/ 949775 w 1364342"/>
              <a:gd name="connsiteY11" fmla="*/ 4036 h 934175"/>
              <a:gd name="connsiteX12" fmla="*/ 371041 w 1364342"/>
              <a:gd name="connsiteY12" fmla="*/ 61909 h 93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4342" h="934175">
                <a:moveTo>
                  <a:pt x="371041" y="61909"/>
                </a:moveTo>
                <a:cubicBezTo>
                  <a:pt x="274585" y="104349"/>
                  <a:pt x="407694" y="222026"/>
                  <a:pt x="371041" y="258679"/>
                </a:cubicBezTo>
                <a:cubicBezTo>
                  <a:pt x="334388" y="295332"/>
                  <a:pt x="210924" y="262537"/>
                  <a:pt x="151122" y="281828"/>
                </a:cubicBezTo>
                <a:cubicBezTo>
                  <a:pt x="91320" y="301119"/>
                  <a:pt x="23801" y="318481"/>
                  <a:pt x="12226" y="374425"/>
                </a:cubicBezTo>
                <a:cubicBezTo>
                  <a:pt x="651" y="430369"/>
                  <a:pt x="-28285" y="575054"/>
                  <a:pt x="81674" y="617494"/>
                </a:cubicBezTo>
                <a:cubicBezTo>
                  <a:pt x="191633" y="659934"/>
                  <a:pt x="567811" y="607848"/>
                  <a:pt x="671983" y="629068"/>
                </a:cubicBezTo>
                <a:cubicBezTo>
                  <a:pt x="776155" y="650288"/>
                  <a:pt x="689345" y="710091"/>
                  <a:pt x="706707" y="744815"/>
                </a:cubicBezTo>
                <a:cubicBezTo>
                  <a:pt x="724069" y="779539"/>
                  <a:pt x="733715" y="814264"/>
                  <a:pt x="776155" y="837413"/>
                </a:cubicBezTo>
                <a:cubicBezTo>
                  <a:pt x="818595" y="860562"/>
                  <a:pt x="878398" y="877924"/>
                  <a:pt x="961350" y="883711"/>
                </a:cubicBezTo>
                <a:cubicBezTo>
                  <a:pt x="1044302" y="889498"/>
                  <a:pt x="1210206" y="1001387"/>
                  <a:pt x="1273867" y="872137"/>
                </a:cubicBezTo>
                <a:cubicBezTo>
                  <a:pt x="1337528" y="742887"/>
                  <a:pt x="1397330" y="252891"/>
                  <a:pt x="1343315" y="108208"/>
                </a:cubicBezTo>
                <a:cubicBezTo>
                  <a:pt x="1289300" y="-36475"/>
                  <a:pt x="1109892" y="19469"/>
                  <a:pt x="949775" y="4036"/>
                </a:cubicBezTo>
                <a:cubicBezTo>
                  <a:pt x="789659" y="-11397"/>
                  <a:pt x="467497" y="19469"/>
                  <a:pt x="371041" y="61909"/>
                </a:cubicBezTo>
                <a:close/>
              </a:path>
            </a:pathLst>
          </a:custGeom>
          <a:noFill/>
          <a:ln w="38100" cap="flat" cmpd="sng" algn="ctr">
            <a:solidFill>
              <a:srgbClr val="0033C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4" name="그림 3"/>
          <p:cNvPicPr>
            <a:picLocks noChangeAspect="1"/>
          </p:cNvPicPr>
          <p:nvPr/>
        </p:nvPicPr>
        <p:blipFill>
          <a:blip r:embed="rId8"/>
          <a:stretch>
            <a:fillRect/>
          </a:stretch>
        </p:blipFill>
        <p:spPr>
          <a:xfrm>
            <a:off x="5760944" y="4309068"/>
            <a:ext cx="2584928" cy="1548518"/>
          </a:xfrm>
          <a:prstGeom prst="rect">
            <a:avLst/>
          </a:prstGeom>
        </p:spPr>
      </p:pic>
    </p:spTree>
    <p:custDataLst>
      <p:tags r:id="rId1"/>
    </p:custDataLst>
    <p:extLst>
      <p:ext uri="{BB962C8B-B14F-4D97-AF65-F5344CB8AC3E}">
        <p14:creationId xmlns:p14="http://schemas.microsoft.com/office/powerpoint/2010/main" val="2894029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21" grpId="0" animBg="1"/>
      <p:bldP spid="22" grpId="0" animBg="1"/>
      <p:bldP spid="26" grpId="0" animBg="1"/>
      <p:bldP spid="10" grpId="0" animBg="1"/>
      <p:bldP spid="29" grpId="0" animBg="1"/>
      <p:bldP spid="30" grpId="0" animBg="1"/>
      <p:bldP spid="38" grpId="0" animBg="1"/>
      <p:bldP spid="39" grpId="0" animBg="1"/>
      <p:bldP spid="7" grpId="0"/>
      <p:bldP spid="37" grpId="0"/>
      <p:bldP spid="42" grpId="0"/>
      <p:bldP spid="43" grpId="0"/>
      <p:bldP spid="8" grpId="0" animBg="1"/>
      <p:bldP spid="45" grpId="0" animBg="1"/>
      <p:bldP spid="47" grpId="0"/>
      <p:bldP spid="48" grpId="0"/>
      <p:bldP spid="1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그림 28"/>
          <p:cNvPicPr>
            <a:picLocks noChangeAspect="1"/>
          </p:cNvPicPr>
          <p:nvPr/>
        </p:nvPicPr>
        <p:blipFill>
          <a:blip r:embed="rId3"/>
          <a:stretch>
            <a:fillRect/>
          </a:stretch>
        </p:blipFill>
        <p:spPr>
          <a:xfrm>
            <a:off x="2462122" y="312179"/>
            <a:ext cx="7753252" cy="4025207"/>
          </a:xfrm>
          <a:prstGeom prst="rect">
            <a:avLst/>
          </a:prstGeom>
        </p:spPr>
      </p:pic>
      <p:sp>
        <p:nvSpPr>
          <p:cNvPr id="2" name="제목 1"/>
          <p:cNvSpPr>
            <a:spLocks noGrp="1"/>
          </p:cNvSpPr>
          <p:nvPr>
            <p:ph type="title"/>
          </p:nvPr>
        </p:nvSpPr>
        <p:spPr>
          <a:xfrm>
            <a:off x="263352" y="276649"/>
            <a:ext cx="10404648" cy="1143000"/>
          </a:xfrm>
        </p:spPr>
        <p:txBody>
          <a:bodyPr>
            <a:normAutofit/>
          </a:bodyPr>
          <a:lstStyle/>
          <a:p>
            <a:r>
              <a:rPr lang="en-US" altLang="ko-KR" sz="3200" dirty="0"/>
              <a:t>Overview of CONBRIO</a:t>
            </a:r>
            <a:br>
              <a:rPr lang="en-US" altLang="ko-KR" sz="3200" dirty="0"/>
            </a:br>
            <a:endParaRPr lang="ko-KR" altLang="en-US" sz="1600" dirty="0"/>
          </a:p>
        </p:txBody>
      </p:sp>
      <p:sp>
        <p:nvSpPr>
          <p:cNvPr id="6" name="슬라이드 번호 개체 틀 5"/>
          <p:cNvSpPr>
            <a:spLocks noGrp="1"/>
          </p:cNvSpPr>
          <p:nvPr>
            <p:ph type="sldNum" sz="quarter" idx="4"/>
          </p:nvPr>
        </p:nvSpPr>
        <p:spPr/>
        <p:txBody>
          <a:bodyPr/>
          <a:lstStyle/>
          <a:p>
            <a:pPr>
              <a:defRPr/>
            </a:pPr>
            <a:r>
              <a:rPr lang="da-DK" smtClean="0"/>
              <a:t>SLIDE </a:t>
            </a:r>
            <a:fld id="{7FD275C9-4D9F-4A63-8FA5-7F168B5983C1}" type="slidenum">
              <a:rPr lang="da-DK" smtClean="0"/>
              <a:pPr>
                <a:defRPr/>
              </a:pPr>
              <a:t>6</a:t>
            </a:fld>
            <a:endParaRPr lang="da-DK" dirty="0"/>
          </a:p>
        </p:txBody>
      </p:sp>
      <p:sp>
        <p:nvSpPr>
          <p:cNvPr id="176" name="TextBox 175"/>
          <p:cNvSpPr txBox="1"/>
          <p:nvPr/>
        </p:nvSpPr>
        <p:spPr>
          <a:xfrm>
            <a:off x="-28759" y="4234437"/>
            <a:ext cx="1674365" cy="1015663"/>
          </a:xfrm>
          <a:prstGeom prst="rect">
            <a:avLst/>
          </a:prstGeom>
          <a:noFill/>
        </p:spPr>
        <p:txBody>
          <a:bodyPr wrap="square" rtlCol="0">
            <a:spAutoFit/>
          </a:bodyPr>
          <a:lstStyle/>
          <a:p>
            <a:r>
              <a:rPr lang="en-US" altLang="ko-KR" sz="2000" dirty="0"/>
              <a:t>Phase3: </a:t>
            </a:r>
          </a:p>
          <a:p>
            <a:r>
              <a:rPr lang="en-US" altLang="ko-KR" sz="2000" dirty="0"/>
              <a:t>Symbolic false alarm filtering</a:t>
            </a:r>
            <a:endParaRPr lang="ko-KR" altLang="en-US" sz="2000" dirty="0"/>
          </a:p>
        </p:txBody>
      </p:sp>
      <p:sp>
        <p:nvSpPr>
          <p:cNvPr id="71" name="오른쪽 화살표 70"/>
          <p:cNvSpPr/>
          <p:nvPr/>
        </p:nvSpPr>
        <p:spPr bwMode="auto">
          <a:xfrm>
            <a:off x="4799856" y="5298139"/>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72" name="오른쪽 화살표 71"/>
          <p:cNvSpPr/>
          <p:nvPr/>
        </p:nvSpPr>
        <p:spPr bwMode="auto">
          <a:xfrm>
            <a:off x="8256240" y="5332160"/>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grpSp>
        <p:nvGrpSpPr>
          <p:cNvPr id="28" name="그룹 27"/>
          <p:cNvGrpSpPr/>
          <p:nvPr/>
        </p:nvGrpSpPr>
        <p:grpSpPr>
          <a:xfrm>
            <a:off x="1919536" y="4929177"/>
            <a:ext cx="2813095" cy="1910663"/>
            <a:chOff x="1919536" y="4929177"/>
            <a:chExt cx="2813095" cy="1910663"/>
          </a:xfrm>
        </p:grpSpPr>
        <p:pic>
          <p:nvPicPr>
            <p:cNvPr id="189" name="그림 188"/>
            <p:cNvPicPr>
              <a:picLocks noChangeAspect="1"/>
            </p:cNvPicPr>
            <p:nvPr/>
          </p:nvPicPr>
          <p:blipFill>
            <a:blip r:embed="rId4"/>
            <a:stretch>
              <a:fillRect/>
            </a:stretch>
          </p:blipFill>
          <p:spPr>
            <a:xfrm>
              <a:off x="1919536" y="5013176"/>
              <a:ext cx="2813095" cy="1826664"/>
            </a:xfrm>
            <a:prstGeom prst="rect">
              <a:avLst/>
            </a:prstGeom>
          </p:spPr>
        </p:pic>
        <p:sp>
          <p:nvSpPr>
            <p:cNvPr id="196" name="폭발 1 195"/>
            <p:cNvSpPr/>
            <p:nvPr/>
          </p:nvSpPr>
          <p:spPr bwMode="auto">
            <a:xfrm>
              <a:off x="2795111" y="5946356"/>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97" name="폭발 1 196"/>
            <p:cNvSpPr/>
            <p:nvPr/>
          </p:nvSpPr>
          <p:spPr bwMode="auto">
            <a:xfrm>
              <a:off x="3178839" y="5581126"/>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98" name="폭발 1 197"/>
            <p:cNvSpPr/>
            <p:nvPr/>
          </p:nvSpPr>
          <p:spPr bwMode="auto">
            <a:xfrm>
              <a:off x="3621094" y="5918446"/>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74" name="구부러진 연결선 73"/>
            <p:cNvCxnSpPr/>
            <p:nvPr/>
          </p:nvCxnSpPr>
          <p:spPr bwMode="auto">
            <a:xfrm rot="16200000" flipH="1">
              <a:off x="2986204" y="5269056"/>
              <a:ext cx="744404" cy="64646"/>
            </a:xfrm>
            <a:prstGeom prst="curvedConnector3">
              <a:avLst>
                <a:gd name="adj1" fmla="val 50000"/>
              </a:avLst>
            </a:prstGeom>
            <a:solidFill>
              <a:schemeClr val="accent2"/>
            </a:solidFill>
            <a:ln w="57150" cap="flat" cmpd="sng" algn="ctr">
              <a:solidFill>
                <a:srgbClr val="0033CC"/>
              </a:solidFill>
              <a:prstDash val="solid"/>
              <a:round/>
              <a:headEnd type="none" w="med" len="med"/>
              <a:tailEnd type="triangle"/>
            </a:ln>
            <a:effectLst/>
          </p:spPr>
        </p:cxnSp>
        <p:cxnSp>
          <p:nvCxnSpPr>
            <p:cNvPr id="75" name="구부러진 연결선 74"/>
            <p:cNvCxnSpPr/>
            <p:nvPr/>
          </p:nvCxnSpPr>
          <p:spPr bwMode="auto">
            <a:xfrm rot="16200000" flipH="1">
              <a:off x="3081819" y="5356647"/>
              <a:ext cx="1048196" cy="323701"/>
            </a:xfrm>
            <a:prstGeom prst="curvedConnector3">
              <a:avLst>
                <a:gd name="adj1" fmla="val 50000"/>
              </a:avLst>
            </a:prstGeom>
            <a:solidFill>
              <a:schemeClr val="accent2"/>
            </a:solidFill>
            <a:ln w="57150" cap="flat" cmpd="sng" algn="ctr">
              <a:solidFill>
                <a:srgbClr val="0033CC"/>
              </a:solidFill>
              <a:prstDash val="solid"/>
              <a:round/>
              <a:headEnd type="none" w="med" len="med"/>
              <a:tailEnd type="triangle"/>
            </a:ln>
            <a:effectLst/>
          </p:spPr>
        </p:cxnSp>
        <p:cxnSp>
          <p:nvCxnSpPr>
            <p:cNvPr id="76" name="구부러진 연결선 75"/>
            <p:cNvCxnSpPr/>
            <p:nvPr/>
          </p:nvCxnSpPr>
          <p:spPr bwMode="auto">
            <a:xfrm rot="5400000">
              <a:off x="2603515" y="5439546"/>
              <a:ext cx="957412" cy="248688"/>
            </a:xfrm>
            <a:prstGeom prst="curvedConnector3">
              <a:avLst>
                <a:gd name="adj1" fmla="val 60775"/>
              </a:avLst>
            </a:prstGeom>
            <a:solidFill>
              <a:schemeClr val="accent2"/>
            </a:solidFill>
            <a:ln w="57150" cap="flat" cmpd="sng" algn="ctr">
              <a:solidFill>
                <a:srgbClr val="0033CC"/>
              </a:solidFill>
              <a:prstDash val="solid"/>
              <a:round/>
              <a:headEnd type="none" w="med" len="med"/>
              <a:tailEnd type="triangle"/>
            </a:ln>
            <a:effectLst/>
          </p:spPr>
        </p:cxnSp>
      </p:grpSp>
      <p:grpSp>
        <p:nvGrpSpPr>
          <p:cNvPr id="32" name="그룹 31"/>
          <p:cNvGrpSpPr/>
          <p:nvPr/>
        </p:nvGrpSpPr>
        <p:grpSpPr>
          <a:xfrm>
            <a:off x="5503258" y="4482232"/>
            <a:ext cx="2628900" cy="2339609"/>
            <a:chOff x="5449078" y="4743543"/>
            <a:chExt cx="2628900" cy="2339609"/>
          </a:xfrm>
        </p:grpSpPr>
        <p:pic>
          <p:nvPicPr>
            <p:cNvPr id="30" name="그림 29"/>
            <p:cNvPicPr>
              <a:picLocks noChangeAspect="1"/>
            </p:cNvPicPr>
            <p:nvPr/>
          </p:nvPicPr>
          <p:blipFill>
            <a:blip r:embed="rId5"/>
            <a:stretch>
              <a:fillRect/>
            </a:stretch>
          </p:blipFill>
          <p:spPr>
            <a:xfrm>
              <a:off x="5449078" y="4797152"/>
              <a:ext cx="2628900" cy="2286000"/>
            </a:xfrm>
            <a:prstGeom prst="rect">
              <a:avLst/>
            </a:prstGeom>
          </p:spPr>
        </p:pic>
        <p:cxnSp>
          <p:nvCxnSpPr>
            <p:cNvPr id="203" name="구부러진 연결선 202"/>
            <p:cNvCxnSpPr/>
            <p:nvPr/>
          </p:nvCxnSpPr>
          <p:spPr bwMode="auto">
            <a:xfrm rot="5400000">
              <a:off x="5540122" y="5573995"/>
              <a:ext cx="1914412" cy="255962"/>
            </a:xfrm>
            <a:prstGeom prst="curvedConnector3">
              <a:avLst>
                <a:gd name="adj1" fmla="val 58818"/>
              </a:avLst>
            </a:prstGeom>
            <a:solidFill>
              <a:schemeClr val="accent2"/>
            </a:solidFill>
            <a:ln w="57150" cap="flat" cmpd="sng" algn="ctr">
              <a:solidFill>
                <a:schemeClr val="tx1">
                  <a:lumMod val="65000"/>
                  <a:lumOff val="35000"/>
                </a:schemeClr>
              </a:solidFill>
              <a:prstDash val="sysDot"/>
              <a:round/>
              <a:headEnd type="none" w="med" len="med"/>
              <a:tailEnd type="triangle"/>
            </a:ln>
            <a:effectLst/>
          </p:spPr>
        </p:cxnSp>
        <p:sp>
          <p:nvSpPr>
            <p:cNvPr id="204" name="폭발 1 203"/>
            <p:cNvSpPr/>
            <p:nvPr/>
          </p:nvSpPr>
          <p:spPr bwMode="auto">
            <a:xfrm>
              <a:off x="6155727" y="6453336"/>
              <a:ext cx="444330" cy="380234"/>
            </a:xfrm>
            <a:prstGeom prst="irregularSeal1">
              <a:avLst/>
            </a:prstGeom>
            <a:noFill/>
            <a:ln w="2540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05" name="폭발 1 204"/>
            <p:cNvSpPr/>
            <p:nvPr/>
          </p:nvSpPr>
          <p:spPr bwMode="auto">
            <a:xfrm>
              <a:off x="6618036" y="6161778"/>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06" name="폭발 1 205"/>
            <p:cNvSpPr/>
            <p:nvPr/>
          </p:nvSpPr>
          <p:spPr bwMode="auto">
            <a:xfrm>
              <a:off x="7049677" y="6426615"/>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201" name="구부러진 연결선 200"/>
            <p:cNvCxnSpPr/>
            <p:nvPr/>
          </p:nvCxnSpPr>
          <p:spPr bwMode="auto">
            <a:xfrm rot="16200000" flipH="1">
              <a:off x="5983393" y="5471691"/>
              <a:ext cx="1535735" cy="79440"/>
            </a:xfrm>
            <a:prstGeom prst="curvedConnector3">
              <a:avLst>
                <a:gd name="adj1" fmla="val 50000"/>
              </a:avLst>
            </a:prstGeom>
            <a:solidFill>
              <a:schemeClr val="accent2"/>
            </a:solidFill>
            <a:ln w="57150" cap="flat" cmpd="sng" algn="ctr">
              <a:solidFill>
                <a:srgbClr val="0033CC"/>
              </a:solidFill>
              <a:prstDash val="solid"/>
              <a:round/>
              <a:headEnd type="none" w="med" len="med"/>
              <a:tailEnd type="triangle"/>
            </a:ln>
            <a:effectLst/>
          </p:spPr>
        </p:cxnSp>
        <p:cxnSp>
          <p:nvCxnSpPr>
            <p:cNvPr id="202" name="구부러진 연결선 201"/>
            <p:cNvCxnSpPr/>
            <p:nvPr/>
          </p:nvCxnSpPr>
          <p:spPr bwMode="auto">
            <a:xfrm rot="16200000" flipH="1">
              <a:off x="6163022" y="5511341"/>
              <a:ext cx="1760455" cy="332075"/>
            </a:xfrm>
            <a:prstGeom prst="curvedConnector3">
              <a:avLst>
                <a:gd name="adj1" fmla="val 73973"/>
              </a:avLst>
            </a:prstGeom>
            <a:solidFill>
              <a:schemeClr val="accent2"/>
            </a:solidFill>
            <a:ln w="57150" cap="flat" cmpd="sng" algn="ctr">
              <a:solidFill>
                <a:srgbClr val="0033CC"/>
              </a:solidFill>
              <a:prstDash val="solid"/>
              <a:round/>
              <a:headEnd type="none" w="med" len="med"/>
              <a:tailEnd type="triangle"/>
            </a:ln>
            <a:effectLst/>
          </p:spPr>
        </p:cxnSp>
        <p:pic>
          <p:nvPicPr>
            <p:cNvPr id="140" name="Picture 4" descr="File:Filter.svg"/>
            <p:cNvPicPr>
              <a:picLocks noChangeAspect="1" noChangeArrowheads="1"/>
            </p:cNvPicPr>
            <p:nvPr/>
          </p:nvPicPr>
          <p:blipFill>
            <a:blip r:embed="rId6"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511793" y="5522418"/>
              <a:ext cx="506357" cy="639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207" name="그룹 206"/>
          <p:cNvGrpSpPr/>
          <p:nvPr/>
        </p:nvGrpSpPr>
        <p:grpSpPr>
          <a:xfrm>
            <a:off x="8899441" y="4169987"/>
            <a:ext cx="3132069" cy="2609950"/>
            <a:chOff x="575734" y="2151872"/>
            <a:chExt cx="4455796" cy="3343585"/>
          </a:xfrm>
        </p:grpSpPr>
        <p:sp>
          <p:nvSpPr>
            <p:cNvPr id="208" name="직사각형 207"/>
            <p:cNvSpPr/>
            <p:nvPr/>
          </p:nvSpPr>
          <p:spPr bwMode="auto">
            <a:xfrm>
              <a:off x="2604061" y="2634958"/>
              <a:ext cx="1451572" cy="1656184"/>
            </a:xfrm>
            <a:prstGeom prst="rect">
              <a:avLst/>
            </a:prstGeom>
            <a:solidFill>
              <a:schemeClr val="accent1">
                <a:lumMod val="60000"/>
                <a:lumOff val="40000"/>
              </a:schemeClr>
            </a:solidFill>
            <a:ln w="1778"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209" name="그림 208"/>
            <p:cNvPicPr>
              <a:picLocks noChangeAspect="1"/>
            </p:cNvPicPr>
            <p:nvPr/>
          </p:nvPicPr>
          <p:blipFill>
            <a:blip r:embed="rId7">
              <a:clrChange>
                <a:clrFrom>
                  <a:srgbClr val="A349A4"/>
                </a:clrFrom>
                <a:clrTo>
                  <a:srgbClr val="A349A4">
                    <a:alpha val="0"/>
                  </a:srgbClr>
                </a:clrTo>
              </a:clrChange>
            </a:blip>
            <a:stretch>
              <a:fillRect/>
            </a:stretch>
          </p:blipFill>
          <p:spPr>
            <a:xfrm>
              <a:off x="575734" y="2151872"/>
              <a:ext cx="4455796" cy="3343585"/>
            </a:xfrm>
            <a:prstGeom prst="rect">
              <a:avLst/>
            </a:prstGeom>
          </p:spPr>
        </p:pic>
      </p:grpSp>
      <p:cxnSp>
        <p:nvCxnSpPr>
          <p:cNvPr id="210" name="구부러진 연결선 209"/>
          <p:cNvCxnSpPr/>
          <p:nvPr/>
        </p:nvCxnSpPr>
        <p:spPr bwMode="auto">
          <a:xfrm rot="16200000" flipH="1">
            <a:off x="9324043" y="4729008"/>
            <a:ext cx="2314742" cy="866858"/>
          </a:xfrm>
          <a:prstGeom prst="curvedConnector3">
            <a:avLst>
              <a:gd name="adj1" fmla="val 43112"/>
            </a:avLst>
          </a:prstGeom>
          <a:solidFill>
            <a:schemeClr val="accent2"/>
          </a:solidFill>
          <a:ln w="57150" cap="flat" cmpd="sng" algn="ctr">
            <a:solidFill>
              <a:schemeClr val="tx1">
                <a:lumMod val="65000"/>
                <a:lumOff val="35000"/>
              </a:schemeClr>
            </a:solidFill>
            <a:prstDash val="sysDot"/>
            <a:round/>
            <a:headEnd type="none" w="med" len="med"/>
            <a:tailEnd type="triangle"/>
          </a:ln>
          <a:effectLst/>
        </p:spPr>
      </p:cxnSp>
      <p:sp>
        <p:nvSpPr>
          <p:cNvPr id="213" name="폭발 1 212"/>
          <p:cNvSpPr/>
          <p:nvPr/>
        </p:nvSpPr>
        <p:spPr bwMode="auto">
          <a:xfrm>
            <a:off x="10471759" y="5923031"/>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14" name="폭발 1 213"/>
          <p:cNvSpPr/>
          <p:nvPr/>
        </p:nvSpPr>
        <p:spPr bwMode="auto">
          <a:xfrm>
            <a:off x="10821047" y="6192265"/>
            <a:ext cx="360295" cy="380234"/>
          </a:xfrm>
          <a:prstGeom prst="irregularSeal1">
            <a:avLst/>
          </a:prstGeom>
          <a:noFill/>
          <a:ln w="25400" cap="flat" cmpd="sng" algn="ctr">
            <a:solidFill>
              <a:schemeClr val="tx1">
                <a:lumMod val="65000"/>
                <a:lumOff val="3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215" name="구부러진 연결선 214"/>
          <p:cNvCxnSpPr/>
          <p:nvPr/>
        </p:nvCxnSpPr>
        <p:spPr bwMode="auto">
          <a:xfrm rot="16200000" flipH="1">
            <a:off x="9279240" y="4740243"/>
            <a:ext cx="1978673" cy="796345"/>
          </a:xfrm>
          <a:prstGeom prst="curvedConnector3">
            <a:avLst>
              <a:gd name="adj1" fmla="val 44549"/>
            </a:avLst>
          </a:prstGeom>
          <a:solidFill>
            <a:schemeClr val="accent2"/>
          </a:solidFill>
          <a:ln w="57150" cap="flat" cmpd="sng" algn="ctr">
            <a:solidFill>
              <a:srgbClr val="0033CC"/>
            </a:solidFill>
            <a:prstDash val="solid"/>
            <a:round/>
            <a:headEnd type="none" w="med" len="med"/>
            <a:tailEnd type="triangle"/>
          </a:ln>
          <a:effectLst/>
        </p:spPr>
      </p:cxnSp>
      <p:pic>
        <p:nvPicPr>
          <p:cNvPr id="216" name="Picture 4" descr="File:Filter.svg"/>
          <p:cNvPicPr>
            <a:picLocks noChangeAspect="1" noChangeArrowheads="1"/>
          </p:cNvPicPr>
          <p:nvPr/>
        </p:nvPicPr>
        <p:blipFill>
          <a:blip r:embed="rId8"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441692" y="5521569"/>
            <a:ext cx="402084" cy="411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7" name="Picture 4" descr="File:Filter.svg"/>
          <p:cNvPicPr>
            <a:picLocks noChangeAspect="1" noChangeArrowheads="1"/>
          </p:cNvPicPr>
          <p:nvPr/>
        </p:nvPicPr>
        <p:blipFill>
          <a:blip r:embed="rId6"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204713" y="4859174"/>
            <a:ext cx="462036" cy="506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1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86009" y="444879"/>
            <a:ext cx="11137901" cy="745133"/>
          </a:xfrm>
        </p:spPr>
        <p:txBody>
          <a:bodyPr>
            <a:noAutofit/>
          </a:bodyPr>
          <a:lstStyle/>
          <a:p>
            <a:r>
              <a:rPr lang="en-US" altLang="ko-KR" sz="3200" dirty="0" smtClean="0"/>
              <a:t>Computing Function Relevance based-on System TCs</a:t>
            </a:r>
            <a:endParaRPr lang="ko-KR" altLang="en-US" sz="3200" dirty="0"/>
          </a:p>
        </p:txBody>
      </p:sp>
      <mc:AlternateContent xmlns:mc="http://schemas.openxmlformats.org/markup-compatibility/2006" xmlns:a14="http://schemas.microsoft.com/office/drawing/2010/main">
        <mc:Choice Requires="a14">
          <p:sp>
            <p:nvSpPr>
              <p:cNvPr id="6" name="TextBox 5"/>
              <p:cNvSpPr txBox="1"/>
              <p:nvPr/>
            </p:nvSpPr>
            <p:spPr>
              <a:xfrm>
                <a:off x="4303529" y="4298056"/>
                <a:ext cx="3997531" cy="186621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ko-KR" sz="3200" b="0" i="1" smtClean="0">
                          <a:latin typeface="Cambria Math" panose="02040503050406030204" pitchFamily="18" charset="0"/>
                        </a:rPr>
                        <m:t>𝑃</m:t>
                      </m:r>
                      <m:d>
                        <m:dPr>
                          <m:ctrlPr>
                            <a:rPr lang="en-US" altLang="ko-KR" sz="3200" i="1">
                              <a:latin typeface="Cambria Math" panose="02040503050406030204" pitchFamily="18" charset="0"/>
                            </a:rPr>
                          </m:ctrlPr>
                        </m:dPr>
                        <m:e>
                          <m:r>
                            <a:rPr lang="en-US" altLang="ko-KR" sz="3200" b="0" i="1" smtClean="0">
                              <a:latin typeface="Cambria Math" panose="02040503050406030204" pitchFamily="18" charset="0"/>
                            </a:rPr>
                            <m:t>𝑔</m:t>
                          </m:r>
                        </m:e>
                        <m:e>
                          <m:r>
                            <a:rPr lang="en-US" altLang="ko-KR" sz="3200" i="1">
                              <a:latin typeface="Cambria Math" panose="02040503050406030204" pitchFamily="18" charset="0"/>
                            </a:rPr>
                            <m:t>𝑓</m:t>
                          </m:r>
                        </m:e>
                      </m:d>
                      <m:r>
                        <a:rPr lang="en-US" altLang="ko-KR" sz="2800" i="1">
                          <a:latin typeface="Cambria Math" panose="02040503050406030204" pitchFamily="18" charset="0"/>
                        </a:rPr>
                        <m:t>= </m:t>
                      </m:r>
                      <m:f>
                        <m:fPr>
                          <m:ctrlPr>
                            <a:rPr lang="en-US" altLang="ko-KR" sz="2800" i="1" smtClean="0">
                              <a:latin typeface="Cambria Math" panose="02040503050406030204" pitchFamily="18" charset="0"/>
                            </a:rPr>
                          </m:ctrlPr>
                        </m:fPr>
                        <m:num>
                          <m:r>
                            <a:rPr lang="en-US" altLang="ko-KR" sz="2800" b="0" i="1" smtClean="0">
                              <a:solidFill>
                                <a:srgbClr val="00B050"/>
                              </a:solidFill>
                              <a:latin typeface="Cambria Math" panose="02040503050406030204" pitchFamily="18" charset="0"/>
                            </a:rPr>
                            <m:t>|</m:t>
                          </m:r>
                          <m:r>
                            <a:rPr lang="en-US" altLang="ko-KR" sz="2800" b="0" i="1" smtClean="0">
                              <a:solidFill>
                                <a:srgbClr val="00B050"/>
                              </a:solidFill>
                              <a:latin typeface="Cambria Math" panose="02040503050406030204" pitchFamily="18" charset="0"/>
                            </a:rPr>
                            <m:t>𝑓</m:t>
                          </m:r>
                          <m:r>
                            <a:rPr lang="en-US" altLang="ko-KR" sz="2800" b="0" i="1" smtClean="0">
                              <a:solidFill>
                                <a:srgbClr val="00B050"/>
                              </a:solidFill>
                              <a:latin typeface="Cambria Math" panose="02040503050406030204" pitchFamily="18" charset="0"/>
                            </a:rPr>
                            <m:t> </m:t>
                          </m:r>
                          <m:r>
                            <m:rPr>
                              <m:sty m:val="p"/>
                            </m:rPr>
                            <a:rPr lang="en-US" altLang="ko-KR" sz="2800" b="0" i="0" smtClean="0">
                              <a:solidFill>
                                <a:srgbClr val="00B050"/>
                              </a:solidFill>
                              <a:latin typeface="Cambria Math" panose="02040503050406030204" pitchFamily="18" charset="0"/>
                            </a:rPr>
                            <m:t>calls</m:t>
                          </m:r>
                          <m:r>
                            <a:rPr lang="en-US" altLang="ko-KR" sz="2800" b="0" i="1" smtClean="0">
                              <a:solidFill>
                                <a:srgbClr val="00B050"/>
                              </a:solidFill>
                              <a:latin typeface="Cambria Math" panose="02040503050406030204" pitchFamily="18" charset="0"/>
                            </a:rPr>
                            <m:t> </m:t>
                          </m:r>
                          <m:r>
                            <a:rPr lang="en-US" altLang="ko-KR" sz="2800" b="0" i="1" smtClean="0">
                              <a:solidFill>
                                <a:srgbClr val="00B050"/>
                              </a:solidFill>
                              <a:latin typeface="Cambria Math" panose="02040503050406030204" pitchFamily="18" charset="0"/>
                            </a:rPr>
                            <m:t>𝑔</m:t>
                          </m:r>
                          <m:r>
                            <a:rPr lang="en-US" altLang="ko-KR" sz="2800" b="0" i="1" smtClean="0">
                              <a:solidFill>
                                <a:srgbClr val="00B050"/>
                              </a:solidFill>
                              <a:latin typeface="Cambria Math" panose="02040503050406030204" pitchFamily="18" charset="0"/>
                            </a:rPr>
                            <m:t>| </m:t>
                          </m:r>
                        </m:num>
                        <m:den>
                          <m:r>
                            <a:rPr lang="en-US" altLang="ko-KR" sz="2800" b="0" i="1" smtClean="0">
                              <a:solidFill>
                                <a:srgbClr val="0000FF"/>
                              </a:solidFill>
                              <a:latin typeface="Cambria Math" panose="02040503050406030204" pitchFamily="18" charset="0"/>
                            </a:rPr>
                            <m:t>|</m:t>
                          </m:r>
                          <m:r>
                            <a:rPr lang="en-US" altLang="ko-KR" sz="2800" b="0" i="1" smtClean="0">
                              <a:solidFill>
                                <a:srgbClr val="0000FF"/>
                              </a:solidFill>
                              <a:latin typeface="Cambria Math" panose="02040503050406030204" pitchFamily="18" charset="0"/>
                              <a:cs typeface="Calibri" panose="020F0502020204030204" pitchFamily="34" charset="0"/>
                            </a:rPr>
                            <m:t>𝑓</m:t>
                          </m:r>
                          <m:r>
                            <a:rPr lang="en-US" altLang="ko-KR" sz="2800" b="0" i="1" smtClean="0">
                              <a:solidFill>
                                <a:srgbClr val="0000FF"/>
                              </a:solidFill>
                              <a:latin typeface="Cambria Math" panose="02040503050406030204" pitchFamily="18" charset="0"/>
                              <a:cs typeface="Calibri" panose="020F0502020204030204" pitchFamily="34" charset="0"/>
                            </a:rPr>
                            <m:t>|</m:t>
                          </m:r>
                        </m:den>
                      </m:f>
                    </m:oMath>
                  </m:oMathPara>
                </a14:m>
                <a:endParaRPr lang="en-US" altLang="ko-KR" sz="2800" i="1" dirty="0" smtClean="0">
                  <a:solidFill>
                    <a:srgbClr val="0033CC"/>
                  </a:solidFill>
                  <a:latin typeface="Cambria Math" panose="02040503050406030204" pitchFamily="18"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r>
                        <a:rPr lang="en-US" altLang="ko-KR" sz="2800" i="1" smtClean="0">
                          <a:latin typeface="Cambria Math" panose="02040503050406030204" pitchFamily="18" charset="0"/>
                        </a:rPr>
                        <m:t>=</m:t>
                      </m:r>
                      <m:f>
                        <m:fPr>
                          <m:ctrlPr>
                            <a:rPr lang="en-US" altLang="ko-KR" sz="2800" i="1">
                              <a:solidFill>
                                <a:srgbClr val="00B050"/>
                              </a:solidFill>
                              <a:latin typeface="Cambria Math" panose="02040503050406030204" pitchFamily="18" charset="0"/>
                            </a:rPr>
                          </m:ctrlPr>
                        </m:fPr>
                        <m:num>
                          <m:r>
                            <a:rPr lang="en-US" altLang="ko-KR" sz="2800" b="0" i="1" smtClean="0">
                              <a:solidFill>
                                <a:srgbClr val="00B050"/>
                              </a:solidFill>
                              <a:latin typeface="Cambria Math" panose="02040503050406030204" pitchFamily="18" charset="0"/>
                            </a:rPr>
                            <m:t>|</m:t>
                          </m:r>
                          <m:r>
                            <m:rPr>
                              <m:sty m:val="p"/>
                            </m:rPr>
                            <a:rPr lang="en-US" altLang="ko-KR" sz="2800">
                              <a:solidFill>
                                <a:srgbClr val="00B050"/>
                              </a:solidFill>
                              <a:latin typeface="Cambria Math" panose="02040503050406030204" pitchFamily="18" charset="0"/>
                              <a:cs typeface="Calibri" panose="020F0502020204030204" pitchFamily="34" charset="0"/>
                            </a:rPr>
                            <m:t>TC</m:t>
                          </m:r>
                          <m:r>
                            <a:rPr lang="en-US" altLang="ko-KR" sz="2800">
                              <a:solidFill>
                                <a:srgbClr val="00B050"/>
                              </a:solidFill>
                              <a:latin typeface="Cambria Math" panose="02040503050406030204" pitchFamily="18" charset="0"/>
                              <a:cs typeface="Calibri" panose="020F0502020204030204" pitchFamily="34" charset="0"/>
                            </a:rPr>
                            <m:t>2, </m:t>
                          </m:r>
                          <m:r>
                            <m:rPr>
                              <m:sty m:val="p"/>
                            </m:rPr>
                            <a:rPr lang="en-US" altLang="ko-KR" sz="2800">
                              <a:solidFill>
                                <a:srgbClr val="00B050"/>
                              </a:solidFill>
                              <a:latin typeface="Cambria Math" panose="02040503050406030204" pitchFamily="18" charset="0"/>
                              <a:cs typeface="Calibri" panose="020F0502020204030204" pitchFamily="34" charset="0"/>
                            </a:rPr>
                            <m:t>TC</m:t>
                          </m:r>
                          <m:r>
                            <a:rPr lang="en-US" altLang="ko-KR" sz="2800">
                              <a:solidFill>
                                <a:srgbClr val="00B050"/>
                              </a:solidFill>
                              <a:latin typeface="Cambria Math" panose="02040503050406030204" pitchFamily="18" charset="0"/>
                              <a:cs typeface="Calibri" panose="020F0502020204030204" pitchFamily="34" charset="0"/>
                            </a:rPr>
                            <m:t>3|</m:t>
                          </m:r>
                        </m:num>
                        <m:den>
                          <m:r>
                            <a:rPr lang="en-US" altLang="ko-KR" sz="2800" i="1">
                              <a:solidFill>
                                <a:srgbClr val="0033CC"/>
                              </a:solidFill>
                              <a:latin typeface="Cambria Math" panose="02040503050406030204" pitchFamily="18" charset="0"/>
                              <a:cs typeface="Calibri" panose="020F0502020204030204" pitchFamily="34" charset="0"/>
                            </a:rPr>
                            <m:t>|</m:t>
                          </m:r>
                          <m:r>
                            <m:rPr>
                              <m:sty m:val="p"/>
                            </m:rPr>
                            <a:rPr lang="en-US" altLang="ko-KR" sz="2800">
                              <a:solidFill>
                                <a:srgbClr val="0033CC"/>
                              </a:solidFill>
                              <a:latin typeface="Cambria Math" panose="02040503050406030204" pitchFamily="18" charset="0"/>
                              <a:cs typeface="Calibri" panose="020F0502020204030204" pitchFamily="34" charset="0"/>
                            </a:rPr>
                            <m:t>TC</m:t>
                          </m:r>
                          <m:r>
                            <a:rPr lang="en-US" altLang="ko-KR" sz="2800">
                              <a:solidFill>
                                <a:srgbClr val="0033CC"/>
                              </a:solidFill>
                              <a:latin typeface="Cambria Math" panose="02040503050406030204" pitchFamily="18" charset="0"/>
                              <a:cs typeface="Calibri" panose="020F0502020204030204" pitchFamily="34" charset="0"/>
                            </a:rPr>
                            <m:t>1, </m:t>
                          </m:r>
                          <m:r>
                            <m:rPr>
                              <m:sty m:val="p"/>
                            </m:rPr>
                            <a:rPr lang="en-US" altLang="ko-KR" sz="2800">
                              <a:solidFill>
                                <a:srgbClr val="0033CC"/>
                              </a:solidFill>
                              <a:latin typeface="Cambria Math" panose="02040503050406030204" pitchFamily="18" charset="0"/>
                              <a:cs typeface="Calibri" panose="020F0502020204030204" pitchFamily="34" charset="0"/>
                            </a:rPr>
                            <m:t>TC</m:t>
                          </m:r>
                          <m:r>
                            <a:rPr lang="en-US" altLang="ko-KR" sz="2800">
                              <a:solidFill>
                                <a:srgbClr val="0033CC"/>
                              </a:solidFill>
                              <a:latin typeface="Cambria Math" panose="02040503050406030204" pitchFamily="18" charset="0"/>
                              <a:cs typeface="Calibri" panose="020F0502020204030204" pitchFamily="34" charset="0"/>
                            </a:rPr>
                            <m:t>2,</m:t>
                          </m:r>
                          <m:r>
                            <m:rPr>
                              <m:sty m:val="p"/>
                            </m:rPr>
                            <a:rPr lang="en-US" altLang="ko-KR" sz="2800">
                              <a:solidFill>
                                <a:srgbClr val="0033CC"/>
                              </a:solidFill>
                              <a:latin typeface="Cambria Math" panose="02040503050406030204" pitchFamily="18" charset="0"/>
                              <a:cs typeface="Calibri" panose="020F0502020204030204" pitchFamily="34" charset="0"/>
                            </a:rPr>
                            <m:t>TC</m:t>
                          </m:r>
                          <m:r>
                            <a:rPr lang="en-US" altLang="ko-KR" sz="2800">
                              <a:solidFill>
                                <a:srgbClr val="0033CC"/>
                              </a:solidFill>
                              <a:latin typeface="Cambria Math" panose="02040503050406030204" pitchFamily="18" charset="0"/>
                              <a:cs typeface="Calibri" panose="020F0502020204030204" pitchFamily="34" charset="0"/>
                            </a:rPr>
                            <m:t>3</m:t>
                          </m:r>
                          <m:r>
                            <a:rPr lang="en-US" altLang="ko-KR" sz="2800" i="1">
                              <a:solidFill>
                                <a:srgbClr val="0033CC"/>
                              </a:solidFill>
                              <a:latin typeface="Cambria Math" panose="02040503050406030204" pitchFamily="18" charset="0"/>
                              <a:cs typeface="Calibri" panose="020F0502020204030204" pitchFamily="34" charset="0"/>
                            </a:rPr>
                            <m:t>|</m:t>
                          </m:r>
                        </m:den>
                      </m:f>
                      <m:r>
                        <a:rPr lang="en-US" altLang="ko-KR" sz="2800" i="1">
                          <a:latin typeface="Cambria Math" panose="02040503050406030204" pitchFamily="18" charset="0"/>
                          <a:cs typeface="Calibri" panose="020F0502020204030204" pitchFamily="34" charset="0"/>
                        </a:rPr>
                        <m:t>=0.66</m:t>
                      </m:r>
                    </m:oMath>
                  </m:oMathPara>
                </a14:m>
                <a:endParaRPr lang="ko-KR" alt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4303529" y="4298056"/>
                <a:ext cx="3997531" cy="1866217"/>
              </a:xfrm>
              <a:prstGeom prst="rect">
                <a:avLst/>
              </a:prstGeom>
              <a:blipFill>
                <a:blip r:embed="rId4"/>
                <a:stretch>
                  <a:fillRect/>
                </a:stretch>
              </a:blipFill>
            </p:spPr>
            <p:txBody>
              <a:bodyPr/>
              <a:lstStyle/>
              <a:p>
                <a:r>
                  <a:rPr lang="ko-KR" altLang="en-US">
                    <a:noFill/>
                  </a:rPr>
                  <a:t> </a:t>
                </a:r>
              </a:p>
            </p:txBody>
          </p:sp>
        </mc:Fallback>
      </mc:AlternateContent>
      <p:sp>
        <p:nvSpPr>
          <p:cNvPr id="9" name="슬라이드 번호 개체 틀 8"/>
          <p:cNvSpPr>
            <a:spLocks noGrp="1"/>
          </p:cNvSpPr>
          <p:nvPr>
            <p:ph type="sldNum" sz="quarter" idx="4"/>
          </p:nvPr>
        </p:nvSpPr>
        <p:spPr/>
        <p:txBody>
          <a:bodyPr/>
          <a:lstStyle/>
          <a:p>
            <a:pPr>
              <a:defRPr/>
            </a:pPr>
            <a:r>
              <a:rPr lang="da-DK" smtClean="0"/>
              <a:t>SLIDE </a:t>
            </a:r>
            <a:fld id="{7FD275C9-4D9F-4A63-8FA5-7F168B5983C1}" type="slidenum">
              <a:rPr lang="da-DK" smtClean="0"/>
              <a:pPr>
                <a:defRPr/>
              </a:pPr>
              <a:t>7</a:t>
            </a:fld>
            <a:endParaRPr lang="da-DK" dirty="0"/>
          </a:p>
        </p:txBody>
      </p:sp>
      <p:graphicFrame>
        <p:nvGraphicFramePr>
          <p:cNvPr id="10" name="표 9"/>
          <p:cNvGraphicFramePr>
            <a:graphicFrameLocks noGrp="1"/>
          </p:cNvGraphicFramePr>
          <p:nvPr>
            <p:extLst>
              <p:ext uri="{D42A27DB-BD31-4B8C-83A1-F6EECF244321}">
                <p14:modId xmlns:p14="http://schemas.microsoft.com/office/powerpoint/2010/main" val="3460715834"/>
              </p:ext>
            </p:extLst>
          </p:nvPr>
        </p:nvGraphicFramePr>
        <p:xfrm>
          <a:off x="305678" y="4000671"/>
          <a:ext cx="3168351" cy="2801574"/>
        </p:xfrm>
        <a:graphic>
          <a:graphicData uri="http://schemas.openxmlformats.org/drawingml/2006/table">
            <a:tbl>
              <a:tblPr firstRow="1" bandRow="1">
                <a:tableStyleId>{073A0DAA-6AF3-43AB-8588-CEC1D06C72B9}</a:tableStyleId>
              </a:tblPr>
              <a:tblGrid>
                <a:gridCol w="1056117">
                  <a:extLst>
                    <a:ext uri="{9D8B030D-6E8A-4147-A177-3AD203B41FA5}">
                      <a16:colId xmlns:a16="http://schemas.microsoft.com/office/drawing/2014/main" val="20000"/>
                    </a:ext>
                  </a:extLst>
                </a:gridCol>
                <a:gridCol w="1056117">
                  <a:extLst>
                    <a:ext uri="{9D8B030D-6E8A-4147-A177-3AD203B41FA5}">
                      <a16:colId xmlns:a16="http://schemas.microsoft.com/office/drawing/2014/main" val="20001"/>
                    </a:ext>
                  </a:extLst>
                </a:gridCol>
                <a:gridCol w="1056117">
                  <a:extLst>
                    <a:ext uri="{9D8B030D-6E8A-4147-A177-3AD203B41FA5}">
                      <a16:colId xmlns:a16="http://schemas.microsoft.com/office/drawing/2014/main" val="20002"/>
                    </a:ext>
                  </a:extLst>
                </a:gridCol>
              </a:tblGrid>
              <a:tr h="409335">
                <a:tc>
                  <a:txBody>
                    <a:bodyPr/>
                    <a:lstStyle/>
                    <a:p>
                      <a:pPr algn="ctr" latinLnBrk="1"/>
                      <a:r>
                        <a:rPr lang="en-US" altLang="ko-KR" sz="2000" baseline="0" dirty="0" smtClean="0">
                          <a:solidFill>
                            <a:schemeClr val="tx1"/>
                          </a:solidFill>
                        </a:rPr>
                        <a:t>TC1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baseline="0" dirty="0" smtClean="0">
                          <a:solidFill>
                            <a:schemeClr val="tx1"/>
                          </a:solidFill>
                        </a:rPr>
                        <a:t>TC2</a:t>
                      </a:r>
                      <a:endParaRPr lang="ko-KR" altLang="en-US" sz="2000" baseline="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baseline="0" dirty="0" smtClean="0">
                          <a:solidFill>
                            <a:schemeClr val="tx1"/>
                          </a:solidFill>
                        </a:rPr>
                        <a:t>TC3</a:t>
                      </a:r>
                      <a:endParaRPr lang="ko-KR" altLang="en-US" sz="2000" baseline="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392239">
                <a:tc>
                  <a:txBody>
                    <a:bodyPr/>
                    <a:lstStyle/>
                    <a:p>
                      <a:pPr algn="ctr" latinLnBrk="1"/>
                      <a:endParaRPr lang="ko-KR" altLang="en-US" sz="1400" baseline="0" dirty="0">
                        <a:solidFill>
                          <a:schemeClr val="tx1"/>
                        </a:solidFill>
                        <a:latin typeface="Courier New" panose="02070309020205020404" pitchFamily="49" charset="0"/>
                        <a:cs typeface="Courier New" panose="020703090202050204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400" baseline="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endParaRPr lang="ko-KR" altLang="en-US" sz="1400" b="1" baseline="0" dirty="0">
                        <a:solidFill>
                          <a:schemeClr val="tx1"/>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12" name="그룹 11"/>
          <p:cNvGrpSpPr/>
          <p:nvPr/>
        </p:nvGrpSpPr>
        <p:grpSpPr>
          <a:xfrm>
            <a:off x="468551" y="4420013"/>
            <a:ext cx="767421" cy="1911995"/>
            <a:chOff x="5356464" y="4231095"/>
            <a:chExt cx="767421" cy="1911995"/>
          </a:xfrm>
        </p:grpSpPr>
        <p:sp>
          <p:nvSpPr>
            <p:cNvPr id="13" name="TextBox 12"/>
            <p:cNvSpPr txBox="1"/>
            <p:nvPr/>
          </p:nvSpPr>
          <p:spPr>
            <a:xfrm>
              <a:off x="5356464" y="4231095"/>
              <a:ext cx="767421" cy="314714"/>
            </a:xfrm>
            <a:prstGeom prst="rect">
              <a:avLst/>
            </a:prstGeom>
            <a:noFill/>
          </p:spPr>
          <p:txBody>
            <a:bodyPr wrap="none" lIns="0" tIns="0" rIns="0" bIns="0" rtlCol="0">
              <a:noAutofit/>
            </a:bodyPr>
            <a:lstStyle/>
            <a:p>
              <a:pPr algn="ctr"/>
              <a:r>
                <a:rPr lang="en-US" altLang="ko-KR" sz="2000" dirty="0">
                  <a:latin typeface="Courier New" panose="02070309020205020404" pitchFamily="49" charset="0"/>
                  <a:cs typeface="Courier New" panose="02070309020205020404" pitchFamily="49" charset="0"/>
                </a:rPr>
                <a:t>main</a:t>
              </a:r>
              <a:endParaRPr lang="ko-KR" altLang="en-US" sz="2000" dirty="0" err="1">
                <a:latin typeface="Courier New" panose="02070309020205020404" pitchFamily="49" charset="0"/>
                <a:cs typeface="Courier New" panose="02070309020205020404" pitchFamily="49" charset="0"/>
              </a:endParaRPr>
            </a:p>
          </p:txBody>
        </p:sp>
        <p:sp>
          <p:nvSpPr>
            <p:cNvPr id="14" name="TextBox 13"/>
            <p:cNvSpPr txBox="1"/>
            <p:nvPr/>
          </p:nvSpPr>
          <p:spPr>
            <a:xfrm>
              <a:off x="5643999" y="5835313"/>
              <a:ext cx="191855" cy="307777"/>
            </a:xfrm>
            <a:prstGeom prst="rect">
              <a:avLst/>
            </a:prstGeom>
            <a:noFill/>
          </p:spPr>
          <p:txBody>
            <a:bodyPr wrap="square" lIns="0" tIns="0" rIns="0" bIns="0" rtlCol="0">
              <a:spAutoFit/>
            </a:bodyPr>
            <a:lstStyle/>
            <a:p>
              <a:r>
                <a:rPr lang="en-US" altLang="ko-KR" sz="2000" dirty="0" smtClean="0">
                  <a:latin typeface="Courier New" panose="02070309020205020404" pitchFamily="49" charset="0"/>
                  <a:cs typeface="Courier New" panose="02070309020205020404" pitchFamily="49" charset="0"/>
                </a:rPr>
                <a:t>b</a:t>
              </a:r>
              <a:endParaRPr lang="ko-KR" altLang="en-US" sz="2000" dirty="0" err="1">
                <a:latin typeface="Courier New" panose="02070309020205020404" pitchFamily="49" charset="0"/>
                <a:cs typeface="Courier New" panose="02070309020205020404" pitchFamily="49" charset="0"/>
              </a:endParaRPr>
            </a:p>
          </p:txBody>
        </p:sp>
        <p:cxnSp>
          <p:nvCxnSpPr>
            <p:cNvPr id="15" name="직선 화살표 연결선 14"/>
            <p:cNvCxnSpPr>
              <a:stCxn id="18" idx="2"/>
              <a:endCxn id="14" idx="0"/>
            </p:cNvCxnSpPr>
            <p:nvPr/>
          </p:nvCxnSpPr>
          <p:spPr>
            <a:xfrm>
              <a:off x="5739927" y="5605227"/>
              <a:ext cx="0" cy="230086"/>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43999" y="5297450"/>
              <a:ext cx="191855" cy="307777"/>
            </a:xfrm>
            <a:prstGeom prst="rect">
              <a:avLst/>
            </a:prstGeom>
            <a:noFill/>
          </p:spPr>
          <p:txBody>
            <a:bodyPr wrap="square" lIns="0" tIns="0" rIns="0" bIns="0" rtlCol="0">
              <a:spAutoFit/>
            </a:bodyPr>
            <a:lstStyle/>
            <a:p>
              <a:r>
                <a:rPr lang="en-US" altLang="ko-KR" sz="2000" dirty="0" smtClean="0">
                  <a:latin typeface="Courier New" panose="02070309020205020404" pitchFamily="49" charset="0"/>
                  <a:cs typeface="Courier New" panose="02070309020205020404" pitchFamily="49" charset="0"/>
                </a:rPr>
                <a:t>f</a:t>
              </a:r>
              <a:endParaRPr lang="ko-KR" altLang="en-US" sz="2000" dirty="0" err="1">
                <a:latin typeface="Courier New" panose="02070309020205020404" pitchFamily="49" charset="0"/>
                <a:cs typeface="Courier New" panose="02070309020205020404" pitchFamily="49" charset="0"/>
              </a:endParaRPr>
            </a:p>
          </p:txBody>
        </p:sp>
        <p:cxnSp>
          <p:nvCxnSpPr>
            <p:cNvPr id="19" name="직선 화살표 연결선 18"/>
            <p:cNvCxnSpPr>
              <a:stCxn id="13" idx="2"/>
              <a:endCxn id="20" idx="0"/>
            </p:cNvCxnSpPr>
            <p:nvPr/>
          </p:nvCxnSpPr>
          <p:spPr>
            <a:xfrm flipH="1">
              <a:off x="5737167" y="4545809"/>
              <a:ext cx="3008" cy="163951"/>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545312" y="4709760"/>
              <a:ext cx="383710" cy="307777"/>
            </a:xfrm>
            <a:prstGeom prst="rect">
              <a:avLst/>
            </a:prstGeom>
            <a:noFill/>
          </p:spPr>
          <p:txBody>
            <a:bodyPr wrap="square" lIns="0" tIns="0" rIns="0" bIns="0" rtlCol="0">
              <a:spAutoFit/>
            </a:bodyPr>
            <a:lstStyle/>
            <a:p>
              <a:pPr algn="ctr"/>
              <a:r>
                <a:rPr lang="en-US" altLang="ko-KR" sz="2000" dirty="0">
                  <a:latin typeface="Courier New" panose="02070309020205020404" pitchFamily="49" charset="0"/>
                  <a:cs typeface="Courier New" panose="02070309020205020404" pitchFamily="49" charset="0"/>
                </a:rPr>
                <a:t>a2</a:t>
              </a:r>
              <a:endParaRPr lang="ko-KR" altLang="en-US" sz="2000" dirty="0" err="1">
                <a:latin typeface="Courier New" panose="02070309020205020404" pitchFamily="49" charset="0"/>
                <a:cs typeface="Courier New" panose="02070309020205020404" pitchFamily="49" charset="0"/>
              </a:endParaRPr>
            </a:p>
          </p:txBody>
        </p:sp>
        <p:cxnSp>
          <p:nvCxnSpPr>
            <p:cNvPr id="21" name="직선 화살표 연결선 20"/>
            <p:cNvCxnSpPr>
              <a:stCxn id="20" idx="2"/>
              <a:endCxn id="18" idx="0"/>
            </p:cNvCxnSpPr>
            <p:nvPr/>
          </p:nvCxnSpPr>
          <p:spPr>
            <a:xfrm>
              <a:off x="5737167" y="5017537"/>
              <a:ext cx="2760" cy="235615"/>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22" name="그룹 21"/>
          <p:cNvGrpSpPr/>
          <p:nvPr/>
        </p:nvGrpSpPr>
        <p:grpSpPr>
          <a:xfrm>
            <a:off x="1506142" y="4428710"/>
            <a:ext cx="767421" cy="1911995"/>
            <a:chOff x="5356464" y="4231095"/>
            <a:chExt cx="767421" cy="1911995"/>
          </a:xfrm>
        </p:grpSpPr>
        <p:sp>
          <p:nvSpPr>
            <p:cNvPr id="23" name="TextBox 22"/>
            <p:cNvSpPr txBox="1"/>
            <p:nvPr/>
          </p:nvSpPr>
          <p:spPr>
            <a:xfrm>
              <a:off x="5356464" y="4231095"/>
              <a:ext cx="767421" cy="314714"/>
            </a:xfrm>
            <a:prstGeom prst="rect">
              <a:avLst/>
            </a:prstGeom>
            <a:noFill/>
          </p:spPr>
          <p:txBody>
            <a:bodyPr wrap="none" lIns="0" tIns="0" rIns="0" bIns="0" rtlCol="0">
              <a:noAutofit/>
            </a:bodyPr>
            <a:lstStyle/>
            <a:p>
              <a:pPr algn="ctr"/>
              <a:r>
                <a:rPr lang="en-US" altLang="ko-KR" sz="2000" dirty="0">
                  <a:latin typeface="Courier New" panose="02070309020205020404" pitchFamily="49" charset="0"/>
                  <a:cs typeface="Courier New" panose="02070309020205020404" pitchFamily="49" charset="0"/>
                </a:rPr>
                <a:t>main</a:t>
              </a:r>
              <a:endParaRPr lang="ko-KR" altLang="en-US" sz="2000" dirty="0" err="1">
                <a:latin typeface="Courier New" panose="02070309020205020404" pitchFamily="49" charset="0"/>
                <a:cs typeface="Courier New" panose="02070309020205020404" pitchFamily="49" charset="0"/>
              </a:endParaRPr>
            </a:p>
          </p:txBody>
        </p:sp>
        <p:sp>
          <p:nvSpPr>
            <p:cNvPr id="24" name="TextBox 23"/>
            <p:cNvSpPr txBox="1"/>
            <p:nvPr/>
          </p:nvSpPr>
          <p:spPr>
            <a:xfrm>
              <a:off x="5643999" y="5835313"/>
              <a:ext cx="191855" cy="307777"/>
            </a:xfrm>
            <a:prstGeom prst="rect">
              <a:avLst/>
            </a:prstGeom>
            <a:noFill/>
          </p:spPr>
          <p:txBody>
            <a:bodyPr wrap="square" lIns="0" tIns="0" rIns="0" bIns="0" rtlCol="0">
              <a:spAutoFit/>
            </a:bodyPr>
            <a:lstStyle/>
            <a:p>
              <a:r>
                <a:rPr lang="en-US" altLang="ko-KR" sz="2000" dirty="0" smtClean="0">
                  <a:latin typeface="Courier New" panose="02070309020205020404" pitchFamily="49" charset="0"/>
                  <a:cs typeface="Courier New" panose="02070309020205020404" pitchFamily="49" charset="0"/>
                </a:rPr>
                <a:t>g</a:t>
              </a:r>
              <a:endParaRPr lang="ko-KR" altLang="en-US" sz="2000" dirty="0" err="1">
                <a:latin typeface="Courier New" panose="02070309020205020404" pitchFamily="49" charset="0"/>
                <a:cs typeface="Courier New" panose="02070309020205020404" pitchFamily="49" charset="0"/>
              </a:endParaRPr>
            </a:p>
          </p:txBody>
        </p:sp>
        <p:cxnSp>
          <p:nvCxnSpPr>
            <p:cNvPr id="25" name="직선 화살표 연결선 24"/>
            <p:cNvCxnSpPr>
              <a:stCxn id="28" idx="2"/>
              <a:endCxn id="24" idx="0"/>
            </p:cNvCxnSpPr>
            <p:nvPr/>
          </p:nvCxnSpPr>
          <p:spPr>
            <a:xfrm>
              <a:off x="5739927" y="5605227"/>
              <a:ext cx="0" cy="230086"/>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43999" y="5297450"/>
              <a:ext cx="191855" cy="307777"/>
            </a:xfrm>
            <a:prstGeom prst="rect">
              <a:avLst/>
            </a:prstGeom>
            <a:noFill/>
          </p:spPr>
          <p:txBody>
            <a:bodyPr wrap="square" lIns="0" tIns="0" rIns="0" bIns="0" rtlCol="0">
              <a:spAutoFit/>
            </a:bodyPr>
            <a:lstStyle/>
            <a:p>
              <a:r>
                <a:rPr lang="en-US" altLang="ko-KR" sz="2000" dirty="0" smtClean="0">
                  <a:latin typeface="Courier New" panose="02070309020205020404" pitchFamily="49" charset="0"/>
                  <a:cs typeface="Courier New" panose="02070309020205020404" pitchFamily="49" charset="0"/>
                </a:rPr>
                <a:t>f</a:t>
              </a:r>
              <a:endParaRPr lang="ko-KR" altLang="en-US" sz="2000" dirty="0" err="1">
                <a:latin typeface="Courier New" panose="02070309020205020404" pitchFamily="49" charset="0"/>
                <a:cs typeface="Courier New" panose="02070309020205020404" pitchFamily="49" charset="0"/>
              </a:endParaRPr>
            </a:p>
          </p:txBody>
        </p:sp>
        <p:cxnSp>
          <p:nvCxnSpPr>
            <p:cNvPr id="29" name="직선 화살표 연결선 28"/>
            <p:cNvCxnSpPr>
              <a:stCxn id="23" idx="2"/>
              <a:endCxn id="30" idx="0"/>
            </p:cNvCxnSpPr>
            <p:nvPr/>
          </p:nvCxnSpPr>
          <p:spPr>
            <a:xfrm flipH="1">
              <a:off x="5737167" y="4545809"/>
              <a:ext cx="3008" cy="163951"/>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45312" y="4709760"/>
              <a:ext cx="383710" cy="307777"/>
            </a:xfrm>
            <a:prstGeom prst="rect">
              <a:avLst/>
            </a:prstGeom>
            <a:noFill/>
          </p:spPr>
          <p:txBody>
            <a:bodyPr wrap="square" lIns="0" tIns="0" rIns="0" bIns="0" rtlCol="0">
              <a:spAutoFit/>
            </a:bodyPr>
            <a:lstStyle/>
            <a:p>
              <a:pPr algn="ctr"/>
              <a:r>
                <a:rPr lang="en-US" altLang="ko-KR" sz="2000" dirty="0">
                  <a:latin typeface="Courier New" panose="02070309020205020404" pitchFamily="49" charset="0"/>
                  <a:cs typeface="Courier New" panose="02070309020205020404" pitchFamily="49" charset="0"/>
                </a:rPr>
                <a:t>a1</a:t>
              </a:r>
              <a:endParaRPr lang="ko-KR" altLang="en-US" sz="2000" dirty="0" err="1">
                <a:latin typeface="Courier New" panose="02070309020205020404" pitchFamily="49" charset="0"/>
                <a:cs typeface="Courier New" panose="02070309020205020404" pitchFamily="49" charset="0"/>
              </a:endParaRPr>
            </a:p>
          </p:txBody>
        </p:sp>
        <p:cxnSp>
          <p:nvCxnSpPr>
            <p:cNvPr id="31" name="직선 화살표 연결선 30"/>
            <p:cNvCxnSpPr>
              <a:stCxn id="30" idx="2"/>
              <a:endCxn id="28" idx="0"/>
            </p:cNvCxnSpPr>
            <p:nvPr/>
          </p:nvCxnSpPr>
          <p:spPr>
            <a:xfrm>
              <a:off x="5737167" y="5017537"/>
              <a:ext cx="2760" cy="235615"/>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32" name="그룹 31"/>
          <p:cNvGrpSpPr/>
          <p:nvPr/>
        </p:nvGrpSpPr>
        <p:grpSpPr>
          <a:xfrm>
            <a:off x="2548443" y="4420013"/>
            <a:ext cx="767421" cy="2390920"/>
            <a:chOff x="5356464" y="4231095"/>
            <a:chExt cx="767421" cy="2390920"/>
          </a:xfrm>
        </p:grpSpPr>
        <p:sp>
          <p:nvSpPr>
            <p:cNvPr id="33" name="TextBox 32"/>
            <p:cNvSpPr txBox="1"/>
            <p:nvPr/>
          </p:nvSpPr>
          <p:spPr>
            <a:xfrm>
              <a:off x="5356464" y="4231095"/>
              <a:ext cx="767421" cy="314714"/>
            </a:xfrm>
            <a:prstGeom prst="rect">
              <a:avLst/>
            </a:prstGeom>
            <a:noFill/>
          </p:spPr>
          <p:txBody>
            <a:bodyPr wrap="none" lIns="0" tIns="0" rIns="0" bIns="0" rtlCol="0">
              <a:noAutofit/>
            </a:bodyPr>
            <a:lstStyle/>
            <a:p>
              <a:pPr algn="ctr"/>
              <a:r>
                <a:rPr lang="en-US" altLang="ko-KR" sz="2000" dirty="0">
                  <a:latin typeface="Courier New" panose="02070309020205020404" pitchFamily="49" charset="0"/>
                  <a:cs typeface="Courier New" panose="02070309020205020404" pitchFamily="49" charset="0"/>
                </a:rPr>
                <a:t>main</a:t>
              </a:r>
              <a:endParaRPr lang="ko-KR" altLang="en-US" sz="2000" dirty="0" err="1">
                <a:latin typeface="Courier New" panose="02070309020205020404" pitchFamily="49" charset="0"/>
                <a:cs typeface="Courier New" panose="02070309020205020404" pitchFamily="49" charset="0"/>
              </a:endParaRPr>
            </a:p>
          </p:txBody>
        </p:sp>
        <p:sp>
          <p:nvSpPr>
            <p:cNvPr id="34" name="TextBox 33"/>
            <p:cNvSpPr txBox="1"/>
            <p:nvPr/>
          </p:nvSpPr>
          <p:spPr>
            <a:xfrm>
              <a:off x="5643999" y="5835313"/>
              <a:ext cx="191855" cy="307777"/>
            </a:xfrm>
            <a:prstGeom prst="rect">
              <a:avLst/>
            </a:prstGeom>
            <a:noFill/>
          </p:spPr>
          <p:txBody>
            <a:bodyPr wrap="square" lIns="0" tIns="0" rIns="0" bIns="0" rtlCol="0">
              <a:spAutoFit/>
            </a:bodyPr>
            <a:lstStyle/>
            <a:p>
              <a:r>
                <a:rPr lang="en-US" altLang="ko-KR" sz="2000" dirty="0" smtClean="0">
                  <a:latin typeface="Courier New" panose="02070309020205020404" pitchFamily="49" charset="0"/>
                  <a:cs typeface="Courier New" panose="02070309020205020404" pitchFamily="49" charset="0"/>
                </a:rPr>
                <a:t>b</a:t>
              </a:r>
              <a:endParaRPr lang="ko-KR" altLang="en-US" sz="2000" dirty="0" err="1">
                <a:latin typeface="Courier New" panose="02070309020205020404" pitchFamily="49" charset="0"/>
                <a:cs typeface="Courier New" panose="02070309020205020404" pitchFamily="49" charset="0"/>
              </a:endParaRPr>
            </a:p>
          </p:txBody>
        </p:sp>
        <p:cxnSp>
          <p:nvCxnSpPr>
            <p:cNvPr id="35" name="직선 화살표 연결선 34"/>
            <p:cNvCxnSpPr>
              <a:stCxn id="38" idx="2"/>
              <a:endCxn id="34" idx="0"/>
            </p:cNvCxnSpPr>
            <p:nvPr/>
          </p:nvCxnSpPr>
          <p:spPr>
            <a:xfrm>
              <a:off x="5739927" y="5605227"/>
              <a:ext cx="0" cy="230086"/>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384943" y="6314238"/>
              <a:ext cx="219349" cy="307777"/>
            </a:xfrm>
            <a:prstGeom prst="rect">
              <a:avLst/>
            </a:prstGeom>
            <a:noFill/>
          </p:spPr>
          <p:txBody>
            <a:bodyPr wrap="square" lIns="0" tIns="0" rIns="0" bIns="0" rtlCol="0">
              <a:spAutoFit/>
            </a:bodyPr>
            <a:lstStyle/>
            <a:p>
              <a:r>
                <a:rPr lang="en-US" altLang="ko-KR" sz="2000" dirty="0">
                  <a:latin typeface="Courier New" panose="02070309020205020404" pitchFamily="49" charset="0"/>
                  <a:cs typeface="Courier New" panose="02070309020205020404" pitchFamily="49" charset="0"/>
                </a:rPr>
                <a:t>g</a:t>
              </a:r>
              <a:endParaRPr lang="ko-KR" altLang="en-US" sz="2000" dirty="0" err="1">
                <a:latin typeface="Courier New" panose="02070309020205020404" pitchFamily="49" charset="0"/>
                <a:cs typeface="Courier New" panose="02070309020205020404" pitchFamily="49" charset="0"/>
              </a:endParaRPr>
            </a:p>
          </p:txBody>
        </p:sp>
        <p:cxnSp>
          <p:nvCxnSpPr>
            <p:cNvPr id="37" name="직선 화살표 연결선 36"/>
            <p:cNvCxnSpPr>
              <a:stCxn id="34" idx="2"/>
              <a:endCxn id="36" idx="0"/>
            </p:cNvCxnSpPr>
            <p:nvPr/>
          </p:nvCxnSpPr>
          <p:spPr>
            <a:xfrm flipH="1">
              <a:off x="5494618" y="6143090"/>
              <a:ext cx="245309" cy="171148"/>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643999" y="5297450"/>
              <a:ext cx="191855" cy="307777"/>
            </a:xfrm>
            <a:prstGeom prst="rect">
              <a:avLst/>
            </a:prstGeom>
            <a:noFill/>
          </p:spPr>
          <p:txBody>
            <a:bodyPr wrap="square" lIns="0" tIns="0" rIns="0" bIns="0" rtlCol="0">
              <a:spAutoFit/>
            </a:bodyPr>
            <a:lstStyle/>
            <a:p>
              <a:r>
                <a:rPr lang="en-US" altLang="ko-KR" sz="2000" dirty="0" smtClean="0">
                  <a:latin typeface="Courier New" panose="02070309020205020404" pitchFamily="49" charset="0"/>
                  <a:cs typeface="Courier New" panose="02070309020205020404" pitchFamily="49" charset="0"/>
                </a:rPr>
                <a:t>f</a:t>
              </a:r>
              <a:endParaRPr lang="ko-KR" altLang="en-US" sz="2000" dirty="0" err="1">
                <a:latin typeface="Courier New" panose="02070309020205020404" pitchFamily="49" charset="0"/>
                <a:cs typeface="Courier New" panose="02070309020205020404" pitchFamily="49" charset="0"/>
              </a:endParaRPr>
            </a:p>
          </p:txBody>
        </p:sp>
        <p:cxnSp>
          <p:nvCxnSpPr>
            <p:cNvPr id="39" name="직선 화살표 연결선 38"/>
            <p:cNvCxnSpPr>
              <a:stCxn id="33" idx="2"/>
              <a:endCxn id="40" idx="0"/>
            </p:cNvCxnSpPr>
            <p:nvPr/>
          </p:nvCxnSpPr>
          <p:spPr>
            <a:xfrm flipH="1">
              <a:off x="5737167" y="4545809"/>
              <a:ext cx="3008" cy="163951"/>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545312" y="4709760"/>
              <a:ext cx="383710" cy="307777"/>
            </a:xfrm>
            <a:prstGeom prst="rect">
              <a:avLst/>
            </a:prstGeom>
            <a:noFill/>
          </p:spPr>
          <p:txBody>
            <a:bodyPr wrap="square" lIns="0" tIns="0" rIns="0" bIns="0" rtlCol="0">
              <a:spAutoFit/>
            </a:bodyPr>
            <a:lstStyle/>
            <a:p>
              <a:pPr algn="ctr"/>
              <a:r>
                <a:rPr lang="en-US" altLang="ko-KR" sz="2000" dirty="0">
                  <a:latin typeface="Courier New" panose="02070309020205020404" pitchFamily="49" charset="0"/>
                  <a:cs typeface="Courier New" panose="02070309020205020404" pitchFamily="49" charset="0"/>
                </a:rPr>
                <a:t>a1</a:t>
              </a:r>
              <a:endParaRPr lang="ko-KR" altLang="en-US" sz="2000" dirty="0" err="1">
                <a:latin typeface="Courier New" panose="02070309020205020404" pitchFamily="49" charset="0"/>
                <a:cs typeface="Courier New" panose="02070309020205020404" pitchFamily="49" charset="0"/>
              </a:endParaRPr>
            </a:p>
          </p:txBody>
        </p:sp>
        <p:cxnSp>
          <p:nvCxnSpPr>
            <p:cNvPr id="41" name="직선 화살표 연결선 40"/>
            <p:cNvCxnSpPr>
              <a:stCxn id="40" idx="2"/>
              <a:endCxn id="38" idx="0"/>
            </p:cNvCxnSpPr>
            <p:nvPr/>
          </p:nvCxnSpPr>
          <p:spPr>
            <a:xfrm>
              <a:off x="5737167" y="5017537"/>
              <a:ext cx="2760" cy="235615"/>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901328" y="6314238"/>
              <a:ext cx="219349" cy="307777"/>
            </a:xfrm>
            <a:prstGeom prst="rect">
              <a:avLst/>
            </a:prstGeom>
            <a:noFill/>
          </p:spPr>
          <p:txBody>
            <a:bodyPr wrap="square" lIns="0" tIns="0" rIns="0" bIns="0" rtlCol="0">
              <a:spAutoFit/>
            </a:bodyPr>
            <a:lstStyle/>
            <a:p>
              <a:r>
                <a:rPr lang="en-US" altLang="ko-KR" sz="2000" dirty="0">
                  <a:latin typeface="Courier New" panose="02070309020205020404" pitchFamily="49" charset="0"/>
                  <a:cs typeface="Courier New" panose="02070309020205020404" pitchFamily="49" charset="0"/>
                </a:rPr>
                <a:t>h</a:t>
              </a:r>
              <a:endParaRPr lang="ko-KR" altLang="en-US" sz="2000" dirty="0" err="1">
                <a:latin typeface="Courier New" panose="02070309020205020404" pitchFamily="49" charset="0"/>
                <a:cs typeface="Courier New" panose="02070309020205020404" pitchFamily="49" charset="0"/>
              </a:endParaRPr>
            </a:p>
          </p:txBody>
        </p:sp>
      </p:grpSp>
      <p:cxnSp>
        <p:nvCxnSpPr>
          <p:cNvPr id="43" name="직선 화살표 연결선 42"/>
          <p:cNvCxnSpPr>
            <a:stCxn id="34" idx="2"/>
            <a:endCxn id="42" idx="0"/>
          </p:cNvCxnSpPr>
          <p:nvPr/>
        </p:nvCxnSpPr>
        <p:spPr>
          <a:xfrm>
            <a:off x="2931905" y="6332008"/>
            <a:ext cx="271076" cy="171148"/>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4" name="모서리가 둥근 사각형 설명선 43"/>
          <p:cNvSpPr/>
          <p:nvPr/>
        </p:nvSpPr>
        <p:spPr>
          <a:xfrm>
            <a:off x="8924310" y="4780393"/>
            <a:ext cx="2594444" cy="1986153"/>
          </a:xfrm>
          <a:prstGeom prst="wedgeRoundRectCallout">
            <a:avLst>
              <a:gd name="adj1" fmla="val -46620"/>
              <a:gd name="adj2" fmla="val -1429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45" name="TextBox 44"/>
          <p:cNvSpPr txBox="1"/>
          <p:nvPr/>
        </p:nvSpPr>
        <p:spPr>
          <a:xfrm>
            <a:off x="8676652" y="3586320"/>
            <a:ext cx="3052213" cy="1200329"/>
          </a:xfrm>
          <a:prstGeom prst="rect">
            <a:avLst/>
          </a:prstGeom>
          <a:noFill/>
        </p:spPr>
        <p:txBody>
          <a:bodyPr wrap="square" rtlCol="0">
            <a:spAutoFit/>
          </a:bodyPr>
          <a:lstStyle/>
          <a:p>
            <a:pPr algn="ctr"/>
            <a:r>
              <a:rPr lang="en-US" altLang="ko-KR" sz="2400" dirty="0" smtClean="0">
                <a:latin typeface="Calibri" pitchFamily="34" charset="0"/>
                <a:cs typeface="Calibri" pitchFamily="34" charset="0"/>
              </a:rPr>
              <a:t>Relevance </a:t>
            </a:r>
            <a:r>
              <a:rPr lang="en-US" altLang="ko-KR" sz="2400" dirty="0">
                <a:latin typeface="Calibri" pitchFamily="34" charset="0"/>
                <a:cs typeface="Calibri" pitchFamily="34" charset="0"/>
              </a:rPr>
              <a:t>of </a:t>
            </a:r>
            <a:r>
              <a:rPr lang="en-US" altLang="ko-KR" sz="2400" dirty="0">
                <a:latin typeface="Courier New" panose="02070309020205020404" pitchFamily="49" charset="0"/>
                <a:cs typeface="Courier New" panose="02070309020205020404" pitchFamily="49" charset="0"/>
              </a:rPr>
              <a:t>f</a:t>
            </a:r>
            <a:r>
              <a:rPr lang="en-US" altLang="ko-KR" sz="2400" dirty="0">
                <a:latin typeface="Calibri" pitchFamily="34" charset="0"/>
                <a:cs typeface="Calibri" pitchFamily="34" charset="0"/>
              </a:rPr>
              <a:t> </a:t>
            </a:r>
            <a:br>
              <a:rPr lang="en-US" altLang="ko-KR" sz="2400" dirty="0">
                <a:latin typeface="Calibri" pitchFamily="34" charset="0"/>
                <a:cs typeface="Calibri" pitchFamily="34" charset="0"/>
              </a:rPr>
            </a:br>
            <a:r>
              <a:rPr lang="en-US" altLang="ko-KR" sz="2400" dirty="0">
                <a:latin typeface="Calibri" pitchFamily="34" charset="0"/>
                <a:cs typeface="Calibri" pitchFamily="34" charset="0"/>
              </a:rPr>
              <a:t>on other </a:t>
            </a:r>
            <a:r>
              <a:rPr lang="en-US" altLang="ko-KR" sz="2400" dirty="0" smtClean="0">
                <a:latin typeface="Calibri" pitchFamily="34" charset="0"/>
                <a:cs typeface="Calibri" pitchFamily="34" charset="0"/>
              </a:rPr>
              <a:t>functions</a:t>
            </a:r>
          </a:p>
          <a:p>
            <a:pPr algn="ctr"/>
            <a:r>
              <a:rPr lang="en-US" altLang="ko-KR" sz="2400" dirty="0" smtClean="0">
                <a:latin typeface="Calibri" pitchFamily="34" charset="0"/>
                <a:cs typeface="Calibri" pitchFamily="34" charset="0"/>
              </a:rPr>
              <a:t>(Threshold </a:t>
            </a:r>
            <a:r>
              <a:rPr lang="el-GR" altLang="ko-KR" sz="2400" dirty="0" smtClean="0">
                <a:latin typeface="Calibri" pitchFamily="34" charset="0"/>
                <a:ea typeface="맑은 고딕" panose="020B0503020000020004" pitchFamily="50" charset="-127"/>
                <a:cs typeface="Calibri" pitchFamily="34" charset="0"/>
              </a:rPr>
              <a:t>τ</a:t>
            </a:r>
            <a:r>
              <a:rPr lang="en-US" altLang="ko-KR" sz="2400" dirty="0" smtClean="0">
                <a:latin typeface="Calibri" pitchFamily="34" charset="0"/>
                <a:cs typeface="Calibri" pitchFamily="34" charset="0"/>
              </a:rPr>
              <a:t> =0.6)</a:t>
            </a:r>
            <a:endParaRPr lang="ko-KR" altLang="en-US" sz="2400" dirty="0" err="1">
              <a:latin typeface="Calibri" pitchFamily="34" charset="0"/>
              <a:cs typeface="Calibri" pitchFamily="34" charset="0"/>
            </a:endParaRPr>
          </a:p>
        </p:txBody>
      </p:sp>
      <p:sp>
        <p:nvSpPr>
          <p:cNvPr id="46" name="TextBox 45"/>
          <p:cNvSpPr txBox="1"/>
          <p:nvPr/>
        </p:nvSpPr>
        <p:spPr>
          <a:xfrm>
            <a:off x="8937622" y="4822829"/>
            <a:ext cx="2530272" cy="1969770"/>
          </a:xfrm>
          <a:prstGeom prst="rect">
            <a:avLst/>
          </a:prstGeom>
          <a:noFill/>
        </p:spPr>
        <p:txBody>
          <a:bodyPr wrap="square" lIns="0" tIns="0" rIns="0" bIns="0" rtlCol="0">
            <a:spAutoFit/>
          </a:bodyPr>
          <a:lstStyle/>
          <a:p>
            <a:pPr algn="ctr"/>
            <a:r>
              <a:rPr lang="en-US" altLang="ko-KR" sz="3200" dirty="0">
                <a:latin typeface="cmmi10"/>
                <a:cs typeface="Calibri" pitchFamily="34" charset="0"/>
              </a:rPr>
              <a:t>P</a:t>
            </a:r>
            <a:r>
              <a:rPr lang="en-US" altLang="ko-KR" sz="3200" dirty="0" smtClean="0">
                <a:latin typeface="Calibri" pitchFamily="34" charset="0"/>
                <a:cs typeface="Calibri" pitchFamily="34" charset="0"/>
              </a:rPr>
              <a:t>(</a:t>
            </a:r>
            <a:r>
              <a:rPr lang="en-US" altLang="ko-KR" sz="3200" b="1" dirty="0" err="1" smtClean="0">
                <a:solidFill>
                  <a:srgbClr val="92D050"/>
                </a:solidFill>
                <a:latin typeface="cmmi10" panose="020B0500000000000000" pitchFamily="34" charset="0"/>
                <a:cs typeface="Courier New" panose="02070309020205020404" pitchFamily="49" charset="0"/>
              </a:rPr>
              <a:t>b</a:t>
            </a:r>
            <a:r>
              <a:rPr lang="en-US" altLang="ko-KR" sz="3200" dirty="0" err="1" smtClean="0">
                <a:latin typeface="Courier New" panose="02070309020205020404" pitchFamily="49" charset="0"/>
                <a:cs typeface="Courier New" panose="02070309020205020404" pitchFamily="49" charset="0"/>
              </a:rPr>
              <a:t>|</a:t>
            </a:r>
            <a:r>
              <a:rPr lang="en-US" altLang="ko-KR" sz="3200" b="1" dirty="0" err="1" smtClean="0">
                <a:solidFill>
                  <a:srgbClr val="00B050"/>
                </a:solidFill>
                <a:latin typeface="cmmi10" panose="020B0500000000000000" pitchFamily="34" charset="0"/>
                <a:cs typeface="Courier New" panose="02070309020205020404" pitchFamily="49" charset="0"/>
              </a:rPr>
              <a:t>f</a:t>
            </a:r>
            <a:r>
              <a:rPr lang="en-US" altLang="ko-KR" sz="3200" dirty="0">
                <a:latin typeface="Calibri" pitchFamily="34" charset="0"/>
                <a:cs typeface="Calibri" pitchFamily="34" charset="0"/>
              </a:rPr>
              <a:t>) = </a:t>
            </a:r>
            <a:r>
              <a:rPr lang="en-US" altLang="ko-KR" sz="3200" dirty="0" smtClean="0">
                <a:latin typeface="Calibri" pitchFamily="34" charset="0"/>
                <a:cs typeface="Calibri" pitchFamily="34" charset="0"/>
              </a:rPr>
              <a:t>0.66</a:t>
            </a:r>
            <a:endParaRPr lang="en-US" altLang="ko-KR" sz="3200" dirty="0">
              <a:latin typeface="Calibri" pitchFamily="34" charset="0"/>
              <a:cs typeface="Calibri" pitchFamily="34" charset="0"/>
            </a:endParaRPr>
          </a:p>
          <a:p>
            <a:pPr algn="ctr"/>
            <a:r>
              <a:rPr lang="en-US" altLang="ko-KR" sz="3200" dirty="0">
                <a:latin typeface="cmmi10"/>
                <a:cs typeface="Calibri" pitchFamily="34" charset="0"/>
              </a:rPr>
              <a:t>P</a:t>
            </a:r>
            <a:r>
              <a:rPr lang="en-US" altLang="ko-KR" sz="3200" dirty="0" smtClean="0">
                <a:latin typeface="Calibri" pitchFamily="34" charset="0"/>
                <a:cs typeface="Calibri" pitchFamily="34" charset="0"/>
              </a:rPr>
              <a:t>(</a:t>
            </a:r>
            <a:r>
              <a:rPr lang="en-US" altLang="ko-KR" sz="3200" b="1" dirty="0" err="1" smtClean="0">
                <a:solidFill>
                  <a:srgbClr val="92D050"/>
                </a:solidFill>
                <a:latin typeface="cmmi10" panose="020B0500000000000000" pitchFamily="34" charset="0"/>
                <a:cs typeface="Courier New" panose="02070309020205020404" pitchFamily="49" charset="0"/>
              </a:rPr>
              <a:t>g</a:t>
            </a:r>
            <a:r>
              <a:rPr lang="en-US" altLang="ko-KR" sz="3200" dirty="0" err="1" smtClean="0">
                <a:latin typeface="Courier New" panose="02070309020205020404" pitchFamily="49" charset="0"/>
                <a:cs typeface="Courier New" panose="02070309020205020404" pitchFamily="49" charset="0"/>
              </a:rPr>
              <a:t>|</a:t>
            </a:r>
            <a:r>
              <a:rPr lang="en-US" altLang="ko-KR" sz="3200" b="1" dirty="0" err="1" smtClean="0">
                <a:solidFill>
                  <a:srgbClr val="00B050"/>
                </a:solidFill>
                <a:latin typeface="cmmi10" panose="020B0500000000000000" pitchFamily="34" charset="0"/>
                <a:cs typeface="Courier New" panose="02070309020205020404" pitchFamily="49" charset="0"/>
              </a:rPr>
              <a:t>f</a:t>
            </a:r>
            <a:r>
              <a:rPr lang="en-US" altLang="ko-KR" sz="3200" dirty="0">
                <a:latin typeface="Calibri" pitchFamily="34" charset="0"/>
                <a:cs typeface="Calibri" pitchFamily="34" charset="0"/>
              </a:rPr>
              <a:t>) = </a:t>
            </a:r>
            <a:r>
              <a:rPr lang="en-US" altLang="ko-KR" sz="3200" dirty="0" smtClean="0">
                <a:latin typeface="Calibri" pitchFamily="34" charset="0"/>
                <a:cs typeface="Calibri" pitchFamily="34" charset="0"/>
              </a:rPr>
              <a:t>0.66</a:t>
            </a:r>
            <a:endParaRPr lang="en-US" altLang="ko-KR" sz="3200" dirty="0">
              <a:latin typeface="Calibri" pitchFamily="34" charset="0"/>
              <a:cs typeface="Calibri" pitchFamily="34" charset="0"/>
            </a:endParaRPr>
          </a:p>
          <a:p>
            <a:pPr algn="ctr"/>
            <a:r>
              <a:rPr lang="en-US" altLang="ko-KR" sz="3200" dirty="0">
                <a:latin typeface="cmmi10"/>
                <a:cs typeface="Calibri" pitchFamily="34" charset="0"/>
              </a:rPr>
              <a:t>P</a:t>
            </a:r>
            <a:r>
              <a:rPr lang="en-US" altLang="ko-KR" sz="3200" dirty="0" smtClean="0">
                <a:latin typeface="Calibri" pitchFamily="34" charset="0"/>
                <a:cs typeface="Calibri" pitchFamily="34" charset="0"/>
              </a:rPr>
              <a:t>(</a:t>
            </a:r>
            <a:r>
              <a:rPr lang="en-US" altLang="ko-KR" sz="3200" dirty="0" err="1" smtClean="0">
                <a:solidFill>
                  <a:schemeClr val="tx1">
                    <a:lumMod val="50000"/>
                    <a:lumOff val="50000"/>
                  </a:schemeClr>
                </a:solidFill>
                <a:latin typeface="cmmi10" panose="020B0500000000000000" pitchFamily="34" charset="0"/>
                <a:cs typeface="Courier New" panose="02070309020205020404" pitchFamily="49" charset="0"/>
              </a:rPr>
              <a:t>h</a:t>
            </a:r>
            <a:r>
              <a:rPr lang="en-US" altLang="ko-KR" sz="3200" dirty="0" err="1" smtClean="0">
                <a:latin typeface="Courier New" panose="02070309020205020404" pitchFamily="49" charset="0"/>
                <a:cs typeface="Courier New" panose="02070309020205020404" pitchFamily="49" charset="0"/>
              </a:rPr>
              <a:t>|</a:t>
            </a:r>
            <a:r>
              <a:rPr lang="en-US" altLang="ko-KR" sz="3200" b="1" dirty="0" err="1" smtClean="0">
                <a:solidFill>
                  <a:srgbClr val="00B050"/>
                </a:solidFill>
                <a:latin typeface="cmmi10" panose="020B0500000000000000" pitchFamily="34" charset="0"/>
                <a:cs typeface="Courier New" panose="02070309020205020404" pitchFamily="49" charset="0"/>
              </a:rPr>
              <a:t>f</a:t>
            </a:r>
            <a:r>
              <a:rPr lang="en-US" altLang="ko-KR" sz="3200" dirty="0">
                <a:latin typeface="Calibri" pitchFamily="34" charset="0"/>
                <a:cs typeface="Calibri" pitchFamily="34" charset="0"/>
              </a:rPr>
              <a:t>) = </a:t>
            </a:r>
            <a:r>
              <a:rPr lang="en-US" altLang="ko-KR" sz="3200" dirty="0" smtClean="0">
                <a:latin typeface="Calibri" pitchFamily="34" charset="0"/>
                <a:cs typeface="Calibri" pitchFamily="34" charset="0"/>
              </a:rPr>
              <a:t>0.33</a:t>
            </a:r>
          </a:p>
          <a:p>
            <a:pPr algn="ctr"/>
            <a:r>
              <a:rPr lang="en-US" altLang="ko-KR" sz="3200" dirty="0" smtClean="0">
                <a:latin typeface="Calibri" pitchFamily="34" charset="0"/>
                <a:cs typeface="Calibri" pitchFamily="34" charset="0"/>
              </a:rPr>
              <a:t>…</a:t>
            </a:r>
            <a:endParaRPr lang="en-US" altLang="ko-KR" sz="3200" dirty="0">
              <a:latin typeface="Calibri" pitchFamily="34" charset="0"/>
              <a:cs typeface="Calibri" pitchFamily="34" charset="0"/>
            </a:endParaRPr>
          </a:p>
        </p:txBody>
      </p:sp>
      <p:sp>
        <p:nvSpPr>
          <p:cNvPr id="4" name="타원 3"/>
          <p:cNvSpPr/>
          <p:nvPr/>
        </p:nvSpPr>
        <p:spPr bwMode="auto">
          <a:xfrm>
            <a:off x="1648183" y="5486367"/>
            <a:ext cx="426685" cy="854337"/>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latinLnBrk="0">
              <a:lnSpc>
                <a:spcPts val="3600"/>
              </a:lnSpc>
              <a:spcBef>
                <a:spcPct val="0"/>
              </a:spcBef>
              <a:spcAft>
                <a:spcPct val="0"/>
              </a:spcAft>
            </a:pPr>
            <a:endParaRPr lang="ko-KR" altLang="en-US" sz="3600">
              <a:latin typeface="AU Passata" pitchFamily="34" charset="0"/>
            </a:endParaRPr>
          </a:p>
        </p:txBody>
      </p:sp>
      <p:sp>
        <p:nvSpPr>
          <p:cNvPr id="48" name="타원 47"/>
          <p:cNvSpPr/>
          <p:nvPr/>
        </p:nvSpPr>
        <p:spPr bwMode="auto">
          <a:xfrm rot="923823">
            <a:off x="2528611" y="5478942"/>
            <a:ext cx="498619" cy="1341567"/>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base" latinLnBrk="0">
              <a:lnSpc>
                <a:spcPts val="3600"/>
              </a:lnSpc>
              <a:spcBef>
                <a:spcPct val="0"/>
              </a:spcBef>
              <a:spcAft>
                <a:spcPct val="0"/>
              </a:spcAft>
            </a:pPr>
            <a:endParaRPr lang="ko-KR" altLang="en-US" sz="3600">
              <a:latin typeface="AU Passata" pitchFamily="34" charset="0"/>
            </a:endParaRPr>
          </a:p>
        </p:txBody>
      </p:sp>
      <p:sp>
        <p:nvSpPr>
          <p:cNvPr id="49" name="타원 48"/>
          <p:cNvSpPr/>
          <p:nvPr/>
        </p:nvSpPr>
        <p:spPr bwMode="auto">
          <a:xfrm flipH="1">
            <a:off x="685105" y="5493127"/>
            <a:ext cx="328298" cy="303643"/>
          </a:xfrm>
          <a:prstGeom prst="ellipse">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latinLnBrk="0">
              <a:lnSpc>
                <a:spcPts val="3600"/>
              </a:lnSpc>
              <a:spcBef>
                <a:spcPct val="0"/>
              </a:spcBef>
              <a:spcAft>
                <a:spcPct val="0"/>
              </a:spcAft>
            </a:pPr>
            <a:endParaRPr lang="ko-KR" altLang="en-US" sz="3600">
              <a:latin typeface="AU Passata" pitchFamily="34" charset="0"/>
            </a:endParaRPr>
          </a:p>
        </p:txBody>
      </p:sp>
      <p:sp>
        <p:nvSpPr>
          <p:cNvPr id="50" name="타원 49"/>
          <p:cNvSpPr/>
          <p:nvPr/>
        </p:nvSpPr>
        <p:spPr bwMode="auto">
          <a:xfrm flipH="1">
            <a:off x="1721662" y="5506703"/>
            <a:ext cx="328298" cy="303643"/>
          </a:xfrm>
          <a:prstGeom prst="ellipse">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latinLnBrk="0">
              <a:lnSpc>
                <a:spcPts val="3600"/>
              </a:lnSpc>
              <a:spcBef>
                <a:spcPct val="0"/>
              </a:spcBef>
              <a:spcAft>
                <a:spcPct val="0"/>
              </a:spcAft>
            </a:pPr>
            <a:endParaRPr lang="ko-KR" altLang="en-US" sz="3600">
              <a:latin typeface="AU Passata" pitchFamily="34" charset="0"/>
            </a:endParaRPr>
          </a:p>
        </p:txBody>
      </p:sp>
      <p:sp>
        <p:nvSpPr>
          <p:cNvPr id="51" name="타원 50"/>
          <p:cNvSpPr/>
          <p:nvPr/>
        </p:nvSpPr>
        <p:spPr bwMode="auto">
          <a:xfrm flipH="1">
            <a:off x="2758519" y="5523957"/>
            <a:ext cx="328298" cy="303643"/>
          </a:xfrm>
          <a:prstGeom prst="ellipse">
            <a:avLst/>
          </a:prstGeom>
          <a:noFill/>
          <a:ln w="28575"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latinLnBrk="0">
              <a:lnSpc>
                <a:spcPts val="3600"/>
              </a:lnSpc>
              <a:spcBef>
                <a:spcPct val="0"/>
              </a:spcBef>
              <a:spcAft>
                <a:spcPct val="0"/>
              </a:spcAft>
            </a:pPr>
            <a:endParaRPr lang="ko-KR" altLang="en-US" sz="3600">
              <a:latin typeface="AU Passata" pitchFamily="34" charset="0"/>
            </a:endParaRPr>
          </a:p>
        </p:txBody>
      </p:sp>
      <p:sp>
        <p:nvSpPr>
          <p:cNvPr id="59" name="오른쪽 화살표 58"/>
          <p:cNvSpPr/>
          <p:nvPr/>
        </p:nvSpPr>
        <p:spPr bwMode="auto">
          <a:xfrm>
            <a:off x="3594914" y="5075731"/>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62" name="오른쪽 화살표 61"/>
          <p:cNvSpPr/>
          <p:nvPr/>
        </p:nvSpPr>
        <p:spPr bwMode="auto">
          <a:xfrm>
            <a:off x="8270902" y="5057416"/>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1" name="TextBox 10"/>
          <p:cNvSpPr txBox="1"/>
          <p:nvPr/>
        </p:nvSpPr>
        <p:spPr>
          <a:xfrm>
            <a:off x="314178" y="3561495"/>
            <a:ext cx="3001897" cy="461665"/>
          </a:xfrm>
          <a:prstGeom prst="rect">
            <a:avLst/>
          </a:prstGeom>
          <a:noFill/>
        </p:spPr>
        <p:txBody>
          <a:bodyPr wrap="square" rtlCol="0">
            <a:spAutoFit/>
          </a:bodyPr>
          <a:lstStyle/>
          <a:p>
            <a:pPr algn="ctr"/>
            <a:r>
              <a:rPr lang="en-US" altLang="ko-KR" sz="2400" dirty="0">
                <a:latin typeface="Calibri" pitchFamily="34" charset="0"/>
                <a:cs typeface="Calibri" pitchFamily="34" charset="0"/>
              </a:rPr>
              <a:t>Function call profile</a:t>
            </a:r>
            <a:endParaRPr lang="ko-KR" altLang="en-US" sz="2400" dirty="0" err="1">
              <a:latin typeface="Calibri" pitchFamily="34" charset="0"/>
              <a:cs typeface="Calibri" pitchFamily="34" charset="0"/>
            </a:endParaRPr>
          </a:p>
        </p:txBody>
      </p:sp>
      <p:sp>
        <p:nvSpPr>
          <p:cNvPr id="63" name="곱셈 기호 62"/>
          <p:cNvSpPr/>
          <p:nvPr/>
        </p:nvSpPr>
        <p:spPr bwMode="auto">
          <a:xfrm>
            <a:off x="9866611" y="5710440"/>
            <a:ext cx="1064138" cy="644976"/>
          </a:xfrm>
          <a:prstGeom prst="mathMultiply">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7" name="그림 6"/>
          <p:cNvPicPr>
            <a:picLocks noChangeAspect="1"/>
          </p:cNvPicPr>
          <p:nvPr/>
        </p:nvPicPr>
        <p:blipFill>
          <a:blip r:embed="rId5"/>
          <a:stretch>
            <a:fillRect/>
          </a:stretch>
        </p:blipFill>
        <p:spPr>
          <a:xfrm>
            <a:off x="587499" y="720564"/>
            <a:ext cx="10693077" cy="3134362"/>
          </a:xfrm>
          <a:prstGeom prst="rect">
            <a:avLst/>
          </a:prstGeom>
        </p:spPr>
      </p:pic>
    </p:spTree>
    <p:custDataLst>
      <p:tags r:id="rId1"/>
    </p:custDataLst>
    <p:extLst>
      <p:ext uri="{BB962C8B-B14F-4D97-AF65-F5344CB8AC3E}">
        <p14:creationId xmlns:p14="http://schemas.microsoft.com/office/powerpoint/2010/main" val="89781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Concolic Testing on Each Extended Unit</a:t>
            </a:r>
            <a:endParaRPr lang="ko-KR" altLang="en-US" dirty="0"/>
          </a:p>
        </p:txBody>
      </p:sp>
      <p:sp>
        <p:nvSpPr>
          <p:cNvPr id="4" name="슬라이드 번호 개체 틀 3"/>
          <p:cNvSpPr>
            <a:spLocks noGrp="1"/>
          </p:cNvSpPr>
          <p:nvPr>
            <p:ph type="sldNum" sz="quarter" idx="4"/>
          </p:nvPr>
        </p:nvSpPr>
        <p:spPr/>
        <p:txBody>
          <a:bodyPr/>
          <a:lstStyle/>
          <a:p>
            <a:pPr>
              <a:defRPr/>
            </a:pPr>
            <a:r>
              <a:rPr lang="da-DK" dirty="0" smtClean="0"/>
              <a:t>SLIDE </a:t>
            </a:r>
            <a:fld id="{7FD275C9-4D9F-4A63-8FA5-7F168B5983C1}" type="slidenum">
              <a:rPr lang="da-DK" smtClean="0"/>
              <a:pPr>
                <a:defRPr/>
              </a:pPr>
              <a:t>8</a:t>
            </a:fld>
            <a:endParaRPr lang="da-DK" dirty="0"/>
          </a:p>
        </p:txBody>
      </p:sp>
      <p:pic>
        <p:nvPicPr>
          <p:cNvPr id="13" name="그림 12"/>
          <p:cNvPicPr>
            <a:picLocks noChangeAspect="1"/>
          </p:cNvPicPr>
          <p:nvPr/>
        </p:nvPicPr>
        <p:blipFill>
          <a:blip r:embed="rId3"/>
          <a:stretch>
            <a:fillRect/>
          </a:stretch>
        </p:blipFill>
        <p:spPr>
          <a:xfrm>
            <a:off x="9222852" y="1559301"/>
            <a:ext cx="2813095" cy="1826665"/>
          </a:xfrm>
          <a:prstGeom prst="rect">
            <a:avLst/>
          </a:prstGeom>
        </p:spPr>
      </p:pic>
      <p:cxnSp>
        <p:nvCxnSpPr>
          <p:cNvPr id="14" name="구부러진 연결선 13"/>
          <p:cNvCxnSpPr/>
          <p:nvPr/>
        </p:nvCxnSpPr>
        <p:spPr bwMode="auto">
          <a:xfrm rot="16200000" flipH="1">
            <a:off x="10182570" y="1849366"/>
            <a:ext cx="874206" cy="33241"/>
          </a:xfrm>
          <a:prstGeom prst="curvedConnector3">
            <a:avLst/>
          </a:prstGeom>
          <a:solidFill>
            <a:schemeClr val="accent2"/>
          </a:solidFill>
          <a:ln w="57150" cap="flat" cmpd="sng" algn="ctr">
            <a:solidFill>
              <a:srgbClr val="0033CC"/>
            </a:solidFill>
            <a:prstDash val="solid"/>
            <a:round/>
            <a:headEnd type="none" w="med" len="med"/>
            <a:tailEnd type="triangle"/>
          </a:ln>
          <a:effectLst/>
        </p:spPr>
      </p:cxnSp>
      <p:cxnSp>
        <p:nvCxnSpPr>
          <p:cNvPr id="15" name="구부러진 연결선 14"/>
          <p:cNvCxnSpPr/>
          <p:nvPr/>
        </p:nvCxnSpPr>
        <p:spPr bwMode="auto">
          <a:xfrm rot="16200000" flipH="1">
            <a:off x="10255284" y="1960845"/>
            <a:ext cx="1348667" cy="366805"/>
          </a:xfrm>
          <a:prstGeom prst="curvedConnector3">
            <a:avLst>
              <a:gd name="adj1" fmla="val 50000"/>
            </a:avLst>
          </a:prstGeom>
          <a:solidFill>
            <a:schemeClr val="accent2"/>
          </a:solidFill>
          <a:ln w="57150" cap="flat" cmpd="sng" algn="ctr">
            <a:solidFill>
              <a:srgbClr val="0033CC"/>
            </a:solidFill>
            <a:prstDash val="solid"/>
            <a:round/>
            <a:headEnd type="none" w="med" len="med"/>
            <a:tailEnd type="triangle"/>
          </a:ln>
          <a:effectLst/>
        </p:spPr>
      </p:cxnSp>
      <p:cxnSp>
        <p:nvCxnSpPr>
          <p:cNvPr id="17" name="구부러진 연결선 16"/>
          <p:cNvCxnSpPr>
            <a:endCxn id="20" idx="0"/>
          </p:cNvCxnSpPr>
          <p:nvPr/>
        </p:nvCxnSpPr>
        <p:spPr bwMode="auto">
          <a:xfrm rot="5400000">
            <a:off x="9830997" y="1817508"/>
            <a:ext cx="1071248" cy="278914"/>
          </a:xfrm>
          <a:prstGeom prst="curvedConnector3">
            <a:avLst>
              <a:gd name="adj1" fmla="val 75826"/>
            </a:avLst>
          </a:prstGeom>
          <a:solidFill>
            <a:schemeClr val="accent2"/>
          </a:solidFill>
          <a:ln w="57150" cap="flat" cmpd="sng" algn="ctr">
            <a:solidFill>
              <a:srgbClr val="0033CC"/>
            </a:solidFill>
            <a:prstDash val="solid"/>
            <a:round/>
            <a:headEnd type="none" w="med" len="med"/>
            <a:tailEnd type="triangle"/>
          </a:ln>
          <a:effectLst/>
        </p:spPr>
      </p:cxnSp>
      <p:sp>
        <p:nvSpPr>
          <p:cNvPr id="18" name="폭발 1 17"/>
          <p:cNvSpPr/>
          <p:nvPr/>
        </p:nvSpPr>
        <p:spPr bwMode="auto">
          <a:xfrm>
            <a:off x="10961963" y="2704748"/>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9" name="폭발 1 18"/>
          <p:cNvSpPr/>
          <p:nvPr/>
        </p:nvSpPr>
        <p:spPr bwMode="auto">
          <a:xfrm>
            <a:off x="10469183" y="2251335"/>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0" name="폭발 1 19"/>
          <p:cNvSpPr/>
          <p:nvPr/>
        </p:nvSpPr>
        <p:spPr bwMode="auto">
          <a:xfrm>
            <a:off x="9984932" y="2492589"/>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1" name="TextBox 20"/>
          <p:cNvSpPr txBox="1"/>
          <p:nvPr/>
        </p:nvSpPr>
        <p:spPr>
          <a:xfrm>
            <a:off x="267566" y="1964800"/>
            <a:ext cx="2020870" cy="1015663"/>
          </a:xfrm>
          <a:prstGeom prst="rect">
            <a:avLst/>
          </a:prstGeom>
          <a:noFill/>
        </p:spPr>
        <p:txBody>
          <a:bodyPr wrap="square" rtlCol="0">
            <a:spAutoFit/>
          </a:bodyPr>
          <a:lstStyle/>
          <a:p>
            <a:r>
              <a:rPr lang="en-US" altLang="ko-KR" sz="2000" dirty="0"/>
              <a:t>Phase2: Concolic unit testing with an </a:t>
            </a:r>
            <a:r>
              <a:rPr lang="en-US" altLang="ko-KR" sz="2000" b="1" dirty="0">
                <a:solidFill>
                  <a:srgbClr val="0033CC"/>
                </a:solidFill>
              </a:rPr>
              <a:t>extended unit</a:t>
            </a:r>
            <a:endParaRPr lang="ko-KR" altLang="en-US" sz="2000" b="1" dirty="0">
              <a:solidFill>
                <a:srgbClr val="0033CC"/>
              </a:solidFill>
            </a:endParaRPr>
          </a:p>
        </p:txBody>
      </p:sp>
      <p:sp>
        <p:nvSpPr>
          <p:cNvPr id="22" name="오른쪽 화살표 21"/>
          <p:cNvSpPr/>
          <p:nvPr/>
        </p:nvSpPr>
        <p:spPr bwMode="auto">
          <a:xfrm>
            <a:off x="4952633" y="2315255"/>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23" name="오른쪽 화살표 22"/>
          <p:cNvSpPr/>
          <p:nvPr/>
        </p:nvSpPr>
        <p:spPr bwMode="auto">
          <a:xfrm>
            <a:off x="8719062" y="2294679"/>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24" name="그림 23"/>
          <p:cNvPicPr>
            <a:picLocks noChangeAspect="1"/>
          </p:cNvPicPr>
          <p:nvPr/>
        </p:nvPicPr>
        <p:blipFill>
          <a:blip r:embed="rId3"/>
          <a:stretch>
            <a:fillRect/>
          </a:stretch>
        </p:blipFill>
        <p:spPr>
          <a:xfrm>
            <a:off x="2198100" y="1557597"/>
            <a:ext cx="2777043" cy="1749144"/>
          </a:xfrm>
          <a:prstGeom prst="rect">
            <a:avLst/>
          </a:prstGeom>
        </p:spPr>
      </p:pic>
      <p:sp>
        <p:nvSpPr>
          <p:cNvPr id="26" name="TextBox 25"/>
          <p:cNvSpPr txBox="1"/>
          <p:nvPr/>
        </p:nvSpPr>
        <p:spPr>
          <a:xfrm>
            <a:off x="2972387" y="3898108"/>
            <a:ext cx="4164015" cy="1477328"/>
          </a:xfrm>
          <a:prstGeom prst="rect">
            <a:avLst/>
          </a:prstGeom>
          <a:noFill/>
          <a:ln>
            <a:solidFill>
              <a:schemeClr val="tx1"/>
            </a:solidFill>
          </a:ln>
        </p:spPr>
        <p:txBody>
          <a:bodyPr wrap="square" rtlCol="0">
            <a:spAutoFit/>
          </a:bodyPr>
          <a:lstStyle/>
          <a:p>
            <a:r>
              <a:rPr lang="en-US" altLang="ko-KR" dirty="0" smtClean="0">
                <a:latin typeface="Courier New" panose="02070309020205020404" pitchFamily="49" charset="0"/>
                <a:cs typeface="Courier New" panose="02070309020205020404" pitchFamily="49" charset="0"/>
              </a:rPr>
              <a:t>1 </a:t>
            </a:r>
            <a:r>
              <a:rPr lang="en-US" altLang="ko-KR" dirty="0" err="1" smtClean="0">
                <a:latin typeface="Courier New" panose="02070309020205020404" pitchFamily="49" charset="0"/>
                <a:cs typeface="Courier New" panose="02070309020205020404" pitchFamily="49" charset="0"/>
              </a:rPr>
              <a:t>concolic_test_driver</a:t>
            </a:r>
            <a:r>
              <a:rPr lang="en-US" altLang="ko-KR" dirty="0" smtClean="0">
                <a:latin typeface="Courier New" panose="02070309020205020404" pitchFamily="49" charset="0"/>
                <a:cs typeface="Courier New" panose="02070309020205020404" pitchFamily="49" charset="0"/>
              </a:rPr>
              <a:t>(){</a:t>
            </a:r>
          </a:p>
          <a:p>
            <a:r>
              <a:rPr lang="en-US" altLang="ko-KR" dirty="0" smtClean="0">
                <a:latin typeface="Courier New" panose="02070309020205020404" pitchFamily="49" charset="0"/>
                <a:cs typeface="Courier New" panose="02070309020205020404" pitchFamily="49" charset="0"/>
              </a:rPr>
              <a:t>2   set sym. </a:t>
            </a:r>
            <a:r>
              <a:rPr lang="en-US" altLang="ko-KR" dirty="0" err="1">
                <a:latin typeface="Courier New" panose="02070309020205020404" pitchFamily="49" charset="0"/>
                <a:cs typeface="Courier New" panose="02070309020205020404" pitchFamily="49" charset="0"/>
              </a:rPr>
              <a:t>p</a:t>
            </a:r>
            <a:r>
              <a:rPr lang="en-US" altLang="ko-KR" dirty="0" err="1" smtClean="0">
                <a:latin typeface="Courier New" panose="02070309020205020404" pitchFamily="49" charset="0"/>
                <a:cs typeface="Courier New" panose="02070309020205020404" pitchFamily="49" charset="0"/>
              </a:rPr>
              <a:t>arams</a:t>
            </a:r>
            <a:r>
              <a:rPr lang="en-US" altLang="ko-KR" dirty="0" smtClean="0">
                <a:latin typeface="Courier New" panose="02070309020205020404" pitchFamily="49" charset="0"/>
                <a:cs typeface="Courier New" panose="02070309020205020404" pitchFamily="49" charset="0"/>
              </a:rPr>
              <a:t>;</a:t>
            </a:r>
          </a:p>
          <a:p>
            <a:r>
              <a:rPr lang="en-US" altLang="ko-KR" dirty="0" smtClean="0">
                <a:latin typeface="Courier New" panose="02070309020205020404" pitchFamily="49" charset="0"/>
                <a:cs typeface="Courier New" panose="02070309020205020404" pitchFamily="49" charset="0"/>
              </a:rPr>
              <a:t>3   set sym. </a:t>
            </a:r>
            <a:r>
              <a:rPr lang="en-US" altLang="ko-KR" dirty="0" err="1">
                <a:latin typeface="Courier New" panose="02070309020205020404" pitchFamily="49" charset="0"/>
                <a:cs typeface="Courier New" panose="02070309020205020404" pitchFamily="49" charset="0"/>
              </a:rPr>
              <a:t>g</a:t>
            </a:r>
            <a:r>
              <a:rPr lang="en-US" altLang="ko-KR" dirty="0" err="1" smtClean="0">
                <a:latin typeface="Courier New" panose="02070309020205020404" pitchFamily="49" charset="0"/>
                <a:cs typeface="Courier New" panose="02070309020205020404" pitchFamily="49" charset="0"/>
              </a:rPr>
              <a:t>lobals</a:t>
            </a:r>
            <a:r>
              <a:rPr lang="en-US" altLang="ko-KR" dirty="0" smtClean="0">
                <a:latin typeface="Courier New" panose="02070309020205020404" pitchFamily="49" charset="0"/>
                <a:cs typeface="Courier New" panose="02070309020205020404" pitchFamily="49" charset="0"/>
              </a:rPr>
              <a:t>;</a:t>
            </a:r>
          </a:p>
          <a:p>
            <a:r>
              <a:rPr lang="en-US" altLang="ko-KR" dirty="0" smtClean="0">
                <a:latin typeface="Courier New" panose="02070309020205020404" pitchFamily="49" charset="0"/>
                <a:cs typeface="Courier New" panose="02070309020205020404" pitchFamily="49" charset="0"/>
              </a:rPr>
              <a:t>4   </a:t>
            </a:r>
            <a:r>
              <a:rPr lang="en-US" altLang="ko-KR" dirty="0" err="1" smtClean="0">
                <a:latin typeface="Courier New" panose="02070309020205020404" pitchFamily="49" charset="0"/>
                <a:cs typeface="Courier New" panose="02070309020205020404" pitchFamily="49" charset="0"/>
              </a:rPr>
              <a:t>target_unit</a:t>
            </a:r>
            <a:r>
              <a:rPr lang="en-US" altLang="ko-KR" dirty="0" smtClean="0">
                <a:latin typeface="Courier New" panose="02070309020205020404" pitchFamily="49" charset="0"/>
                <a:cs typeface="Courier New" panose="02070309020205020404" pitchFamily="49" charset="0"/>
              </a:rPr>
              <a:t>(sym. </a:t>
            </a:r>
            <a:r>
              <a:rPr lang="en-US" altLang="ko-KR" dirty="0" err="1" smtClean="0">
                <a:latin typeface="Courier New" panose="02070309020205020404" pitchFamily="49" charset="0"/>
                <a:cs typeface="Courier New" panose="02070309020205020404" pitchFamily="49" charset="0"/>
              </a:rPr>
              <a:t>params</a:t>
            </a:r>
            <a:r>
              <a:rPr lang="en-US" altLang="ko-KR" dirty="0" smtClean="0">
                <a:latin typeface="Courier New" panose="02070309020205020404" pitchFamily="49" charset="0"/>
                <a:cs typeface="Courier New" panose="02070309020205020404" pitchFamily="49" charset="0"/>
              </a:rPr>
              <a:t>);</a:t>
            </a:r>
          </a:p>
          <a:p>
            <a:r>
              <a:rPr lang="en-US" altLang="ko-KR" dirty="0" smtClean="0">
                <a:latin typeface="Courier New" panose="02070309020205020404" pitchFamily="49" charset="0"/>
                <a:cs typeface="Courier New" panose="02070309020205020404" pitchFamily="49" charset="0"/>
              </a:rPr>
              <a:t>5 }</a:t>
            </a:r>
            <a:endParaRPr lang="ko-KR" altLang="en-US" dirty="0">
              <a:latin typeface="Courier New" panose="02070309020205020404" pitchFamily="49" charset="0"/>
              <a:cs typeface="Courier New" panose="02070309020205020404" pitchFamily="49" charset="0"/>
            </a:endParaRPr>
          </a:p>
        </p:txBody>
      </p:sp>
      <p:cxnSp>
        <p:nvCxnSpPr>
          <p:cNvPr id="28" name="직선 연결선 27"/>
          <p:cNvCxnSpPr/>
          <p:nvPr/>
        </p:nvCxnSpPr>
        <p:spPr bwMode="auto">
          <a:xfrm flipH="1">
            <a:off x="2972387" y="3382319"/>
            <a:ext cx="2691565" cy="515789"/>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29" name="직선 연결선 28"/>
          <p:cNvCxnSpPr/>
          <p:nvPr/>
        </p:nvCxnSpPr>
        <p:spPr bwMode="auto">
          <a:xfrm flipH="1">
            <a:off x="7169101" y="3486955"/>
            <a:ext cx="1130409" cy="411153"/>
          </a:xfrm>
          <a:prstGeom prst="line">
            <a:avLst/>
          </a:prstGeom>
          <a:solidFill>
            <a:schemeClr val="accent2"/>
          </a:solidFill>
          <a:ln w="1778" cap="flat" cmpd="sng" algn="ctr">
            <a:solidFill>
              <a:schemeClr val="tx1"/>
            </a:solidFill>
            <a:prstDash val="solid"/>
            <a:round/>
            <a:headEnd type="none" w="med" len="med"/>
            <a:tailEnd type="none" w="med" len="med"/>
          </a:ln>
          <a:effectLst/>
        </p:spPr>
      </p:cxnSp>
      <p:sp>
        <p:nvSpPr>
          <p:cNvPr id="33" name="TextBox 32"/>
          <p:cNvSpPr txBox="1"/>
          <p:nvPr/>
        </p:nvSpPr>
        <p:spPr>
          <a:xfrm>
            <a:off x="9555060" y="3382319"/>
            <a:ext cx="2165556" cy="369332"/>
          </a:xfrm>
          <a:prstGeom prst="rect">
            <a:avLst/>
          </a:prstGeom>
          <a:noFill/>
          <a:ln>
            <a:noFill/>
          </a:ln>
        </p:spPr>
        <p:txBody>
          <a:bodyPr wrap="square" rtlCol="0">
            <a:spAutoFit/>
          </a:bodyPr>
          <a:lstStyle/>
          <a:p>
            <a:r>
              <a:rPr lang="en-US" altLang="ko-KR" dirty="0" smtClean="0">
                <a:latin typeface="+mj-lt"/>
                <a:cs typeface="Courier New" panose="02070309020205020404" pitchFamily="49" charset="0"/>
              </a:rPr>
              <a:t>Detecting crash bugs</a:t>
            </a:r>
          </a:p>
        </p:txBody>
      </p:sp>
      <p:pic>
        <p:nvPicPr>
          <p:cNvPr id="2050" name="Picture 2" descr="divide by zeroì ëí ì´ë¯¸ì§ ê²ìê²°ê³¼"/>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1653" y="5010808"/>
            <a:ext cx="3336447" cy="17281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ull pointer dereferenceì ëí ì´ë¯¸ì§ ê²ìê²°ê³¼"/>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3109" y="3681021"/>
            <a:ext cx="1977926" cy="1431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uffer overflowì ëí ì´ë¯¸ì§ ê²ìê²°ê³¼"/>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6098" y="3745515"/>
            <a:ext cx="2007011" cy="123508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854110" y="4992093"/>
            <a:ext cx="2165556" cy="461665"/>
          </a:xfrm>
          <a:prstGeom prst="rect">
            <a:avLst/>
          </a:prstGeom>
          <a:noFill/>
          <a:ln>
            <a:noFill/>
          </a:ln>
        </p:spPr>
        <p:txBody>
          <a:bodyPr wrap="square" rtlCol="0">
            <a:spAutoFit/>
          </a:bodyPr>
          <a:lstStyle/>
          <a:p>
            <a:pPr algn="ctr"/>
            <a:r>
              <a:rPr lang="en-US" altLang="ko-KR" sz="2400" dirty="0" smtClean="0">
                <a:latin typeface="+mj-lt"/>
                <a:cs typeface="Courier New" panose="02070309020205020404" pitchFamily="49" charset="0"/>
              </a:rPr>
              <a:t>Buffer overflow</a:t>
            </a:r>
          </a:p>
        </p:txBody>
      </p:sp>
      <p:sp>
        <p:nvSpPr>
          <p:cNvPr id="34" name="TextBox 33"/>
          <p:cNvSpPr txBox="1"/>
          <p:nvPr/>
        </p:nvSpPr>
        <p:spPr>
          <a:xfrm>
            <a:off x="10092289" y="4978151"/>
            <a:ext cx="2165556" cy="461665"/>
          </a:xfrm>
          <a:prstGeom prst="rect">
            <a:avLst/>
          </a:prstGeom>
          <a:noFill/>
          <a:ln>
            <a:noFill/>
          </a:ln>
        </p:spPr>
        <p:txBody>
          <a:bodyPr wrap="square" rtlCol="0">
            <a:spAutoFit/>
          </a:bodyPr>
          <a:lstStyle/>
          <a:p>
            <a:pPr algn="ctr"/>
            <a:r>
              <a:rPr lang="en-US" altLang="ko-KR" sz="2400" dirty="0" smtClean="0">
                <a:latin typeface="+mj-lt"/>
                <a:cs typeface="Courier New" panose="02070309020205020404" pitchFamily="49" charset="0"/>
              </a:rPr>
              <a:t>NULL </a:t>
            </a:r>
            <a:r>
              <a:rPr lang="en-US" altLang="ko-KR" sz="2400" dirty="0" err="1" smtClean="0">
                <a:latin typeface="+mj-lt"/>
                <a:cs typeface="Courier New" panose="02070309020205020404" pitchFamily="49" charset="0"/>
              </a:rPr>
              <a:t>Ptr</a:t>
            </a:r>
            <a:r>
              <a:rPr lang="en-US" altLang="ko-KR" sz="2400" dirty="0" smtClean="0">
                <a:latin typeface="+mj-lt"/>
                <a:cs typeface="Courier New" panose="02070309020205020404" pitchFamily="49" charset="0"/>
              </a:rPr>
              <a:t>. </a:t>
            </a:r>
            <a:r>
              <a:rPr lang="en-US" altLang="ko-KR" sz="2400" dirty="0" err="1" smtClean="0">
                <a:latin typeface="+mj-lt"/>
                <a:cs typeface="Courier New" panose="02070309020205020404" pitchFamily="49" charset="0"/>
              </a:rPr>
              <a:t>Deref</a:t>
            </a:r>
            <a:r>
              <a:rPr lang="en-US" altLang="ko-KR" sz="2400" dirty="0" smtClean="0">
                <a:latin typeface="+mj-lt"/>
                <a:cs typeface="Courier New" panose="02070309020205020404" pitchFamily="49" charset="0"/>
              </a:rPr>
              <a:t>.</a:t>
            </a:r>
          </a:p>
        </p:txBody>
      </p:sp>
      <p:sp>
        <p:nvSpPr>
          <p:cNvPr id="35" name="TextBox 34"/>
          <p:cNvSpPr txBox="1"/>
          <p:nvPr/>
        </p:nvSpPr>
        <p:spPr>
          <a:xfrm>
            <a:off x="9015140" y="6348063"/>
            <a:ext cx="2165556" cy="461665"/>
          </a:xfrm>
          <a:prstGeom prst="rect">
            <a:avLst/>
          </a:prstGeom>
          <a:noFill/>
          <a:ln>
            <a:noFill/>
          </a:ln>
        </p:spPr>
        <p:txBody>
          <a:bodyPr wrap="square" rtlCol="0">
            <a:spAutoFit/>
          </a:bodyPr>
          <a:lstStyle/>
          <a:p>
            <a:pPr algn="ctr"/>
            <a:r>
              <a:rPr lang="en-US" altLang="ko-KR" sz="2400" dirty="0" err="1" smtClean="0">
                <a:latin typeface="+mj-lt"/>
                <a:cs typeface="Courier New" panose="02070309020205020404" pitchFamily="49" charset="0"/>
              </a:rPr>
              <a:t>Div</a:t>
            </a:r>
            <a:r>
              <a:rPr lang="en-US" altLang="ko-KR" sz="2400" dirty="0" smtClean="0">
                <a:latin typeface="+mj-lt"/>
                <a:cs typeface="Courier New" panose="02070309020205020404" pitchFamily="49" charset="0"/>
              </a:rPr>
              <a:t>-by-Zero</a:t>
            </a:r>
          </a:p>
        </p:txBody>
      </p:sp>
      <p:sp>
        <p:nvSpPr>
          <p:cNvPr id="36" name="모서리가 둥근 직사각형 35"/>
          <p:cNvSpPr/>
          <p:nvPr/>
        </p:nvSpPr>
        <p:spPr bwMode="auto">
          <a:xfrm>
            <a:off x="5548131" y="1425259"/>
            <a:ext cx="3100235" cy="2061696"/>
          </a:xfrm>
          <a:prstGeom prst="roundRect">
            <a:avLst/>
          </a:prstGeom>
          <a:no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12" name="그림 11"/>
          <p:cNvPicPr>
            <a:picLocks noChangeAspect="1"/>
          </p:cNvPicPr>
          <p:nvPr/>
        </p:nvPicPr>
        <p:blipFill>
          <a:blip r:embed="rId7"/>
          <a:stretch>
            <a:fillRect/>
          </a:stretch>
        </p:blipFill>
        <p:spPr>
          <a:xfrm>
            <a:off x="5805784" y="1729966"/>
            <a:ext cx="2584928" cy="1548518"/>
          </a:xfrm>
          <a:prstGeom prst="rect">
            <a:avLst/>
          </a:prstGeom>
        </p:spPr>
      </p:pic>
    </p:spTree>
    <p:extLst>
      <p:ext uri="{BB962C8B-B14F-4D97-AF65-F5344CB8AC3E}">
        <p14:creationId xmlns:p14="http://schemas.microsoft.com/office/powerpoint/2010/main" val="3213206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97614" y="466607"/>
            <a:ext cx="11137901" cy="745133"/>
          </a:xfrm>
        </p:spPr>
        <p:txBody>
          <a:bodyPr/>
          <a:lstStyle/>
          <a:p>
            <a:r>
              <a:rPr lang="en-US" altLang="ko-KR" dirty="0" smtClean="0"/>
              <a:t/>
            </a:r>
            <a:br>
              <a:rPr lang="en-US" altLang="ko-KR" dirty="0" smtClean="0"/>
            </a:br>
            <a:r>
              <a:rPr lang="en-US" altLang="ko-KR" dirty="0" smtClean="0"/>
              <a:t>Symbolic Alarm Filtering</a:t>
            </a:r>
            <a:endParaRPr lang="ko-KR" altLang="en-US" dirty="0"/>
          </a:p>
        </p:txBody>
      </p:sp>
      <p:sp>
        <p:nvSpPr>
          <p:cNvPr id="4" name="슬라이드 번호 개체 틀 3"/>
          <p:cNvSpPr>
            <a:spLocks noGrp="1"/>
          </p:cNvSpPr>
          <p:nvPr>
            <p:ph type="sldNum" sz="quarter" idx="4"/>
          </p:nvPr>
        </p:nvSpPr>
        <p:spPr>
          <a:xfrm>
            <a:off x="10276308" y="586445"/>
            <a:ext cx="1297153" cy="144016"/>
          </a:xfrm>
        </p:spPr>
        <p:txBody>
          <a:bodyPr/>
          <a:lstStyle/>
          <a:p>
            <a:pPr>
              <a:defRPr/>
            </a:pPr>
            <a:r>
              <a:rPr lang="da-DK" smtClean="0"/>
              <a:t>SLIDE </a:t>
            </a:r>
            <a:fld id="{7FD275C9-4D9F-4A63-8FA5-7F168B5983C1}" type="slidenum">
              <a:rPr lang="da-DK" smtClean="0"/>
              <a:pPr>
                <a:defRPr/>
              </a:pPr>
              <a:t>9</a:t>
            </a:fld>
            <a:endParaRPr lang="da-DK" dirty="0"/>
          </a:p>
        </p:txBody>
      </p:sp>
      <p:pic>
        <p:nvPicPr>
          <p:cNvPr id="121" name="그림 120"/>
          <p:cNvPicPr>
            <a:picLocks noChangeAspect="1"/>
          </p:cNvPicPr>
          <p:nvPr/>
        </p:nvPicPr>
        <p:blipFill>
          <a:blip r:embed="rId4">
            <a:clrChange>
              <a:clrFrom>
                <a:srgbClr val="FFFFFF"/>
              </a:clrFrom>
              <a:clrTo>
                <a:srgbClr val="FFFFFF">
                  <a:alpha val="0"/>
                </a:srgbClr>
              </a:clrTo>
            </a:clrChange>
          </a:blip>
          <a:stretch>
            <a:fillRect/>
          </a:stretch>
        </p:blipFill>
        <p:spPr>
          <a:xfrm>
            <a:off x="5924270" y="4374004"/>
            <a:ext cx="579010" cy="598976"/>
          </a:xfrm>
          <a:prstGeom prst="rect">
            <a:avLst/>
          </a:prstGeom>
        </p:spPr>
      </p:pic>
      <p:sp>
        <p:nvSpPr>
          <p:cNvPr id="129" name="TextBox 128"/>
          <p:cNvSpPr txBox="1"/>
          <p:nvPr/>
        </p:nvSpPr>
        <p:spPr>
          <a:xfrm>
            <a:off x="5906230" y="4904796"/>
            <a:ext cx="718102" cy="523220"/>
          </a:xfrm>
          <a:prstGeom prst="rect">
            <a:avLst/>
          </a:prstGeom>
          <a:noFill/>
        </p:spPr>
        <p:txBody>
          <a:bodyPr wrap="square" rtlCol="0">
            <a:spAutoFit/>
          </a:bodyPr>
          <a:lstStyle/>
          <a:p>
            <a:r>
              <a:rPr lang="en-US" altLang="ko-KR" sz="2800" dirty="0" smtClean="0"/>
              <a:t>SAT</a:t>
            </a:r>
            <a:endParaRPr lang="ko-KR" altLang="en-US" sz="2800" dirty="0"/>
          </a:p>
        </p:txBody>
      </p:sp>
      <p:sp>
        <p:nvSpPr>
          <p:cNvPr id="66" name="오른쪽 화살표 65"/>
          <p:cNvSpPr/>
          <p:nvPr/>
        </p:nvSpPr>
        <p:spPr bwMode="auto">
          <a:xfrm>
            <a:off x="3230641" y="3905311"/>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67" name="오른쪽 화살표 66"/>
          <p:cNvSpPr/>
          <p:nvPr/>
        </p:nvSpPr>
        <p:spPr bwMode="auto">
          <a:xfrm>
            <a:off x="6682948" y="3933221"/>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69" name="그림 68"/>
          <p:cNvPicPr>
            <a:picLocks noChangeAspect="1"/>
          </p:cNvPicPr>
          <p:nvPr/>
        </p:nvPicPr>
        <p:blipFill>
          <a:blip r:embed="rId5"/>
          <a:stretch>
            <a:fillRect/>
          </a:stretch>
        </p:blipFill>
        <p:spPr>
          <a:xfrm>
            <a:off x="159571" y="2619807"/>
            <a:ext cx="2813095" cy="1826664"/>
          </a:xfrm>
          <a:prstGeom prst="rect">
            <a:avLst/>
          </a:prstGeom>
        </p:spPr>
      </p:pic>
      <p:sp>
        <p:nvSpPr>
          <p:cNvPr id="70" name="폭발 1 69"/>
          <p:cNvSpPr/>
          <p:nvPr/>
        </p:nvSpPr>
        <p:spPr bwMode="auto">
          <a:xfrm>
            <a:off x="1035146" y="3552987"/>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71" name="폭발 1 70"/>
          <p:cNvSpPr/>
          <p:nvPr/>
        </p:nvSpPr>
        <p:spPr bwMode="auto">
          <a:xfrm>
            <a:off x="1439696" y="3223793"/>
            <a:ext cx="305798" cy="322029"/>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72" name="폭발 1 71"/>
          <p:cNvSpPr/>
          <p:nvPr/>
        </p:nvSpPr>
        <p:spPr bwMode="auto">
          <a:xfrm>
            <a:off x="1861129" y="3525077"/>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73" name="구부러진 연결선 72"/>
          <p:cNvCxnSpPr>
            <a:stCxn id="69" idx="0"/>
          </p:cNvCxnSpPr>
          <p:nvPr/>
        </p:nvCxnSpPr>
        <p:spPr bwMode="auto">
          <a:xfrm rot="16200000" flipH="1">
            <a:off x="1072375" y="3113550"/>
            <a:ext cx="998777" cy="11291"/>
          </a:xfrm>
          <a:prstGeom prst="curvedConnector3">
            <a:avLst>
              <a:gd name="adj1" fmla="val -10986"/>
            </a:avLst>
          </a:prstGeom>
          <a:solidFill>
            <a:schemeClr val="accent2"/>
          </a:solidFill>
          <a:ln w="57150" cap="flat" cmpd="sng" algn="ctr">
            <a:solidFill>
              <a:srgbClr val="FF0000"/>
            </a:solidFill>
            <a:prstDash val="solid"/>
            <a:round/>
            <a:headEnd type="none" w="med" len="med"/>
            <a:tailEnd type="triangle"/>
          </a:ln>
          <a:effectLst/>
        </p:spPr>
      </p:cxnSp>
      <p:cxnSp>
        <p:nvCxnSpPr>
          <p:cNvPr id="74" name="구부러진 연결선 73"/>
          <p:cNvCxnSpPr/>
          <p:nvPr/>
        </p:nvCxnSpPr>
        <p:spPr bwMode="auto">
          <a:xfrm rot="16200000" flipH="1">
            <a:off x="1322725" y="2964145"/>
            <a:ext cx="1124065" cy="246091"/>
          </a:xfrm>
          <a:prstGeom prst="curvedConnector3">
            <a:avLst>
              <a:gd name="adj1" fmla="val 50000"/>
            </a:avLst>
          </a:prstGeom>
          <a:solidFill>
            <a:schemeClr val="accent2"/>
          </a:solidFill>
          <a:ln w="57150" cap="flat" cmpd="sng" algn="ctr">
            <a:solidFill>
              <a:srgbClr val="FF0000"/>
            </a:solidFill>
            <a:prstDash val="solid"/>
            <a:round/>
            <a:headEnd type="none" w="med" len="med"/>
            <a:tailEnd type="triangle"/>
          </a:ln>
          <a:effectLst/>
        </p:spPr>
      </p:cxnSp>
      <p:cxnSp>
        <p:nvCxnSpPr>
          <p:cNvPr id="75" name="구부러진 연결선 74"/>
          <p:cNvCxnSpPr/>
          <p:nvPr/>
        </p:nvCxnSpPr>
        <p:spPr bwMode="auto">
          <a:xfrm rot="5400000">
            <a:off x="752140" y="3005927"/>
            <a:ext cx="1089076" cy="197526"/>
          </a:xfrm>
          <a:prstGeom prst="curvedConnector3">
            <a:avLst>
              <a:gd name="adj1" fmla="val 78418"/>
            </a:avLst>
          </a:prstGeom>
          <a:solidFill>
            <a:schemeClr val="accent2"/>
          </a:solidFill>
          <a:ln w="57150" cap="flat" cmpd="sng" algn="ctr">
            <a:solidFill>
              <a:srgbClr val="FF0000"/>
            </a:solidFill>
            <a:prstDash val="solid"/>
            <a:round/>
            <a:headEnd type="none" w="med" len="med"/>
            <a:tailEnd type="triangle"/>
          </a:ln>
          <a:effectLst/>
        </p:spPr>
      </p:cxnSp>
      <p:sp>
        <p:nvSpPr>
          <p:cNvPr id="87" name="직사각형 86"/>
          <p:cNvSpPr/>
          <p:nvPr/>
        </p:nvSpPr>
        <p:spPr bwMode="auto">
          <a:xfrm>
            <a:off x="8683455" y="2228264"/>
            <a:ext cx="976807" cy="1292791"/>
          </a:xfrm>
          <a:prstGeom prst="rect">
            <a:avLst/>
          </a:prstGeom>
          <a:solidFill>
            <a:schemeClr val="accent1">
              <a:lumMod val="60000"/>
              <a:lumOff val="40000"/>
            </a:schemeClr>
          </a:solidFill>
          <a:ln w="1778"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88" name="그림 87"/>
          <p:cNvPicPr>
            <a:picLocks noChangeAspect="1"/>
          </p:cNvPicPr>
          <p:nvPr/>
        </p:nvPicPr>
        <p:blipFill>
          <a:blip r:embed="rId6">
            <a:clrChange>
              <a:clrFrom>
                <a:srgbClr val="A349A4"/>
              </a:clrFrom>
              <a:clrTo>
                <a:srgbClr val="A349A4">
                  <a:alpha val="0"/>
                </a:srgbClr>
              </a:clrTo>
            </a:clrChange>
          </a:blip>
          <a:stretch>
            <a:fillRect/>
          </a:stretch>
        </p:blipFill>
        <p:spPr>
          <a:xfrm>
            <a:off x="7318532" y="1851175"/>
            <a:ext cx="2998440" cy="2609950"/>
          </a:xfrm>
          <a:prstGeom prst="rect">
            <a:avLst/>
          </a:prstGeom>
        </p:spPr>
      </p:pic>
      <p:cxnSp>
        <p:nvCxnSpPr>
          <p:cNvPr id="89" name="구부러진 연결선 88"/>
          <p:cNvCxnSpPr/>
          <p:nvPr/>
        </p:nvCxnSpPr>
        <p:spPr bwMode="auto">
          <a:xfrm rot="16200000" flipH="1">
            <a:off x="7662149" y="2327399"/>
            <a:ext cx="2325522" cy="872555"/>
          </a:xfrm>
          <a:prstGeom prst="curvedConnector3">
            <a:avLst>
              <a:gd name="adj1" fmla="val 50000"/>
            </a:avLst>
          </a:prstGeom>
          <a:solidFill>
            <a:schemeClr val="accent2"/>
          </a:solidFill>
          <a:ln w="57150" cap="flat" cmpd="sng" algn="ctr">
            <a:solidFill>
              <a:srgbClr val="FF0000"/>
            </a:solidFill>
            <a:prstDash val="solid"/>
            <a:round/>
            <a:headEnd type="none" w="med" len="med"/>
            <a:tailEnd type="triangle"/>
          </a:ln>
          <a:effectLst/>
        </p:spPr>
      </p:cxnSp>
      <p:sp>
        <p:nvSpPr>
          <p:cNvPr id="90" name="폭발 1 89"/>
          <p:cNvSpPr/>
          <p:nvPr/>
        </p:nvSpPr>
        <p:spPr bwMode="auto">
          <a:xfrm>
            <a:off x="8817752" y="3642450"/>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91" name="폭발 1 90"/>
          <p:cNvSpPr/>
          <p:nvPr/>
        </p:nvSpPr>
        <p:spPr bwMode="auto">
          <a:xfrm>
            <a:off x="9167392" y="3798896"/>
            <a:ext cx="360295" cy="380234"/>
          </a:xfrm>
          <a:prstGeom prst="irregularSeal1">
            <a:avLst/>
          </a:prstGeom>
          <a:solidFill>
            <a:srgbClr val="FF0000"/>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92" name="구부러진 연결선 91"/>
          <p:cNvCxnSpPr/>
          <p:nvPr/>
        </p:nvCxnSpPr>
        <p:spPr bwMode="auto">
          <a:xfrm rot="16200000" flipH="1">
            <a:off x="7545547" y="2266837"/>
            <a:ext cx="2172979" cy="762114"/>
          </a:xfrm>
          <a:prstGeom prst="curvedConnector3">
            <a:avLst>
              <a:gd name="adj1" fmla="val 52946"/>
            </a:avLst>
          </a:prstGeom>
          <a:solidFill>
            <a:schemeClr val="accent2"/>
          </a:solidFill>
          <a:ln w="57150" cap="flat" cmpd="sng" algn="ctr">
            <a:solidFill>
              <a:srgbClr val="FF0000"/>
            </a:solidFill>
            <a:prstDash val="solid"/>
            <a:round/>
            <a:headEnd type="none" w="med" len="med"/>
            <a:tailEnd type="triangle"/>
          </a:ln>
          <a:effectLst/>
        </p:spPr>
      </p:cxnSp>
      <p:pic>
        <p:nvPicPr>
          <p:cNvPr id="122" name="그림 121"/>
          <p:cNvPicPr>
            <a:picLocks noChangeAspect="1"/>
          </p:cNvPicPr>
          <p:nvPr/>
        </p:nvPicPr>
        <p:blipFill>
          <a:blip r:embed="rId7">
            <a:clrChange>
              <a:clrFrom>
                <a:srgbClr val="FFFFFF"/>
              </a:clrFrom>
              <a:clrTo>
                <a:srgbClr val="FFFFFF">
                  <a:alpha val="0"/>
                </a:srgbClr>
              </a:clrTo>
            </a:clrChange>
          </a:blip>
          <a:stretch>
            <a:fillRect/>
          </a:stretch>
        </p:blipFill>
        <p:spPr>
          <a:xfrm>
            <a:off x="5925874" y="5845215"/>
            <a:ext cx="511386" cy="514485"/>
          </a:xfrm>
          <a:prstGeom prst="rect">
            <a:avLst/>
          </a:prstGeom>
        </p:spPr>
      </p:pic>
      <p:sp>
        <p:nvSpPr>
          <p:cNvPr id="130" name="TextBox 129"/>
          <p:cNvSpPr txBox="1"/>
          <p:nvPr/>
        </p:nvSpPr>
        <p:spPr>
          <a:xfrm>
            <a:off x="5594961" y="6264818"/>
            <a:ext cx="1325966" cy="523220"/>
          </a:xfrm>
          <a:prstGeom prst="rect">
            <a:avLst/>
          </a:prstGeom>
          <a:noFill/>
        </p:spPr>
        <p:txBody>
          <a:bodyPr wrap="square" rtlCol="0">
            <a:spAutoFit/>
          </a:bodyPr>
          <a:lstStyle/>
          <a:p>
            <a:r>
              <a:rPr lang="en-US" altLang="ko-KR" sz="2800" dirty="0" smtClean="0"/>
              <a:t>UNSAT</a:t>
            </a:r>
            <a:endParaRPr lang="ko-KR" altLang="en-US" sz="2800" dirty="0"/>
          </a:p>
        </p:txBody>
      </p:sp>
      <p:sp>
        <p:nvSpPr>
          <p:cNvPr id="98" name="TextBox 97"/>
          <p:cNvSpPr txBox="1"/>
          <p:nvPr/>
        </p:nvSpPr>
        <p:spPr>
          <a:xfrm>
            <a:off x="7192725" y="4710631"/>
            <a:ext cx="2603201" cy="553998"/>
          </a:xfrm>
          <a:prstGeom prst="rect">
            <a:avLst/>
          </a:prstGeom>
          <a:noFill/>
        </p:spPr>
        <p:txBody>
          <a:bodyPr wrap="square" rtlCol="0">
            <a:spAutoFit/>
          </a:bodyPr>
          <a:lstStyle/>
          <a:p>
            <a:r>
              <a:rPr lang="el-GR" altLang="ko-KR" sz="3000" dirty="0">
                <a:solidFill>
                  <a:schemeClr val="accent4"/>
                </a:solidFill>
              </a:rPr>
              <a:t>ϕ</a:t>
            </a:r>
            <a:r>
              <a:rPr lang="en-US" altLang="ko-KR" sz="3000" baseline="-25000" dirty="0" err="1" smtClean="0">
                <a:solidFill>
                  <a:schemeClr val="accent4"/>
                </a:solidFill>
              </a:rPr>
              <a:t>b→a</a:t>
            </a:r>
            <a:r>
              <a:rPr lang="en-US" altLang="ko-KR" sz="3000" dirty="0" smtClean="0">
                <a:latin typeface="맑은 고딕" panose="020B0503020000020004" pitchFamily="50" charset="-127"/>
                <a:ea typeface="맑은 고딕" panose="020B0503020000020004" pitchFamily="50" charset="-127"/>
              </a:rPr>
              <a:t>∧</a:t>
            </a:r>
            <a:r>
              <a:rPr lang="el-GR" altLang="ko-KR" sz="3000" dirty="0" smtClean="0">
                <a:solidFill>
                  <a:srgbClr val="00B0F0"/>
                </a:solidFill>
              </a:rPr>
              <a:t>ϕ</a:t>
            </a:r>
            <a:r>
              <a:rPr lang="en-US" altLang="ko-KR" sz="3000" baseline="-25000" dirty="0" err="1" smtClean="0">
                <a:solidFill>
                  <a:srgbClr val="00B0F0"/>
                </a:solidFill>
              </a:rPr>
              <a:t>a→f</a:t>
            </a:r>
            <a:r>
              <a:rPr lang="en-US" altLang="ko-KR" sz="3000" baseline="-25000" dirty="0" smtClean="0">
                <a:solidFill>
                  <a:srgbClr val="00B0F0"/>
                </a:solidFill>
              </a:rPr>
              <a:t> </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3</a:t>
            </a:r>
            <a:endParaRPr lang="ko-KR" altLang="en-US" sz="3000" dirty="0">
              <a:solidFill>
                <a:srgbClr val="00B0F0"/>
              </a:solidFill>
            </a:endParaRPr>
          </a:p>
        </p:txBody>
      </p:sp>
      <p:pic>
        <p:nvPicPr>
          <p:cNvPr id="101" name="그림 100"/>
          <p:cNvPicPr>
            <a:picLocks noChangeAspect="1"/>
          </p:cNvPicPr>
          <p:nvPr/>
        </p:nvPicPr>
        <p:blipFill>
          <a:blip r:embed="rId7">
            <a:clrChange>
              <a:clrFrom>
                <a:srgbClr val="FFFFFF"/>
              </a:clrFrom>
              <a:clrTo>
                <a:srgbClr val="FFFFFF">
                  <a:alpha val="0"/>
                </a:srgbClr>
              </a:clrTo>
            </a:clrChange>
          </a:blip>
          <a:stretch>
            <a:fillRect/>
          </a:stretch>
        </p:blipFill>
        <p:spPr>
          <a:xfrm>
            <a:off x="9733115" y="5845214"/>
            <a:ext cx="511386" cy="514485"/>
          </a:xfrm>
          <a:prstGeom prst="rect">
            <a:avLst/>
          </a:prstGeom>
        </p:spPr>
      </p:pic>
      <p:sp>
        <p:nvSpPr>
          <p:cNvPr id="102" name="TextBox 101"/>
          <p:cNvSpPr txBox="1"/>
          <p:nvPr/>
        </p:nvSpPr>
        <p:spPr>
          <a:xfrm>
            <a:off x="9420315" y="6264818"/>
            <a:ext cx="1325966" cy="523220"/>
          </a:xfrm>
          <a:prstGeom prst="rect">
            <a:avLst/>
          </a:prstGeom>
          <a:noFill/>
        </p:spPr>
        <p:txBody>
          <a:bodyPr wrap="square" rtlCol="0">
            <a:spAutoFit/>
          </a:bodyPr>
          <a:lstStyle/>
          <a:p>
            <a:r>
              <a:rPr lang="en-US" altLang="ko-KR" sz="2800" dirty="0" smtClean="0"/>
              <a:t>UNSAT</a:t>
            </a:r>
            <a:endParaRPr lang="ko-KR" altLang="en-US" sz="2800" dirty="0"/>
          </a:p>
        </p:txBody>
      </p:sp>
      <p:sp>
        <p:nvSpPr>
          <p:cNvPr id="6" name="직사각형 5"/>
          <p:cNvSpPr/>
          <p:nvPr/>
        </p:nvSpPr>
        <p:spPr>
          <a:xfrm>
            <a:off x="869046" y="1941955"/>
            <a:ext cx="570990" cy="523220"/>
          </a:xfrm>
          <a:prstGeom prst="rect">
            <a:avLst/>
          </a:prstGeom>
        </p:spPr>
        <p:txBody>
          <a:bodyPr wrap="none">
            <a:spAutoFit/>
          </a:bodyPr>
          <a:lstStyle/>
          <a:p>
            <a:r>
              <a:rPr lang="el-GR" altLang="ko-KR" sz="2800" i="1" dirty="0">
                <a:solidFill>
                  <a:srgbClr val="FF0000"/>
                </a:solidFill>
              </a:rPr>
              <a:t>σ</a:t>
            </a:r>
            <a:r>
              <a:rPr lang="en-US" altLang="ko-KR" sz="2800" i="1" baseline="-25000" dirty="0">
                <a:solidFill>
                  <a:srgbClr val="FF0000"/>
                </a:solidFill>
              </a:rPr>
              <a:t>f</a:t>
            </a:r>
            <a:r>
              <a:rPr lang="en-US" altLang="ko-KR" sz="2800" i="1" baseline="-50000" dirty="0">
                <a:solidFill>
                  <a:srgbClr val="FF0000"/>
                </a:solidFill>
              </a:rPr>
              <a:t>1</a:t>
            </a:r>
            <a:endParaRPr lang="ko-KR" altLang="en-US" sz="2800" dirty="0">
              <a:solidFill>
                <a:srgbClr val="FF0000"/>
              </a:solidFill>
            </a:endParaRPr>
          </a:p>
        </p:txBody>
      </p:sp>
      <p:sp>
        <p:nvSpPr>
          <p:cNvPr id="123" name="직사각형 122"/>
          <p:cNvSpPr/>
          <p:nvPr/>
        </p:nvSpPr>
        <p:spPr>
          <a:xfrm>
            <a:off x="1275291" y="1942284"/>
            <a:ext cx="570990" cy="523220"/>
          </a:xfrm>
          <a:prstGeom prst="rect">
            <a:avLst/>
          </a:prstGeom>
        </p:spPr>
        <p:txBody>
          <a:bodyPr wrap="none">
            <a:spAutoFit/>
          </a:bodyPr>
          <a:lstStyle/>
          <a:p>
            <a:r>
              <a:rPr lang="el-GR" altLang="ko-KR" sz="2800" i="1" dirty="0">
                <a:solidFill>
                  <a:srgbClr val="FF0000"/>
                </a:solidFill>
              </a:rPr>
              <a:t>σ</a:t>
            </a:r>
            <a:r>
              <a:rPr lang="en-US" altLang="ko-KR" sz="2800" i="1" baseline="-25000" dirty="0" smtClean="0">
                <a:solidFill>
                  <a:srgbClr val="FF0000"/>
                </a:solidFill>
              </a:rPr>
              <a:t>f</a:t>
            </a:r>
            <a:r>
              <a:rPr lang="en-US" altLang="ko-KR" sz="2800" i="1" baseline="-50000" dirty="0" smtClean="0">
                <a:solidFill>
                  <a:srgbClr val="FF0000"/>
                </a:solidFill>
              </a:rPr>
              <a:t>2</a:t>
            </a:r>
            <a:endParaRPr lang="ko-KR" altLang="en-US" sz="2800" dirty="0">
              <a:solidFill>
                <a:srgbClr val="FF0000"/>
              </a:solidFill>
            </a:endParaRPr>
          </a:p>
        </p:txBody>
      </p:sp>
      <p:sp>
        <p:nvSpPr>
          <p:cNvPr id="125" name="직사각형 124"/>
          <p:cNvSpPr/>
          <p:nvPr/>
        </p:nvSpPr>
        <p:spPr>
          <a:xfrm>
            <a:off x="1723348" y="1946494"/>
            <a:ext cx="570990" cy="523220"/>
          </a:xfrm>
          <a:prstGeom prst="rect">
            <a:avLst/>
          </a:prstGeom>
        </p:spPr>
        <p:txBody>
          <a:bodyPr wrap="none">
            <a:spAutoFit/>
          </a:bodyPr>
          <a:lstStyle/>
          <a:p>
            <a:r>
              <a:rPr lang="el-GR" altLang="ko-KR" sz="2800" i="1" dirty="0">
                <a:solidFill>
                  <a:srgbClr val="FF0000"/>
                </a:solidFill>
              </a:rPr>
              <a:t>σ</a:t>
            </a:r>
            <a:r>
              <a:rPr lang="en-US" altLang="ko-KR" sz="2800" i="1" baseline="-25000" dirty="0" smtClean="0">
                <a:solidFill>
                  <a:srgbClr val="FF0000"/>
                </a:solidFill>
              </a:rPr>
              <a:t>f</a:t>
            </a:r>
            <a:r>
              <a:rPr lang="en-US" altLang="ko-KR" sz="2800" i="1" baseline="-50000" dirty="0" smtClean="0">
                <a:solidFill>
                  <a:srgbClr val="FF0000"/>
                </a:solidFill>
              </a:rPr>
              <a:t>3</a:t>
            </a:r>
            <a:endParaRPr lang="ko-KR" altLang="en-US" sz="2800" dirty="0">
              <a:solidFill>
                <a:srgbClr val="FF0000"/>
              </a:solidFill>
            </a:endParaRPr>
          </a:p>
        </p:txBody>
      </p:sp>
      <p:pic>
        <p:nvPicPr>
          <p:cNvPr id="128" name="그림 127"/>
          <p:cNvPicPr>
            <a:picLocks noChangeAspect="1"/>
          </p:cNvPicPr>
          <p:nvPr/>
        </p:nvPicPr>
        <p:blipFill>
          <a:blip r:embed="rId4">
            <a:clrChange>
              <a:clrFrom>
                <a:srgbClr val="FFFFFF"/>
              </a:clrFrom>
              <a:clrTo>
                <a:srgbClr val="FFFFFF">
                  <a:alpha val="0"/>
                </a:srgbClr>
              </a:clrTo>
            </a:clrChange>
          </a:blip>
          <a:stretch>
            <a:fillRect/>
          </a:stretch>
        </p:blipFill>
        <p:spPr>
          <a:xfrm>
            <a:off x="9714605" y="4431726"/>
            <a:ext cx="579010" cy="598976"/>
          </a:xfrm>
          <a:prstGeom prst="rect">
            <a:avLst/>
          </a:prstGeom>
        </p:spPr>
      </p:pic>
      <p:sp>
        <p:nvSpPr>
          <p:cNvPr id="132" name="오른쪽 화살표 131"/>
          <p:cNvSpPr/>
          <p:nvPr/>
        </p:nvSpPr>
        <p:spPr bwMode="auto">
          <a:xfrm>
            <a:off x="10414876" y="3987959"/>
            <a:ext cx="544791" cy="473104"/>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34" name="TextBox 133"/>
          <p:cNvSpPr txBox="1"/>
          <p:nvPr/>
        </p:nvSpPr>
        <p:spPr>
          <a:xfrm>
            <a:off x="10851276" y="4022684"/>
            <a:ext cx="1339305" cy="954107"/>
          </a:xfrm>
          <a:prstGeom prst="rect">
            <a:avLst/>
          </a:prstGeom>
          <a:noFill/>
        </p:spPr>
        <p:txBody>
          <a:bodyPr wrap="square" rtlCol="0">
            <a:spAutoFit/>
          </a:bodyPr>
          <a:lstStyle/>
          <a:p>
            <a:pPr algn="ctr"/>
            <a:r>
              <a:rPr lang="en-US" altLang="ko-KR" sz="2800" b="1" dirty="0" smtClean="0"/>
              <a:t>Alarm</a:t>
            </a:r>
          </a:p>
          <a:p>
            <a:pPr algn="ctr"/>
            <a:r>
              <a:rPr lang="en-US" altLang="ko-KR" sz="2800" b="1" dirty="0" smtClean="0"/>
              <a:t>Report</a:t>
            </a:r>
            <a:endParaRPr lang="ko-KR" altLang="en-US" sz="2800" b="1" dirty="0"/>
          </a:p>
        </p:txBody>
      </p:sp>
      <p:sp>
        <p:nvSpPr>
          <p:cNvPr id="135" name="TextBox 134"/>
          <p:cNvSpPr txBox="1"/>
          <p:nvPr/>
        </p:nvSpPr>
        <p:spPr>
          <a:xfrm>
            <a:off x="9693991" y="4929196"/>
            <a:ext cx="861183" cy="523220"/>
          </a:xfrm>
          <a:prstGeom prst="rect">
            <a:avLst/>
          </a:prstGeom>
          <a:noFill/>
        </p:spPr>
        <p:txBody>
          <a:bodyPr wrap="square" rtlCol="0">
            <a:spAutoFit/>
          </a:bodyPr>
          <a:lstStyle/>
          <a:p>
            <a:r>
              <a:rPr lang="en-US" altLang="ko-KR" sz="2800" dirty="0" smtClean="0"/>
              <a:t>SAT</a:t>
            </a:r>
            <a:endParaRPr lang="ko-KR" altLang="en-US" sz="2800" dirty="0"/>
          </a:p>
        </p:txBody>
      </p:sp>
      <p:sp>
        <p:nvSpPr>
          <p:cNvPr id="60" name="TextBox 59"/>
          <p:cNvSpPr txBox="1"/>
          <p:nvPr/>
        </p:nvSpPr>
        <p:spPr>
          <a:xfrm>
            <a:off x="4274468" y="4599740"/>
            <a:ext cx="1606477" cy="553998"/>
          </a:xfrm>
          <a:prstGeom prst="rect">
            <a:avLst/>
          </a:prstGeom>
          <a:noFill/>
        </p:spPr>
        <p:txBody>
          <a:bodyPr wrap="square" rtlCol="0">
            <a:spAutoFit/>
          </a:bodyPr>
          <a:lstStyle/>
          <a:p>
            <a:r>
              <a:rPr lang="el-GR" altLang="ko-KR" sz="3000" dirty="0" smtClean="0">
                <a:solidFill>
                  <a:srgbClr val="00B0F0"/>
                </a:solidFill>
              </a:rPr>
              <a:t>ϕ</a:t>
            </a:r>
            <a:r>
              <a:rPr lang="en-US" altLang="ko-KR" sz="3000" baseline="-25000" dirty="0" err="1" smtClean="0">
                <a:solidFill>
                  <a:srgbClr val="00B0F0"/>
                </a:solidFill>
              </a:rPr>
              <a:t>a→f</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2</a:t>
            </a:r>
            <a:endParaRPr lang="ko-KR" altLang="en-US" sz="3000" dirty="0">
              <a:solidFill>
                <a:srgbClr val="00B0F0"/>
              </a:solidFill>
            </a:endParaRPr>
          </a:p>
        </p:txBody>
      </p:sp>
      <p:sp>
        <p:nvSpPr>
          <p:cNvPr id="61" name="TextBox 60"/>
          <p:cNvSpPr txBox="1"/>
          <p:nvPr/>
        </p:nvSpPr>
        <p:spPr>
          <a:xfrm>
            <a:off x="4274468" y="4968058"/>
            <a:ext cx="1606477" cy="553998"/>
          </a:xfrm>
          <a:prstGeom prst="rect">
            <a:avLst/>
          </a:prstGeom>
          <a:noFill/>
        </p:spPr>
        <p:txBody>
          <a:bodyPr wrap="square" rtlCol="0">
            <a:spAutoFit/>
          </a:bodyPr>
          <a:lstStyle/>
          <a:p>
            <a:r>
              <a:rPr lang="el-GR" altLang="ko-KR" sz="3000" dirty="0">
                <a:solidFill>
                  <a:srgbClr val="00B0F0"/>
                </a:solidFill>
              </a:rPr>
              <a:t>ϕ</a:t>
            </a:r>
            <a:r>
              <a:rPr lang="en-US" altLang="ko-KR" sz="3000" baseline="-25000" dirty="0" err="1" smtClean="0">
                <a:solidFill>
                  <a:srgbClr val="00B0F0"/>
                </a:solidFill>
              </a:rPr>
              <a:t>a→f</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3</a:t>
            </a:r>
            <a:endParaRPr lang="ko-KR" altLang="en-US" sz="3000" dirty="0">
              <a:solidFill>
                <a:srgbClr val="00B0F0"/>
              </a:solidFill>
            </a:endParaRPr>
          </a:p>
        </p:txBody>
      </p:sp>
      <p:sp>
        <p:nvSpPr>
          <p:cNvPr id="62" name="TextBox 61"/>
          <p:cNvSpPr txBox="1"/>
          <p:nvPr/>
        </p:nvSpPr>
        <p:spPr>
          <a:xfrm>
            <a:off x="7192726" y="4340730"/>
            <a:ext cx="2640280" cy="553998"/>
          </a:xfrm>
          <a:prstGeom prst="rect">
            <a:avLst/>
          </a:prstGeom>
          <a:noFill/>
        </p:spPr>
        <p:txBody>
          <a:bodyPr wrap="square" rtlCol="0">
            <a:spAutoFit/>
          </a:bodyPr>
          <a:lstStyle/>
          <a:p>
            <a:r>
              <a:rPr lang="el-GR" altLang="ko-KR" sz="3000" dirty="0" smtClean="0">
                <a:solidFill>
                  <a:schemeClr val="accent4"/>
                </a:solidFill>
              </a:rPr>
              <a:t>ϕ</a:t>
            </a:r>
            <a:r>
              <a:rPr lang="en-US" altLang="ko-KR" sz="3000" baseline="-25000" dirty="0" err="1" smtClean="0">
                <a:solidFill>
                  <a:schemeClr val="accent4"/>
                </a:solidFill>
              </a:rPr>
              <a:t>b→a</a:t>
            </a:r>
            <a:r>
              <a:rPr lang="en-US" altLang="ko-KR" sz="3000" dirty="0" smtClean="0">
                <a:latin typeface="맑은 고딕" panose="020B0503020000020004" pitchFamily="50" charset="-127"/>
                <a:ea typeface="맑은 고딕" panose="020B0503020000020004" pitchFamily="50" charset="-127"/>
              </a:rPr>
              <a:t>∧</a:t>
            </a:r>
            <a:r>
              <a:rPr lang="el-GR" altLang="ko-KR" sz="3000" dirty="0" smtClean="0">
                <a:solidFill>
                  <a:srgbClr val="00B0F0"/>
                </a:solidFill>
              </a:rPr>
              <a:t>ϕ</a:t>
            </a:r>
            <a:r>
              <a:rPr lang="en-US" altLang="ko-KR" sz="3000" baseline="-25000" dirty="0" err="1" smtClean="0">
                <a:solidFill>
                  <a:srgbClr val="00B0F0"/>
                </a:solidFill>
              </a:rPr>
              <a:t>a→f</a:t>
            </a:r>
            <a:r>
              <a:rPr lang="en-US" altLang="ko-KR" sz="3000" baseline="-25000" dirty="0" smtClean="0">
                <a:solidFill>
                  <a:srgbClr val="00B0F0"/>
                </a:solidFill>
              </a:rPr>
              <a:t> </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2</a:t>
            </a:r>
            <a:endParaRPr lang="ko-KR" altLang="en-US" sz="3000" dirty="0">
              <a:solidFill>
                <a:schemeClr val="accent4"/>
              </a:solidFill>
            </a:endParaRPr>
          </a:p>
        </p:txBody>
      </p:sp>
      <p:sp>
        <p:nvSpPr>
          <p:cNvPr id="108" name="TextBox 107"/>
          <p:cNvSpPr txBox="1"/>
          <p:nvPr/>
        </p:nvSpPr>
        <p:spPr>
          <a:xfrm>
            <a:off x="9610684" y="2189657"/>
            <a:ext cx="578345" cy="769441"/>
          </a:xfrm>
          <a:prstGeom prst="rect">
            <a:avLst/>
          </a:prstGeom>
          <a:noFill/>
        </p:spPr>
        <p:txBody>
          <a:bodyPr wrap="square" rtlCol="0">
            <a:spAutoFit/>
          </a:bodyPr>
          <a:lstStyle/>
          <a:p>
            <a:r>
              <a:rPr lang="en-US" altLang="ko-KR" sz="4400" b="1" dirty="0" smtClean="0">
                <a:solidFill>
                  <a:srgbClr val="00B0F0"/>
                </a:solidFill>
                <a:effectLst>
                  <a:outerShdw blurRad="38100" dist="38100" dir="2700000" algn="tl">
                    <a:srgbClr val="000000">
                      <a:alpha val="43137"/>
                    </a:srgbClr>
                  </a:outerShdw>
                </a:effectLst>
              </a:rPr>
              <a:t>a</a:t>
            </a:r>
            <a:endParaRPr lang="ko-KR" altLang="en-US" sz="4400" b="1" dirty="0">
              <a:solidFill>
                <a:srgbClr val="00B0F0"/>
              </a:solidFill>
              <a:effectLst>
                <a:outerShdw blurRad="38100" dist="38100" dir="2700000" algn="tl">
                  <a:srgbClr val="000000">
                    <a:alpha val="43137"/>
                  </a:srgbClr>
                </a:outerShdw>
              </a:effectLst>
            </a:endParaRPr>
          </a:p>
        </p:txBody>
      </p:sp>
      <p:sp>
        <p:nvSpPr>
          <p:cNvPr id="63" name="TextBox 62"/>
          <p:cNvSpPr txBox="1"/>
          <p:nvPr/>
        </p:nvSpPr>
        <p:spPr>
          <a:xfrm>
            <a:off x="7496748" y="1790711"/>
            <a:ext cx="858422" cy="769441"/>
          </a:xfrm>
          <a:prstGeom prst="rect">
            <a:avLst/>
          </a:prstGeom>
          <a:noFill/>
        </p:spPr>
        <p:txBody>
          <a:bodyPr wrap="square" rtlCol="0">
            <a:spAutoFit/>
          </a:bodyPr>
          <a:lstStyle/>
          <a:p>
            <a:r>
              <a:rPr lang="en-US" altLang="ko-KR" sz="4400" b="1" dirty="0" smtClean="0">
                <a:solidFill>
                  <a:schemeClr val="accent4"/>
                </a:solidFill>
                <a:effectLst>
                  <a:outerShdw blurRad="38100" dist="38100" dir="2700000" algn="tl">
                    <a:srgbClr val="000000">
                      <a:alpha val="43137"/>
                    </a:srgbClr>
                  </a:outerShdw>
                </a:effectLst>
              </a:rPr>
              <a:t>b</a:t>
            </a:r>
            <a:endParaRPr lang="ko-KR" altLang="en-US" sz="4400" b="1" dirty="0">
              <a:solidFill>
                <a:srgbClr val="00B0F0"/>
              </a:solidFill>
              <a:effectLst>
                <a:outerShdw blurRad="38100" dist="38100" dir="2700000" algn="tl">
                  <a:srgbClr val="000000">
                    <a:alpha val="43137"/>
                  </a:srgbClr>
                </a:outerShdw>
              </a:effectLst>
            </a:endParaRPr>
          </a:p>
        </p:txBody>
      </p:sp>
      <p:pic>
        <p:nvPicPr>
          <p:cNvPr id="78" name="그림 77"/>
          <p:cNvPicPr>
            <a:picLocks noChangeAspect="1"/>
          </p:cNvPicPr>
          <p:nvPr/>
        </p:nvPicPr>
        <p:blipFill>
          <a:blip r:embed="rId8"/>
          <a:stretch>
            <a:fillRect/>
          </a:stretch>
        </p:blipFill>
        <p:spPr>
          <a:xfrm>
            <a:off x="4006164" y="2147646"/>
            <a:ext cx="2628900" cy="2286000"/>
          </a:xfrm>
          <a:prstGeom prst="rect">
            <a:avLst/>
          </a:prstGeom>
        </p:spPr>
      </p:pic>
      <p:cxnSp>
        <p:nvCxnSpPr>
          <p:cNvPr id="79" name="구부러진 연결선 78"/>
          <p:cNvCxnSpPr/>
          <p:nvPr/>
        </p:nvCxnSpPr>
        <p:spPr bwMode="auto">
          <a:xfrm rot="5400000">
            <a:off x="4109510" y="2904039"/>
            <a:ext cx="1922563" cy="288711"/>
          </a:xfrm>
          <a:prstGeom prst="curvedConnector3">
            <a:avLst>
              <a:gd name="adj1" fmla="val 50000"/>
            </a:avLst>
          </a:prstGeom>
          <a:solidFill>
            <a:schemeClr val="accent2"/>
          </a:solidFill>
          <a:ln w="57150" cap="flat" cmpd="sng" algn="ctr">
            <a:solidFill>
              <a:srgbClr val="FF0000"/>
            </a:solidFill>
            <a:prstDash val="solid"/>
            <a:round/>
            <a:headEnd type="none" w="med" len="med"/>
            <a:tailEnd type="triangle"/>
          </a:ln>
          <a:effectLst/>
        </p:spPr>
      </p:cxnSp>
      <p:sp>
        <p:nvSpPr>
          <p:cNvPr id="80" name="폭발 1 79"/>
          <p:cNvSpPr/>
          <p:nvPr/>
        </p:nvSpPr>
        <p:spPr bwMode="auto">
          <a:xfrm>
            <a:off x="4712813" y="3803830"/>
            <a:ext cx="444330" cy="380234"/>
          </a:xfrm>
          <a:prstGeom prst="irregularSeal1">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81" name="폭발 1 80"/>
          <p:cNvSpPr/>
          <p:nvPr/>
        </p:nvSpPr>
        <p:spPr bwMode="auto">
          <a:xfrm>
            <a:off x="5175113" y="3525942"/>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82" name="폭발 1 81"/>
          <p:cNvSpPr/>
          <p:nvPr/>
        </p:nvSpPr>
        <p:spPr bwMode="auto">
          <a:xfrm>
            <a:off x="5606763" y="3777109"/>
            <a:ext cx="360295" cy="380234"/>
          </a:xfrm>
          <a:prstGeom prst="irregularSeal1">
            <a:avLst/>
          </a:prstGeom>
          <a:solidFill>
            <a:srgbClr val="FF0000"/>
          </a:solidFill>
          <a:ln w="1778"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83" name="구부러진 연결선 82"/>
          <p:cNvCxnSpPr/>
          <p:nvPr/>
        </p:nvCxnSpPr>
        <p:spPr bwMode="auto">
          <a:xfrm rot="16200000" flipH="1">
            <a:off x="4500244" y="2847158"/>
            <a:ext cx="1636550" cy="28968"/>
          </a:xfrm>
          <a:prstGeom prst="curvedConnector3">
            <a:avLst>
              <a:gd name="adj1" fmla="val 50000"/>
            </a:avLst>
          </a:prstGeom>
          <a:solidFill>
            <a:schemeClr val="accent2"/>
          </a:solidFill>
          <a:ln w="57150" cap="flat" cmpd="sng" algn="ctr">
            <a:solidFill>
              <a:srgbClr val="FF0000"/>
            </a:solidFill>
            <a:prstDash val="solid"/>
            <a:round/>
            <a:headEnd type="none" w="med" len="med"/>
            <a:tailEnd type="triangle"/>
          </a:ln>
          <a:effectLst/>
        </p:spPr>
      </p:cxnSp>
      <p:cxnSp>
        <p:nvCxnSpPr>
          <p:cNvPr id="84" name="구부러진 연결선 83"/>
          <p:cNvCxnSpPr/>
          <p:nvPr/>
        </p:nvCxnSpPr>
        <p:spPr bwMode="auto">
          <a:xfrm rot="16200000" flipH="1">
            <a:off x="4574107" y="2847454"/>
            <a:ext cx="1966307" cy="358131"/>
          </a:xfrm>
          <a:prstGeom prst="curvedConnector3">
            <a:avLst>
              <a:gd name="adj1" fmla="val 50000"/>
            </a:avLst>
          </a:prstGeom>
          <a:solidFill>
            <a:schemeClr val="accent2"/>
          </a:solidFill>
          <a:ln w="57150" cap="flat" cmpd="sng" algn="ctr">
            <a:solidFill>
              <a:srgbClr val="FF0000"/>
            </a:solidFill>
            <a:prstDash val="solid"/>
            <a:round/>
            <a:headEnd type="none" w="med" len="med"/>
            <a:tailEnd type="triangle"/>
          </a:ln>
          <a:effectLst/>
        </p:spPr>
      </p:cxnSp>
      <p:sp>
        <p:nvSpPr>
          <p:cNvPr id="64" name="TextBox 63"/>
          <p:cNvSpPr txBox="1"/>
          <p:nvPr/>
        </p:nvSpPr>
        <p:spPr>
          <a:xfrm>
            <a:off x="6062020" y="2010546"/>
            <a:ext cx="475264" cy="769441"/>
          </a:xfrm>
          <a:prstGeom prst="rect">
            <a:avLst/>
          </a:prstGeom>
          <a:noFill/>
        </p:spPr>
        <p:txBody>
          <a:bodyPr wrap="square" rtlCol="0">
            <a:spAutoFit/>
          </a:bodyPr>
          <a:lstStyle/>
          <a:p>
            <a:r>
              <a:rPr lang="en-US" altLang="ko-KR" sz="4400" b="1" dirty="0" smtClean="0">
                <a:solidFill>
                  <a:srgbClr val="00B0F0"/>
                </a:solidFill>
                <a:effectLst>
                  <a:outerShdw blurRad="38100" dist="38100" dir="2700000" algn="tl">
                    <a:srgbClr val="000000">
                      <a:alpha val="43137"/>
                    </a:srgbClr>
                  </a:outerShdw>
                </a:effectLst>
              </a:rPr>
              <a:t>a</a:t>
            </a:r>
            <a:endParaRPr lang="ko-KR" altLang="en-US" sz="4400" b="1" dirty="0">
              <a:solidFill>
                <a:srgbClr val="00B0F0"/>
              </a:solidFill>
              <a:effectLst>
                <a:outerShdw blurRad="38100" dist="38100" dir="2700000" algn="tl">
                  <a:srgbClr val="000000">
                    <a:alpha val="43137"/>
                  </a:srgbClr>
                </a:outerShdw>
              </a:effectLst>
            </a:endParaRPr>
          </a:p>
        </p:txBody>
      </p:sp>
      <p:sp>
        <p:nvSpPr>
          <p:cNvPr id="65" name="TextBox 64"/>
          <p:cNvSpPr txBox="1"/>
          <p:nvPr/>
        </p:nvSpPr>
        <p:spPr>
          <a:xfrm>
            <a:off x="4274468" y="4253973"/>
            <a:ext cx="1606477" cy="553998"/>
          </a:xfrm>
          <a:prstGeom prst="rect">
            <a:avLst/>
          </a:prstGeom>
          <a:noFill/>
        </p:spPr>
        <p:txBody>
          <a:bodyPr wrap="square" rtlCol="0">
            <a:spAutoFit/>
          </a:bodyPr>
          <a:lstStyle/>
          <a:p>
            <a:r>
              <a:rPr lang="el-GR" altLang="ko-KR" sz="3000" dirty="0" smtClean="0">
                <a:solidFill>
                  <a:srgbClr val="00B0F0"/>
                </a:solidFill>
              </a:rPr>
              <a:t>ϕ</a:t>
            </a:r>
            <a:r>
              <a:rPr lang="en-US" altLang="ko-KR" sz="3000" baseline="-25000" dirty="0" err="1" smtClean="0">
                <a:solidFill>
                  <a:srgbClr val="00B0F0"/>
                </a:solidFill>
              </a:rPr>
              <a:t>a→f</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1</a:t>
            </a:r>
            <a:endParaRPr lang="ko-KR" altLang="en-US" sz="3000" dirty="0">
              <a:solidFill>
                <a:srgbClr val="00B0F0"/>
              </a:solidFill>
            </a:endParaRPr>
          </a:p>
        </p:txBody>
      </p:sp>
      <p:cxnSp>
        <p:nvCxnSpPr>
          <p:cNvPr id="95" name="구부러진 연결선 94"/>
          <p:cNvCxnSpPr/>
          <p:nvPr/>
        </p:nvCxnSpPr>
        <p:spPr bwMode="auto">
          <a:xfrm rot="5400000">
            <a:off x="4120916" y="2940596"/>
            <a:ext cx="1891445" cy="270850"/>
          </a:xfrm>
          <a:prstGeom prst="curvedConnector3">
            <a:avLst>
              <a:gd name="adj1" fmla="val 50000"/>
            </a:avLst>
          </a:prstGeom>
          <a:solidFill>
            <a:schemeClr val="accent2"/>
          </a:solidFill>
          <a:ln w="57150" cap="flat" cmpd="sng" algn="ctr">
            <a:solidFill>
              <a:schemeClr val="tx1">
                <a:lumMod val="65000"/>
                <a:lumOff val="35000"/>
              </a:schemeClr>
            </a:solidFill>
            <a:prstDash val="sysDot"/>
            <a:round/>
            <a:headEnd type="none" w="med" len="med"/>
            <a:tailEnd type="triangle"/>
          </a:ln>
          <a:effectLst/>
        </p:spPr>
      </p:cxnSp>
      <p:sp>
        <p:nvSpPr>
          <p:cNvPr id="97" name="폭발 1 96"/>
          <p:cNvSpPr/>
          <p:nvPr/>
        </p:nvSpPr>
        <p:spPr bwMode="auto">
          <a:xfrm>
            <a:off x="4717591" y="3815898"/>
            <a:ext cx="444330" cy="380234"/>
          </a:xfrm>
          <a:prstGeom prst="irregularSeal1">
            <a:avLst/>
          </a:prstGeom>
          <a:noFill/>
          <a:ln w="25400"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cxnSp>
        <p:nvCxnSpPr>
          <p:cNvPr id="118" name="구부러진 연결선 117"/>
          <p:cNvCxnSpPr/>
          <p:nvPr/>
        </p:nvCxnSpPr>
        <p:spPr bwMode="auto">
          <a:xfrm rot="16200000" flipH="1">
            <a:off x="7700305" y="2369666"/>
            <a:ext cx="2266343" cy="855424"/>
          </a:xfrm>
          <a:prstGeom prst="curvedConnector3">
            <a:avLst>
              <a:gd name="adj1" fmla="val 50000"/>
            </a:avLst>
          </a:prstGeom>
          <a:solidFill>
            <a:schemeClr val="accent2"/>
          </a:solidFill>
          <a:ln w="57150" cap="flat" cmpd="sng" algn="ctr">
            <a:solidFill>
              <a:schemeClr val="tx1">
                <a:lumMod val="65000"/>
                <a:lumOff val="35000"/>
              </a:schemeClr>
            </a:solidFill>
            <a:prstDash val="sysDot"/>
            <a:round/>
            <a:headEnd type="none" w="med" len="med"/>
            <a:tailEnd type="triangle"/>
          </a:ln>
          <a:effectLst/>
        </p:spPr>
      </p:cxnSp>
      <p:sp>
        <p:nvSpPr>
          <p:cNvPr id="119" name="폭발 1 118"/>
          <p:cNvSpPr/>
          <p:nvPr/>
        </p:nvSpPr>
        <p:spPr bwMode="auto">
          <a:xfrm>
            <a:off x="9167392" y="3803008"/>
            <a:ext cx="360295" cy="380234"/>
          </a:xfrm>
          <a:prstGeom prst="irregularSeal1">
            <a:avLst/>
          </a:prstGeom>
          <a:noFill/>
          <a:ln w="25400" cap="flat" cmpd="sng" algn="ctr">
            <a:solidFill>
              <a:schemeClr val="tx1">
                <a:lumMod val="65000"/>
                <a:lumOff val="3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20" name="곱셈 기호 119"/>
          <p:cNvSpPr/>
          <p:nvPr/>
        </p:nvSpPr>
        <p:spPr bwMode="auto">
          <a:xfrm>
            <a:off x="4416680" y="5720577"/>
            <a:ext cx="876726" cy="870685"/>
          </a:xfrm>
          <a:prstGeom prst="mathMultiply">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sp>
        <p:nvSpPr>
          <p:cNvPr id="124" name="곱셈 기호 123"/>
          <p:cNvSpPr/>
          <p:nvPr/>
        </p:nvSpPr>
        <p:spPr bwMode="auto">
          <a:xfrm>
            <a:off x="7885077" y="5720577"/>
            <a:ext cx="876726" cy="870685"/>
          </a:xfrm>
          <a:prstGeom prst="mathMultiply">
            <a:avLst/>
          </a:prstGeom>
          <a:solidFill>
            <a:srgbClr val="FF0000"/>
          </a:solidFill>
          <a:ln w="1778"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ts val="3600"/>
              </a:lnSpc>
              <a:spcBef>
                <a:spcPct val="0"/>
              </a:spcBef>
              <a:spcAft>
                <a:spcPct val="0"/>
              </a:spcAft>
              <a:buClrTx/>
              <a:buSzTx/>
              <a:buFont typeface="AU Passata" pitchFamily="34" charset="0"/>
              <a:buNone/>
              <a:tabLst/>
            </a:pPr>
            <a:endParaRPr kumimoji="0" lang="ko-KR" altLang="en-US" sz="3600" b="0" i="0" u="none" strike="noStrike" cap="none" normalizeH="0" baseline="0" smtClean="0">
              <a:ln>
                <a:noFill/>
              </a:ln>
              <a:solidFill>
                <a:schemeClr val="tx1"/>
              </a:solidFill>
              <a:effectLst/>
              <a:latin typeface="AU Passata" pitchFamily="34" charset="0"/>
            </a:endParaRPr>
          </a:p>
        </p:txBody>
      </p:sp>
      <p:pic>
        <p:nvPicPr>
          <p:cNvPr id="85" name="Picture 4" descr="File:Filter.svg"/>
          <p:cNvPicPr>
            <a:picLocks noChangeAspect="1" noChangeArrowheads="1"/>
          </p:cNvPicPr>
          <p:nvPr/>
        </p:nvPicPr>
        <p:blipFill>
          <a:blip r:embed="rId9"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047159" y="2872912"/>
            <a:ext cx="506357" cy="6393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4" name="Picture 4" descr="File:Filter.svg"/>
          <p:cNvPicPr>
            <a:picLocks noChangeAspect="1" noChangeArrowheads="1"/>
          </p:cNvPicPr>
          <p:nvPr/>
        </p:nvPicPr>
        <p:blipFill>
          <a:blip r:embed="rId9"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551058" y="2465805"/>
            <a:ext cx="462036" cy="506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3" name="Picture 4" descr="File:Filter.svg"/>
          <p:cNvPicPr>
            <a:picLocks noChangeAspect="1" noChangeArrowheads="1"/>
          </p:cNvPicPr>
          <p:nvPr/>
        </p:nvPicPr>
        <p:blipFill>
          <a:blip r:embed="rId10" cstate="print">
            <a:clrChange>
              <a:clrFrom>
                <a:srgbClr val="000000">
                  <a:alpha val="0"/>
                </a:srgbClr>
              </a:clrFrom>
              <a:clrTo>
                <a:srgbClr val="000000">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788037" y="3128200"/>
            <a:ext cx="402084" cy="411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reportì ëí ì´ë¯¸ì§ ê²ìê²°ê³¼"/>
          <p:cNvPicPr>
            <a:picLocks noChangeAspect="1" noChangeArrowheads="1"/>
          </p:cNvPicPr>
          <p:nvPr/>
        </p:nvPicPr>
        <p:blipFill>
          <a:blip r:embed="rId11">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10909647" y="3234532"/>
            <a:ext cx="1195665" cy="775682"/>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p:cNvSpPr txBox="1"/>
          <p:nvPr/>
        </p:nvSpPr>
        <p:spPr>
          <a:xfrm>
            <a:off x="4475131" y="1203808"/>
            <a:ext cx="1606477" cy="553998"/>
          </a:xfrm>
          <a:prstGeom prst="rect">
            <a:avLst/>
          </a:prstGeom>
          <a:noFill/>
        </p:spPr>
        <p:txBody>
          <a:bodyPr wrap="square" rtlCol="0">
            <a:spAutoFit/>
          </a:bodyPr>
          <a:lstStyle/>
          <a:p>
            <a:r>
              <a:rPr lang="el-GR" altLang="ko-KR" sz="3000" dirty="0" smtClean="0">
                <a:solidFill>
                  <a:srgbClr val="00B0F0"/>
                </a:solidFill>
              </a:rPr>
              <a:t>ϕ</a:t>
            </a:r>
            <a:r>
              <a:rPr lang="en-US" altLang="ko-KR" sz="3000" baseline="-25000" dirty="0" err="1" smtClean="0">
                <a:solidFill>
                  <a:srgbClr val="00B0F0"/>
                </a:solidFill>
              </a:rPr>
              <a:t>a→f</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2</a:t>
            </a:r>
            <a:endParaRPr lang="ko-KR" altLang="en-US" sz="3000" dirty="0">
              <a:solidFill>
                <a:srgbClr val="00B0F0"/>
              </a:solidFill>
            </a:endParaRPr>
          </a:p>
        </p:txBody>
      </p:sp>
      <p:sp>
        <p:nvSpPr>
          <p:cNvPr id="104" name="TextBox 103"/>
          <p:cNvSpPr txBox="1"/>
          <p:nvPr/>
        </p:nvSpPr>
        <p:spPr>
          <a:xfrm>
            <a:off x="5541333" y="1654106"/>
            <a:ext cx="1606477" cy="553998"/>
          </a:xfrm>
          <a:prstGeom prst="rect">
            <a:avLst/>
          </a:prstGeom>
          <a:noFill/>
        </p:spPr>
        <p:txBody>
          <a:bodyPr wrap="square" rtlCol="0">
            <a:spAutoFit/>
          </a:bodyPr>
          <a:lstStyle/>
          <a:p>
            <a:r>
              <a:rPr lang="el-GR" altLang="ko-KR" sz="3000" dirty="0">
                <a:solidFill>
                  <a:srgbClr val="00B0F0"/>
                </a:solidFill>
              </a:rPr>
              <a:t>ϕ</a:t>
            </a:r>
            <a:r>
              <a:rPr lang="en-US" altLang="ko-KR" sz="3000" baseline="-25000" dirty="0" err="1" smtClean="0">
                <a:solidFill>
                  <a:srgbClr val="00B0F0"/>
                </a:solidFill>
              </a:rPr>
              <a:t>a→f</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3</a:t>
            </a:r>
            <a:endParaRPr lang="ko-KR" altLang="en-US" sz="3000" dirty="0">
              <a:solidFill>
                <a:srgbClr val="00B0F0"/>
              </a:solidFill>
            </a:endParaRPr>
          </a:p>
        </p:txBody>
      </p:sp>
      <p:sp>
        <p:nvSpPr>
          <p:cNvPr id="105" name="TextBox 104"/>
          <p:cNvSpPr txBox="1"/>
          <p:nvPr/>
        </p:nvSpPr>
        <p:spPr>
          <a:xfrm>
            <a:off x="3607091" y="1613447"/>
            <a:ext cx="1606477" cy="553998"/>
          </a:xfrm>
          <a:prstGeom prst="rect">
            <a:avLst/>
          </a:prstGeom>
          <a:noFill/>
        </p:spPr>
        <p:txBody>
          <a:bodyPr wrap="square" rtlCol="0">
            <a:spAutoFit/>
          </a:bodyPr>
          <a:lstStyle/>
          <a:p>
            <a:r>
              <a:rPr lang="el-GR" altLang="ko-KR" sz="3000" dirty="0" smtClean="0">
                <a:solidFill>
                  <a:srgbClr val="00B0F0"/>
                </a:solidFill>
              </a:rPr>
              <a:t>ϕ</a:t>
            </a:r>
            <a:r>
              <a:rPr lang="en-US" altLang="ko-KR" sz="3000" baseline="-25000" dirty="0" err="1" smtClean="0">
                <a:solidFill>
                  <a:srgbClr val="00B0F0"/>
                </a:solidFill>
              </a:rPr>
              <a:t>a→f</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1</a:t>
            </a:r>
            <a:endParaRPr lang="ko-KR" altLang="en-US" sz="3000" dirty="0">
              <a:solidFill>
                <a:srgbClr val="00B0F0"/>
              </a:solidFill>
            </a:endParaRPr>
          </a:p>
        </p:txBody>
      </p:sp>
      <p:sp>
        <p:nvSpPr>
          <p:cNvPr id="106" name="TextBox 105"/>
          <p:cNvSpPr txBox="1"/>
          <p:nvPr/>
        </p:nvSpPr>
        <p:spPr>
          <a:xfrm>
            <a:off x="8431514" y="1272132"/>
            <a:ext cx="2603201" cy="553998"/>
          </a:xfrm>
          <a:prstGeom prst="rect">
            <a:avLst/>
          </a:prstGeom>
          <a:noFill/>
        </p:spPr>
        <p:txBody>
          <a:bodyPr wrap="square" rtlCol="0">
            <a:spAutoFit/>
          </a:bodyPr>
          <a:lstStyle/>
          <a:p>
            <a:r>
              <a:rPr lang="el-GR" altLang="ko-KR" sz="3000" dirty="0">
                <a:solidFill>
                  <a:schemeClr val="accent4"/>
                </a:solidFill>
              </a:rPr>
              <a:t>ϕ</a:t>
            </a:r>
            <a:r>
              <a:rPr lang="en-US" altLang="ko-KR" sz="3000" baseline="-25000" dirty="0" err="1" smtClean="0">
                <a:solidFill>
                  <a:schemeClr val="accent4"/>
                </a:solidFill>
              </a:rPr>
              <a:t>b→a</a:t>
            </a:r>
            <a:r>
              <a:rPr lang="en-US" altLang="ko-KR" sz="3000" dirty="0" smtClean="0">
                <a:latin typeface="맑은 고딕" panose="020B0503020000020004" pitchFamily="50" charset="-127"/>
                <a:ea typeface="맑은 고딕" panose="020B0503020000020004" pitchFamily="50" charset="-127"/>
              </a:rPr>
              <a:t>∧</a:t>
            </a:r>
            <a:r>
              <a:rPr lang="el-GR" altLang="ko-KR" sz="3000" dirty="0" smtClean="0">
                <a:solidFill>
                  <a:srgbClr val="00B0F0"/>
                </a:solidFill>
              </a:rPr>
              <a:t>ϕ</a:t>
            </a:r>
            <a:r>
              <a:rPr lang="en-US" altLang="ko-KR" sz="3000" baseline="-25000" dirty="0" err="1" smtClean="0">
                <a:solidFill>
                  <a:srgbClr val="00B0F0"/>
                </a:solidFill>
              </a:rPr>
              <a:t>a→f</a:t>
            </a:r>
            <a:r>
              <a:rPr lang="en-US" altLang="ko-KR" sz="3000" baseline="-25000" dirty="0" smtClean="0">
                <a:solidFill>
                  <a:srgbClr val="00B0F0"/>
                </a:solidFill>
              </a:rPr>
              <a:t> </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3</a:t>
            </a:r>
            <a:endParaRPr lang="ko-KR" altLang="en-US" sz="3000" dirty="0">
              <a:solidFill>
                <a:srgbClr val="00B0F0"/>
              </a:solidFill>
            </a:endParaRPr>
          </a:p>
        </p:txBody>
      </p:sp>
      <p:sp>
        <p:nvSpPr>
          <p:cNvPr id="107" name="TextBox 106"/>
          <p:cNvSpPr txBox="1"/>
          <p:nvPr/>
        </p:nvSpPr>
        <p:spPr>
          <a:xfrm>
            <a:off x="5722145" y="1248862"/>
            <a:ext cx="2640280" cy="553998"/>
          </a:xfrm>
          <a:prstGeom prst="rect">
            <a:avLst/>
          </a:prstGeom>
          <a:noFill/>
        </p:spPr>
        <p:txBody>
          <a:bodyPr wrap="square" rtlCol="0">
            <a:spAutoFit/>
          </a:bodyPr>
          <a:lstStyle/>
          <a:p>
            <a:r>
              <a:rPr lang="el-GR" altLang="ko-KR" sz="3000" dirty="0" smtClean="0">
                <a:solidFill>
                  <a:schemeClr val="accent4"/>
                </a:solidFill>
              </a:rPr>
              <a:t>ϕ</a:t>
            </a:r>
            <a:r>
              <a:rPr lang="en-US" altLang="ko-KR" sz="3000" baseline="-25000" dirty="0" err="1" smtClean="0">
                <a:solidFill>
                  <a:schemeClr val="accent4"/>
                </a:solidFill>
              </a:rPr>
              <a:t>b→a</a:t>
            </a:r>
            <a:r>
              <a:rPr lang="en-US" altLang="ko-KR" sz="3000" dirty="0" smtClean="0">
                <a:latin typeface="맑은 고딕" panose="020B0503020000020004" pitchFamily="50" charset="-127"/>
                <a:ea typeface="맑은 고딕" panose="020B0503020000020004" pitchFamily="50" charset="-127"/>
              </a:rPr>
              <a:t>∧</a:t>
            </a:r>
            <a:r>
              <a:rPr lang="el-GR" altLang="ko-KR" sz="3000" dirty="0" smtClean="0">
                <a:solidFill>
                  <a:srgbClr val="00B0F0"/>
                </a:solidFill>
              </a:rPr>
              <a:t>ϕ</a:t>
            </a:r>
            <a:r>
              <a:rPr lang="en-US" altLang="ko-KR" sz="3000" baseline="-25000" dirty="0" err="1" smtClean="0">
                <a:solidFill>
                  <a:srgbClr val="00B0F0"/>
                </a:solidFill>
              </a:rPr>
              <a:t>a→f</a:t>
            </a:r>
            <a:r>
              <a:rPr lang="en-US" altLang="ko-KR" sz="3000" baseline="-25000" dirty="0" smtClean="0">
                <a:solidFill>
                  <a:srgbClr val="00B0F0"/>
                </a:solidFill>
              </a:rPr>
              <a:t> </a:t>
            </a:r>
            <a:r>
              <a:rPr lang="en-US" altLang="ko-KR" sz="3000" dirty="0" smtClean="0">
                <a:latin typeface="맑은 고딕" panose="020B0503020000020004" pitchFamily="50" charset="-127"/>
                <a:ea typeface="맑은 고딕" panose="020B0503020000020004" pitchFamily="50" charset="-127"/>
              </a:rPr>
              <a:t>∧</a:t>
            </a:r>
            <a:r>
              <a:rPr lang="el-GR" altLang="ko-KR" sz="3000" i="1" dirty="0" smtClean="0">
                <a:solidFill>
                  <a:srgbClr val="FF0000"/>
                </a:solidFill>
              </a:rPr>
              <a:t>σ</a:t>
            </a:r>
            <a:r>
              <a:rPr lang="en-US" altLang="ko-KR" sz="3000" i="1" baseline="-25000" dirty="0" smtClean="0">
                <a:solidFill>
                  <a:srgbClr val="FF0000"/>
                </a:solidFill>
              </a:rPr>
              <a:t>f</a:t>
            </a:r>
            <a:r>
              <a:rPr lang="en-US" altLang="ko-KR" sz="3000" i="1" baseline="-50000" dirty="0" smtClean="0">
                <a:solidFill>
                  <a:srgbClr val="FF0000"/>
                </a:solidFill>
              </a:rPr>
              <a:t>2</a:t>
            </a:r>
            <a:endParaRPr lang="ko-KR" altLang="en-US" sz="3000" dirty="0">
              <a:solidFill>
                <a:schemeClr val="accent4"/>
              </a:solidFill>
            </a:endParaRPr>
          </a:p>
        </p:txBody>
      </p:sp>
    </p:spTree>
    <p:custDataLst>
      <p:tags r:id="rId1"/>
    </p:custDataLst>
    <p:extLst>
      <p:ext uri="{BB962C8B-B14F-4D97-AF65-F5344CB8AC3E}">
        <p14:creationId xmlns:p14="http://schemas.microsoft.com/office/powerpoint/2010/main" val="3424917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10" presetClass="entr" presetSubtype="0" fill="hold"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childTnLst>
                                </p:cTn>
                              </p:par>
                              <p:par>
                                <p:cTn id="29" presetID="10" presetClass="entr" presetSubtype="0"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fade">
                                      <p:cBhvr>
                                        <p:cTn id="46" dur="500"/>
                                        <p:tgtEl>
                                          <p:spTgt spid="10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3.54167E-6 1.85185E-6 L -0.01029 0.23842 " pathEditMode="relative" rAng="0" ptsTypes="AA">
                                      <p:cBhvr>
                                        <p:cTn id="56" dur="1000" fill="hold"/>
                                        <p:tgtEl>
                                          <p:spTgt spid="65"/>
                                        </p:tgtEl>
                                        <p:attrNameLst>
                                          <p:attrName>ppt_x</p:attrName>
                                          <p:attrName>ppt_y</p:attrName>
                                        </p:attrNameLst>
                                      </p:cBhvr>
                                      <p:rCtr x="-521" y="11921"/>
                                    </p:animMotion>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13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2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20"/>
                                        </p:tgtEl>
                                        <p:attrNameLst>
                                          <p:attrName>style.visibility</p:attrName>
                                        </p:attrNameLst>
                                      </p:cBhvr>
                                      <p:to>
                                        <p:strVal val="visible"/>
                                      </p:to>
                                    </p:set>
                                  </p:childTnLst>
                                </p:cTn>
                              </p:par>
                              <p:par>
                                <p:cTn id="66" presetID="1" presetClass="exit" presetSubtype="0" fill="hold" nodeType="withEffect">
                                  <p:stCondLst>
                                    <p:cond delay="0"/>
                                  </p:stCondLst>
                                  <p:childTnLst>
                                    <p:set>
                                      <p:cBhvr>
                                        <p:cTn id="67" dur="1" fill="hold">
                                          <p:stCondLst>
                                            <p:cond delay="0"/>
                                          </p:stCondLst>
                                        </p:cTn>
                                        <p:tgtEl>
                                          <p:spTgt spid="7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80"/>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9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95"/>
                                        </p:tgtEl>
                                        <p:attrNameLst>
                                          <p:attrName>style.visibility</p:attrName>
                                        </p:attrNameLst>
                                      </p:cBhvr>
                                      <p:to>
                                        <p:strVal val="visible"/>
                                      </p:to>
                                    </p:set>
                                  </p:childTnLst>
                                </p:cTn>
                              </p:par>
                              <p:par>
                                <p:cTn id="74" presetID="3" presetClass="emph" presetSubtype="1" grpId="2" nodeType="withEffect">
                                  <p:stCondLst>
                                    <p:cond delay="0"/>
                                  </p:stCondLst>
                                  <p:childTnLst>
                                    <p:set>
                                      <p:cBhvr override="childStyle">
                                        <p:cTn id="75" dur="indefinite"/>
                                        <p:tgtEl>
                                          <p:spTgt spid="105"/>
                                        </p:tgtEl>
                                        <p:attrNameLst>
                                          <p:attrName>style.color</p:attrName>
                                        </p:attrNameLst>
                                      </p:cBhvr>
                                      <p:to>
                                        <p:clrVal>
                                          <a:schemeClr val="bg2"/>
                                        </p:clrVal>
                                      </p:to>
                                    </p:se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grpId="0" nodeType="clickEffect">
                                  <p:stCondLst>
                                    <p:cond delay="0"/>
                                  </p:stCondLst>
                                  <p:childTnLst>
                                    <p:animMotion origin="layout" path="M 3.54167E-6 3.7037E-7 L 0.02083 -0.05278 " pathEditMode="relative" rAng="0" ptsTypes="AA">
                                      <p:cBhvr>
                                        <p:cTn id="79" dur="1000" fill="hold"/>
                                        <p:tgtEl>
                                          <p:spTgt spid="60"/>
                                        </p:tgtEl>
                                        <p:attrNameLst>
                                          <p:attrName>ppt_x</p:attrName>
                                          <p:attrName>ppt_y</p:attrName>
                                        </p:attrNameLst>
                                      </p:cBhvr>
                                      <p:rCtr x="1042" y="-2639"/>
                                    </p:animMotion>
                                  </p:childTnLst>
                                </p:cTn>
                              </p:par>
                              <p:par>
                                <p:cTn id="80" presetID="42" presetClass="path" presetSubtype="0" accel="50000" decel="50000" fill="hold" grpId="0" nodeType="withEffect">
                                  <p:stCondLst>
                                    <p:cond delay="0"/>
                                  </p:stCondLst>
                                  <p:childTnLst>
                                    <p:animMotion origin="layout" path="M 3.54167E-6 -3.33333E-6 L 0.02083 -0.05347 " pathEditMode="relative" rAng="0" ptsTypes="AA">
                                      <p:cBhvr>
                                        <p:cTn id="81" dur="1000" fill="hold"/>
                                        <p:tgtEl>
                                          <p:spTgt spid="61"/>
                                        </p:tgtEl>
                                        <p:attrNameLst>
                                          <p:attrName>ppt_x</p:attrName>
                                          <p:attrName>ppt_y</p:attrName>
                                        </p:attrNameLst>
                                      </p:cBhvr>
                                      <p:rCtr x="1042" y="-2685"/>
                                    </p:animMotion>
                                  </p:childTnLst>
                                </p:cTn>
                              </p:par>
                              <p:par>
                                <p:cTn id="82" presetID="10" presetClass="entr" presetSubtype="0" fill="hold" nodeType="withEffect">
                                  <p:stCondLst>
                                    <p:cond delay="0"/>
                                  </p:stCondLst>
                                  <p:childTnLst>
                                    <p:set>
                                      <p:cBhvr>
                                        <p:cTn id="83" dur="1" fill="hold">
                                          <p:stCondLst>
                                            <p:cond delay="0"/>
                                          </p:stCondLst>
                                        </p:cTn>
                                        <p:tgtEl>
                                          <p:spTgt spid="121"/>
                                        </p:tgtEl>
                                        <p:attrNameLst>
                                          <p:attrName>style.visibility</p:attrName>
                                        </p:attrNameLst>
                                      </p:cBhvr>
                                      <p:to>
                                        <p:strVal val="visible"/>
                                      </p:to>
                                    </p:set>
                                    <p:animEffect transition="in" filter="fade">
                                      <p:cBhvr>
                                        <p:cTn id="84" dur="500"/>
                                        <p:tgtEl>
                                          <p:spTgt spid="12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9"/>
                                        </p:tgtEl>
                                        <p:attrNameLst>
                                          <p:attrName>style.visibility</p:attrName>
                                        </p:attrNameLst>
                                      </p:cBhvr>
                                      <p:to>
                                        <p:strVal val="visible"/>
                                      </p:to>
                                    </p:set>
                                    <p:animEffect transition="in" filter="fade">
                                      <p:cBhvr>
                                        <p:cTn id="87" dur="500"/>
                                        <p:tgtEl>
                                          <p:spTgt spid="1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fade">
                                      <p:cBhvr>
                                        <p:cTn id="92" dur="500"/>
                                        <p:tgtEl>
                                          <p:spTgt spid="8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fade">
                                      <p:cBhvr>
                                        <p:cTn id="95" dur="500"/>
                                        <p:tgtEl>
                                          <p:spTgt spid="67"/>
                                        </p:tgtEl>
                                      </p:cBhvr>
                                    </p:animEffect>
                                  </p:childTnLst>
                                </p:cTn>
                              </p:par>
                              <p:par>
                                <p:cTn id="96" presetID="10" presetClass="entr" presetSubtype="0" fill="hold" nodeType="withEffect">
                                  <p:stCondLst>
                                    <p:cond delay="0"/>
                                  </p:stCondLst>
                                  <p:childTnLst>
                                    <p:set>
                                      <p:cBhvr>
                                        <p:cTn id="97" dur="1" fill="hold">
                                          <p:stCondLst>
                                            <p:cond delay="0"/>
                                          </p:stCondLst>
                                        </p:cTn>
                                        <p:tgtEl>
                                          <p:spTgt spid="88"/>
                                        </p:tgtEl>
                                        <p:attrNameLst>
                                          <p:attrName>style.visibility</p:attrName>
                                        </p:attrNameLst>
                                      </p:cBhvr>
                                      <p:to>
                                        <p:strVal val="visible"/>
                                      </p:to>
                                    </p:set>
                                    <p:animEffect transition="in" filter="fade">
                                      <p:cBhvr>
                                        <p:cTn id="98" dur="500"/>
                                        <p:tgtEl>
                                          <p:spTgt spid="88"/>
                                        </p:tgtEl>
                                      </p:cBhvr>
                                    </p:animEffect>
                                  </p:childTnLst>
                                </p:cTn>
                              </p:par>
                              <p:par>
                                <p:cTn id="99" presetID="10" presetClass="entr" presetSubtype="0" fill="hold" nodeType="withEffect">
                                  <p:stCondLst>
                                    <p:cond delay="0"/>
                                  </p:stCondLst>
                                  <p:childTnLst>
                                    <p:set>
                                      <p:cBhvr>
                                        <p:cTn id="100" dur="1" fill="hold">
                                          <p:stCondLst>
                                            <p:cond delay="0"/>
                                          </p:stCondLst>
                                        </p:cTn>
                                        <p:tgtEl>
                                          <p:spTgt spid="89"/>
                                        </p:tgtEl>
                                        <p:attrNameLst>
                                          <p:attrName>style.visibility</p:attrName>
                                        </p:attrNameLst>
                                      </p:cBhvr>
                                      <p:to>
                                        <p:strVal val="visible"/>
                                      </p:to>
                                    </p:set>
                                    <p:animEffect transition="in" filter="fade">
                                      <p:cBhvr>
                                        <p:cTn id="101" dur="500"/>
                                        <p:tgtEl>
                                          <p:spTgt spid="8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0"/>
                                        </p:tgtEl>
                                        <p:attrNameLst>
                                          <p:attrName>style.visibility</p:attrName>
                                        </p:attrNameLst>
                                      </p:cBhvr>
                                      <p:to>
                                        <p:strVal val="visible"/>
                                      </p:to>
                                    </p:set>
                                    <p:animEffect transition="in" filter="fade">
                                      <p:cBhvr>
                                        <p:cTn id="104" dur="500"/>
                                        <p:tgtEl>
                                          <p:spTgt spid="9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1"/>
                                        </p:tgtEl>
                                        <p:attrNameLst>
                                          <p:attrName>style.visibility</p:attrName>
                                        </p:attrNameLst>
                                      </p:cBhvr>
                                      <p:to>
                                        <p:strVal val="visible"/>
                                      </p:to>
                                    </p:set>
                                    <p:animEffect transition="in" filter="fade">
                                      <p:cBhvr>
                                        <p:cTn id="107" dur="500"/>
                                        <p:tgtEl>
                                          <p:spTgt spid="91"/>
                                        </p:tgtEl>
                                      </p:cBhvr>
                                    </p:animEffect>
                                  </p:childTnLst>
                                </p:cTn>
                              </p:par>
                              <p:par>
                                <p:cTn id="108" presetID="10" presetClass="entr" presetSubtype="0" fill="hold" nodeType="withEffect">
                                  <p:stCondLst>
                                    <p:cond delay="0"/>
                                  </p:stCondLst>
                                  <p:childTnLst>
                                    <p:set>
                                      <p:cBhvr>
                                        <p:cTn id="109" dur="1" fill="hold">
                                          <p:stCondLst>
                                            <p:cond delay="0"/>
                                          </p:stCondLst>
                                        </p:cTn>
                                        <p:tgtEl>
                                          <p:spTgt spid="92"/>
                                        </p:tgtEl>
                                        <p:attrNameLst>
                                          <p:attrName>style.visibility</p:attrName>
                                        </p:attrNameLst>
                                      </p:cBhvr>
                                      <p:to>
                                        <p:strVal val="visible"/>
                                      </p:to>
                                    </p:set>
                                    <p:animEffect transition="in" filter="fade">
                                      <p:cBhvr>
                                        <p:cTn id="110" dur="500"/>
                                        <p:tgtEl>
                                          <p:spTgt spid="92"/>
                                        </p:tgtEl>
                                      </p:cBhvr>
                                    </p:animEffect>
                                  </p:childTnLst>
                                </p:cTn>
                              </p:par>
                              <p:par>
                                <p:cTn id="111" presetID="10" presetClass="entr" presetSubtype="0" fill="hold" nodeType="withEffect">
                                  <p:stCondLst>
                                    <p:cond delay="0"/>
                                  </p:stCondLst>
                                  <p:childTnLst>
                                    <p:set>
                                      <p:cBhvr>
                                        <p:cTn id="112" dur="1" fill="hold">
                                          <p:stCondLst>
                                            <p:cond delay="0"/>
                                          </p:stCondLst>
                                        </p:cTn>
                                        <p:tgtEl>
                                          <p:spTgt spid="93"/>
                                        </p:tgtEl>
                                        <p:attrNameLst>
                                          <p:attrName>style.visibility</p:attrName>
                                        </p:attrNameLst>
                                      </p:cBhvr>
                                      <p:to>
                                        <p:strVal val="visible"/>
                                      </p:to>
                                    </p:set>
                                    <p:animEffect transition="in" filter="fade">
                                      <p:cBhvr>
                                        <p:cTn id="113" dur="500"/>
                                        <p:tgtEl>
                                          <p:spTgt spid="93"/>
                                        </p:tgtEl>
                                      </p:cBhvr>
                                    </p:animEffect>
                                  </p:childTnLst>
                                </p:cTn>
                              </p:par>
                              <p:par>
                                <p:cTn id="114" presetID="10" presetClass="entr" presetSubtype="0" fill="hold" nodeType="withEffect">
                                  <p:stCondLst>
                                    <p:cond delay="0"/>
                                  </p:stCondLst>
                                  <p:childTnLst>
                                    <p:set>
                                      <p:cBhvr>
                                        <p:cTn id="115" dur="1" fill="hold">
                                          <p:stCondLst>
                                            <p:cond delay="0"/>
                                          </p:stCondLst>
                                        </p:cTn>
                                        <p:tgtEl>
                                          <p:spTgt spid="94"/>
                                        </p:tgtEl>
                                        <p:attrNameLst>
                                          <p:attrName>style.visibility</p:attrName>
                                        </p:attrNameLst>
                                      </p:cBhvr>
                                      <p:to>
                                        <p:strVal val="visible"/>
                                      </p:to>
                                    </p:set>
                                    <p:animEffect transition="in" filter="fade">
                                      <p:cBhvr>
                                        <p:cTn id="116" dur="500"/>
                                        <p:tgtEl>
                                          <p:spTgt spid="9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8"/>
                                        </p:tgtEl>
                                        <p:attrNameLst>
                                          <p:attrName>style.visibility</p:attrName>
                                        </p:attrNameLst>
                                      </p:cBhvr>
                                      <p:to>
                                        <p:strVal val="visible"/>
                                      </p:to>
                                    </p:set>
                                    <p:animEffect transition="in" filter="fade">
                                      <p:cBhvr>
                                        <p:cTn id="119" dur="500"/>
                                        <p:tgtEl>
                                          <p:spTgt spid="108"/>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fade">
                                      <p:cBhvr>
                                        <p:cTn id="122" dur="500"/>
                                        <p:tgtEl>
                                          <p:spTgt spid="63"/>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fade">
                                      <p:cBhvr>
                                        <p:cTn id="125" dur="500"/>
                                        <p:tgtEl>
                                          <p:spTgt spid="6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98"/>
                                        </p:tgtEl>
                                        <p:attrNameLst>
                                          <p:attrName>style.visibility</p:attrName>
                                        </p:attrNameLst>
                                      </p:cBhvr>
                                      <p:to>
                                        <p:strVal val="visible"/>
                                      </p:to>
                                    </p:set>
                                    <p:animEffect transition="in" filter="fade">
                                      <p:cBhvr>
                                        <p:cTn id="128" dur="500"/>
                                        <p:tgtEl>
                                          <p:spTgt spid="98"/>
                                        </p:tgtEl>
                                      </p:cBhvr>
                                    </p:animEffect>
                                  </p:childTnLst>
                                </p:cTn>
                              </p:par>
                              <p:par>
                                <p:cTn id="129" presetID="1" presetClass="entr" presetSubtype="0"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7"/>
                                        </p:tgtEl>
                                        <p:attrNameLst>
                                          <p:attrName>style.visibility</p:attrName>
                                        </p:attrNameLst>
                                      </p:cBhvr>
                                      <p:to>
                                        <p:strVal val="visible"/>
                                      </p:to>
                                    </p:set>
                                  </p:childTnLst>
                                </p:cTn>
                              </p:par>
                              <p:par>
                                <p:cTn id="133" presetID="10" presetClass="exit" presetSubtype="0" fill="hold" grpId="2" nodeType="withEffect">
                                  <p:stCondLst>
                                    <p:cond delay="0"/>
                                  </p:stCondLst>
                                  <p:childTnLst>
                                    <p:animEffect transition="out" filter="fade">
                                      <p:cBhvr>
                                        <p:cTn id="134" dur="500"/>
                                        <p:tgtEl>
                                          <p:spTgt spid="65"/>
                                        </p:tgtEl>
                                      </p:cBhvr>
                                    </p:animEffect>
                                    <p:set>
                                      <p:cBhvr>
                                        <p:cTn id="135" dur="1" fill="hold">
                                          <p:stCondLst>
                                            <p:cond delay="499"/>
                                          </p:stCondLst>
                                        </p:cTn>
                                        <p:tgtEl>
                                          <p:spTgt spid="65"/>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60"/>
                                        </p:tgtEl>
                                      </p:cBhvr>
                                    </p:animEffect>
                                    <p:set>
                                      <p:cBhvr>
                                        <p:cTn id="138" dur="1" fill="hold">
                                          <p:stCondLst>
                                            <p:cond delay="499"/>
                                          </p:stCondLst>
                                        </p:cTn>
                                        <p:tgtEl>
                                          <p:spTgt spid="60"/>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61"/>
                                        </p:tgtEl>
                                      </p:cBhvr>
                                    </p:animEffect>
                                    <p:set>
                                      <p:cBhvr>
                                        <p:cTn id="141" dur="1" fill="hold">
                                          <p:stCondLst>
                                            <p:cond delay="499"/>
                                          </p:stCondLst>
                                        </p:cTn>
                                        <p:tgtEl>
                                          <p:spTgt spid="6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130"/>
                                        </p:tgtEl>
                                      </p:cBhvr>
                                    </p:animEffect>
                                    <p:set>
                                      <p:cBhvr>
                                        <p:cTn id="144" dur="1" fill="hold">
                                          <p:stCondLst>
                                            <p:cond delay="499"/>
                                          </p:stCondLst>
                                        </p:cTn>
                                        <p:tgtEl>
                                          <p:spTgt spid="130"/>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22"/>
                                        </p:tgtEl>
                                      </p:cBhvr>
                                    </p:animEffect>
                                    <p:set>
                                      <p:cBhvr>
                                        <p:cTn id="147" dur="1" fill="hold">
                                          <p:stCondLst>
                                            <p:cond delay="499"/>
                                          </p:stCondLst>
                                        </p:cTn>
                                        <p:tgtEl>
                                          <p:spTgt spid="12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20"/>
                                        </p:tgtEl>
                                      </p:cBhvr>
                                    </p:animEffect>
                                    <p:set>
                                      <p:cBhvr>
                                        <p:cTn id="150" dur="1" fill="hold">
                                          <p:stCondLst>
                                            <p:cond delay="499"/>
                                          </p:stCondLst>
                                        </p:cTn>
                                        <p:tgtEl>
                                          <p:spTgt spid="120"/>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121"/>
                                        </p:tgtEl>
                                      </p:cBhvr>
                                    </p:animEffect>
                                    <p:set>
                                      <p:cBhvr>
                                        <p:cTn id="153" dur="1" fill="hold">
                                          <p:stCondLst>
                                            <p:cond delay="499"/>
                                          </p:stCondLst>
                                        </p:cTn>
                                        <p:tgtEl>
                                          <p:spTgt spid="121"/>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129"/>
                                        </p:tgtEl>
                                      </p:cBhvr>
                                    </p:animEffect>
                                    <p:set>
                                      <p:cBhvr>
                                        <p:cTn id="156" dur="1" fill="hold">
                                          <p:stCondLst>
                                            <p:cond delay="499"/>
                                          </p:stCondLst>
                                        </p:cTn>
                                        <p:tgtEl>
                                          <p:spTgt spid="129"/>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105"/>
                                        </p:tgtEl>
                                      </p:cBhvr>
                                    </p:animEffect>
                                    <p:set>
                                      <p:cBhvr>
                                        <p:cTn id="159" dur="1" fill="hold">
                                          <p:stCondLst>
                                            <p:cond delay="499"/>
                                          </p:stCondLst>
                                        </p:cTn>
                                        <p:tgtEl>
                                          <p:spTgt spid="105"/>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103"/>
                                        </p:tgtEl>
                                      </p:cBhvr>
                                    </p:animEffect>
                                    <p:set>
                                      <p:cBhvr>
                                        <p:cTn id="162" dur="1" fill="hold">
                                          <p:stCondLst>
                                            <p:cond delay="499"/>
                                          </p:stCondLst>
                                        </p:cTn>
                                        <p:tgtEl>
                                          <p:spTgt spid="103"/>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04"/>
                                        </p:tgtEl>
                                      </p:cBhvr>
                                    </p:animEffect>
                                    <p:set>
                                      <p:cBhvr>
                                        <p:cTn id="165" dur="1" fill="hold">
                                          <p:stCondLst>
                                            <p:cond delay="499"/>
                                          </p:stCondLst>
                                        </p:cTn>
                                        <p:tgtEl>
                                          <p:spTgt spid="104"/>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42" presetClass="path" presetSubtype="0" accel="50000" decel="50000" fill="hold" grpId="1" nodeType="clickEffect">
                                  <p:stCondLst>
                                    <p:cond delay="0"/>
                                  </p:stCondLst>
                                  <p:childTnLst>
                                    <p:animMotion origin="layout" path="M -4.79167E-6 -3.33333E-6 L -0.0108 0.17686 " pathEditMode="relative" rAng="0" ptsTypes="AA">
                                      <p:cBhvr>
                                        <p:cTn id="169" dur="1000" fill="hold"/>
                                        <p:tgtEl>
                                          <p:spTgt spid="98"/>
                                        </p:tgtEl>
                                        <p:attrNameLst>
                                          <p:attrName>ppt_x</p:attrName>
                                          <p:attrName>ppt_y</p:attrName>
                                        </p:attrNameLst>
                                      </p:cBhvr>
                                      <p:rCtr x="-547" y="8843"/>
                                    </p:animMotion>
                                  </p:childTnLst>
                                </p:cTn>
                              </p:par>
                            </p:childTnLst>
                          </p:cTn>
                        </p:par>
                        <p:par>
                          <p:cTn id="170" fill="hold">
                            <p:stCondLst>
                              <p:cond delay="1000"/>
                            </p:stCondLst>
                            <p:childTnLst>
                              <p:par>
                                <p:cTn id="171" presetID="1" presetClass="entr" presetSubtype="0" fill="hold" nodeType="afterEffect">
                                  <p:stCondLst>
                                    <p:cond delay="0"/>
                                  </p:stCondLst>
                                  <p:childTnLst>
                                    <p:set>
                                      <p:cBhvr>
                                        <p:cTn id="172" dur="1" fill="hold">
                                          <p:stCondLst>
                                            <p:cond delay="0"/>
                                          </p:stCondLst>
                                        </p:cTn>
                                        <p:tgtEl>
                                          <p:spTgt spid="101"/>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02"/>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124"/>
                                        </p:tgtEl>
                                        <p:attrNameLst>
                                          <p:attrName>style.visibility</p:attrName>
                                        </p:attrNameLst>
                                      </p:cBhvr>
                                      <p:to>
                                        <p:strVal val="visible"/>
                                      </p:to>
                                    </p:set>
                                  </p:childTnLst>
                                </p:cTn>
                              </p:par>
                              <p:par>
                                <p:cTn id="179" presetID="1" presetClass="exit" presetSubtype="0" fill="hold" nodeType="withEffect">
                                  <p:stCondLst>
                                    <p:cond delay="0"/>
                                  </p:stCondLst>
                                  <p:childTnLst>
                                    <p:set>
                                      <p:cBhvr>
                                        <p:cTn id="180" dur="1" fill="hold">
                                          <p:stCondLst>
                                            <p:cond delay="0"/>
                                          </p:stCondLst>
                                        </p:cTn>
                                        <p:tgtEl>
                                          <p:spTgt spid="89"/>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91"/>
                                        </p:tgtEl>
                                        <p:attrNameLst>
                                          <p:attrName>style.visibility</p:attrName>
                                        </p:attrNameLst>
                                      </p:cBhvr>
                                      <p:to>
                                        <p:strVal val="hidden"/>
                                      </p:to>
                                    </p:set>
                                  </p:childTnLst>
                                </p:cTn>
                              </p:par>
                              <p:par>
                                <p:cTn id="183" presetID="1" presetClass="entr" presetSubtype="0" fill="hold" grpId="0" nodeType="withEffect">
                                  <p:stCondLst>
                                    <p:cond delay="0"/>
                                  </p:stCondLst>
                                  <p:childTnLst>
                                    <p:set>
                                      <p:cBhvr>
                                        <p:cTn id="184" dur="1" fill="hold">
                                          <p:stCondLst>
                                            <p:cond delay="0"/>
                                          </p:stCondLst>
                                        </p:cTn>
                                        <p:tgtEl>
                                          <p:spTgt spid="119"/>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18"/>
                                        </p:tgtEl>
                                        <p:attrNameLst>
                                          <p:attrName>style.visibility</p:attrName>
                                        </p:attrNameLst>
                                      </p:cBhvr>
                                      <p:to>
                                        <p:strVal val="visible"/>
                                      </p:to>
                                    </p:set>
                                  </p:childTnLst>
                                </p:cTn>
                              </p:par>
                              <p:par>
                                <p:cTn id="187" presetID="3" presetClass="emph" presetSubtype="1" grpId="2" nodeType="withEffect">
                                  <p:stCondLst>
                                    <p:cond delay="0"/>
                                  </p:stCondLst>
                                  <p:childTnLst>
                                    <p:set>
                                      <p:cBhvr override="childStyle">
                                        <p:cTn id="188" dur="indefinite"/>
                                        <p:tgtEl>
                                          <p:spTgt spid="106"/>
                                        </p:tgtEl>
                                        <p:attrNameLst>
                                          <p:attrName>style.color</p:attrName>
                                        </p:attrNameLst>
                                      </p:cBhvr>
                                      <p:to>
                                        <p:clrVal>
                                          <a:schemeClr val="bg2"/>
                                        </p:clrVal>
                                      </p:to>
                                    </p:set>
                                  </p:childTnLst>
                                </p:cTn>
                              </p:par>
                            </p:childTnLst>
                          </p:cTn>
                        </p:par>
                      </p:childTnLst>
                    </p:cTn>
                  </p:par>
                  <p:par>
                    <p:cTn id="189" fill="hold">
                      <p:stCondLst>
                        <p:cond delay="indefinite"/>
                      </p:stCondLst>
                      <p:childTnLst>
                        <p:par>
                          <p:cTn id="190" fill="hold">
                            <p:stCondLst>
                              <p:cond delay="0"/>
                            </p:stCondLst>
                            <p:childTnLst>
                              <p:par>
                                <p:cTn id="191" presetID="42" presetClass="path" presetSubtype="0" accel="50000" decel="50000" fill="hold" grpId="1" nodeType="clickEffect">
                                  <p:stCondLst>
                                    <p:cond delay="0"/>
                                  </p:stCondLst>
                                  <p:childTnLst>
                                    <p:animMotion origin="layout" path="M 0.00156 0.00023 L 0.00247 0.02384 " pathEditMode="relative" rAng="0" ptsTypes="AA">
                                      <p:cBhvr>
                                        <p:cTn id="192" dur="1000" fill="hold"/>
                                        <p:tgtEl>
                                          <p:spTgt spid="62"/>
                                        </p:tgtEl>
                                        <p:attrNameLst>
                                          <p:attrName>ppt_x</p:attrName>
                                          <p:attrName>ppt_y</p:attrName>
                                        </p:attrNameLst>
                                      </p:cBhvr>
                                      <p:rCtr x="39" y="1181"/>
                                    </p:animMotion>
                                  </p:childTnLst>
                                </p:cTn>
                              </p:par>
                              <p:par>
                                <p:cTn id="193" presetID="1" presetClass="entr" presetSubtype="0" fill="hold" nodeType="withEffect">
                                  <p:stCondLst>
                                    <p:cond delay="0"/>
                                  </p:stCondLst>
                                  <p:childTnLst>
                                    <p:set>
                                      <p:cBhvr>
                                        <p:cTn id="194" dur="1" fill="hold">
                                          <p:stCondLst>
                                            <p:cond delay="0"/>
                                          </p:stCondLst>
                                        </p:cTn>
                                        <p:tgtEl>
                                          <p:spTgt spid="128"/>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35"/>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132"/>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34"/>
                                        </p:tgtEl>
                                        <p:attrNameLst>
                                          <p:attrName>style.visibility</p:attrName>
                                        </p:attrNameLst>
                                      </p:cBhvr>
                                      <p:to>
                                        <p:strVal val="visible"/>
                                      </p:to>
                                    </p:set>
                                  </p:childTnLst>
                                </p:cTn>
                              </p:par>
                              <p:par>
                                <p:cTn id="203" presetID="10" presetClass="entr" presetSubtype="0" fill="hold" nodeType="withEffect">
                                  <p:stCondLst>
                                    <p:cond delay="0"/>
                                  </p:stCondLst>
                                  <p:childTnLst>
                                    <p:set>
                                      <p:cBhvr>
                                        <p:cTn id="204" dur="1" fill="hold">
                                          <p:stCondLst>
                                            <p:cond delay="0"/>
                                          </p:stCondLst>
                                        </p:cTn>
                                        <p:tgtEl>
                                          <p:spTgt spid="1026"/>
                                        </p:tgtEl>
                                        <p:attrNameLst>
                                          <p:attrName>style.visibility</p:attrName>
                                        </p:attrNameLst>
                                      </p:cBhvr>
                                      <p:to>
                                        <p:strVal val="visible"/>
                                      </p:to>
                                    </p:set>
                                    <p:animEffect transition="in" filter="fade">
                                      <p:cBhvr>
                                        <p:cTn id="205" dur="500"/>
                                        <p:tgtEl>
                                          <p:spTgt spid="1026"/>
                                        </p:tgtEl>
                                      </p:cBhvr>
                                    </p:animEffect>
                                  </p:childTnLst>
                                </p:cTn>
                              </p:par>
                              <p:par>
                                <p:cTn id="206" presetID="10" presetClass="exit" presetSubtype="0" fill="hold" grpId="2" nodeType="withEffect">
                                  <p:stCondLst>
                                    <p:cond delay="0"/>
                                  </p:stCondLst>
                                  <p:childTnLst>
                                    <p:animEffect transition="out" filter="fade">
                                      <p:cBhvr>
                                        <p:cTn id="207" dur="500"/>
                                        <p:tgtEl>
                                          <p:spTgt spid="98"/>
                                        </p:tgtEl>
                                      </p:cBhvr>
                                    </p:animEffect>
                                    <p:set>
                                      <p:cBhvr>
                                        <p:cTn id="208" dur="1" fill="hold">
                                          <p:stCondLst>
                                            <p:cond delay="499"/>
                                          </p:stCondLst>
                                        </p:cTn>
                                        <p:tgtEl>
                                          <p:spTgt spid="98"/>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01"/>
                                        </p:tgtEl>
                                      </p:cBhvr>
                                    </p:animEffect>
                                    <p:set>
                                      <p:cBhvr>
                                        <p:cTn id="211" dur="1" fill="hold">
                                          <p:stCondLst>
                                            <p:cond delay="499"/>
                                          </p:stCondLst>
                                        </p:cTn>
                                        <p:tgtEl>
                                          <p:spTgt spid="101"/>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102"/>
                                        </p:tgtEl>
                                      </p:cBhvr>
                                    </p:animEffect>
                                    <p:set>
                                      <p:cBhvr>
                                        <p:cTn id="214" dur="1" fill="hold">
                                          <p:stCondLst>
                                            <p:cond delay="499"/>
                                          </p:stCondLst>
                                        </p:cTn>
                                        <p:tgtEl>
                                          <p:spTgt spid="102"/>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124"/>
                                        </p:tgtEl>
                                      </p:cBhvr>
                                    </p:animEffect>
                                    <p:set>
                                      <p:cBhvr>
                                        <p:cTn id="217" dur="1" fill="hold">
                                          <p:stCondLst>
                                            <p:cond delay="499"/>
                                          </p:stCondLst>
                                        </p:cTn>
                                        <p:tgtEl>
                                          <p:spTgt spid="124"/>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28"/>
                                        </p:tgtEl>
                                      </p:cBhvr>
                                    </p:animEffect>
                                    <p:set>
                                      <p:cBhvr>
                                        <p:cTn id="220" dur="1" fill="hold">
                                          <p:stCondLst>
                                            <p:cond delay="499"/>
                                          </p:stCondLst>
                                        </p:cTn>
                                        <p:tgtEl>
                                          <p:spTgt spid="128"/>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135"/>
                                        </p:tgtEl>
                                      </p:cBhvr>
                                    </p:animEffect>
                                    <p:set>
                                      <p:cBhvr>
                                        <p:cTn id="223" dur="1" fill="hold">
                                          <p:stCondLst>
                                            <p:cond delay="499"/>
                                          </p:stCondLst>
                                        </p:cTn>
                                        <p:tgtEl>
                                          <p:spTgt spid="135"/>
                                        </p:tgtEl>
                                        <p:attrNameLst>
                                          <p:attrName>style.visibility</p:attrName>
                                        </p:attrNameLst>
                                      </p:cBhvr>
                                      <p:to>
                                        <p:strVal val="hidden"/>
                                      </p:to>
                                    </p:set>
                                  </p:childTnLst>
                                </p:cTn>
                              </p:par>
                              <p:par>
                                <p:cTn id="224" presetID="10" presetClass="exit" presetSubtype="0" fill="hold" grpId="2" nodeType="withEffect">
                                  <p:stCondLst>
                                    <p:cond delay="0"/>
                                  </p:stCondLst>
                                  <p:childTnLst>
                                    <p:animEffect transition="out" filter="fade">
                                      <p:cBhvr>
                                        <p:cTn id="225" dur="500"/>
                                        <p:tgtEl>
                                          <p:spTgt spid="62"/>
                                        </p:tgtEl>
                                      </p:cBhvr>
                                    </p:animEffect>
                                    <p:set>
                                      <p:cBhvr>
                                        <p:cTn id="226" dur="1" fill="hold">
                                          <p:stCondLst>
                                            <p:cond delay="499"/>
                                          </p:stCondLst>
                                        </p:cTn>
                                        <p:tgtEl>
                                          <p:spTgt spid="62"/>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106"/>
                                        </p:tgtEl>
                                      </p:cBhvr>
                                    </p:animEffect>
                                    <p:set>
                                      <p:cBhvr>
                                        <p:cTn id="229" dur="1" fill="hold">
                                          <p:stCondLst>
                                            <p:cond delay="499"/>
                                          </p:stCondLst>
                                        </p:cTn>
                                        <p:tgtEl>
                                          <p:spTgt spid="106"/>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107"/>
                                        </p:tgtEl>
                                      </p:cBhvr>
                                    </p:animEffect>
                                    <p:set>
                                      <p:cBhvr>
                                        <p:cTn id="232"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66" grpId="0" animBg="1"/>
      <p:bldP spid="67" grpId="0" animBg="1"/>
      <p:bldP spid="87" grpId="0" animBg="1"/>
      <p:bldP spid="90" grpId="0" animBg="1"/>
      <p:bldP spid="91" grpId="0" animBg="1"/>
      <p:bldP spid="91" grpId="1" animBg="1"/>
      <p:bldP spid="130" grpId="0"/>
      <p:bldP spid="130" grpId="1"/>
      <p:bldP spid="98" grpId="0"/>
      <p:bldP spid="98" grpId="1"/>
      <p:bldP spid="98" grpId="2"/>
      <p:bldP spid="102" grpId="0"/>
      <p:bldP spid="102" grpId="1"/>
      <p:bldP spid="132" grpId="0" animBg="1"/>
      <p:bldP spid="134" grpId="0"/>
      <p:bldP spid="135" grpId="0"/>
      <p:bldP spid="135" grpId="1"/>
      <p:bldP spid="60" grpId="0"/>
      <p:bldP spid="60" grpId="1"/>
      <p:bldP spid="60" grpId="2"/>
      <p:bldP spid="61" grpId="0"/>
      <p:bldP spid="61" grpId="1"/>
      <p:bldP spid="61" grpId="2"/>
      <p:bldP spid="62" grpId="0"/>
      <p:bldP spid="62" grpId="1"/>
      <p:bldP spid="62" grpId="2"/>
      <p:bldP spid="108" grpId="0"/>
      <p:bldP spid="63" grpId="0"/>
      <p:bldP spid="80" grpId="0" animBg="1"/>
      <p:bldP spid="80" grpId="1" animBg="1"/>
      <p:bldP spid="81" grpId="0" animBg="1"/>
      <p:bldP spid="82" grpId="0" animBg="1"/>
      <p:bldP spid="64" grpId="0"/>
      <p:bldP spid="65" grpId="0"/>
      <p:bldP spid="65" grpId="1"/>
      <p:bldP spid="65" grpId="2"/>
      <p:bldP spid="97" grpId="0" animBg="1"/>
      <p:bldP spid="119" grpId="0" animBg="1"/>
      <p:bldP spid="120" grpId="0" animBg="1"/>
      <p:bldP spid="120" grpId="1" animBg="1"/>
      <p:bldP spid="124" grpId="0" animBg="1"/>
      <p:bldP spid="124" grpId="1" animBg="1"/>
      <p:bldP spid="103" grpId="0"/>
      <p:bldP spid="103" grpId="1"/>
      <p:bldP spid="104" grpId="0"/>
      <p:bldP spid="104" grpId="1"/>
      <p:bldP spid="105" grpId="0"/>
      <p:bldP spid="105" grpId="1"/>
      <p:bldP spid="105" grpId="2"/>
      <p:bldP spid="106" grpId="0"/>
      <p:bldP spid="106" grpId="1"/>
      <p:bldP spid="106" grpId="2"/>
      <p:bldP spid="107" grpId="0"/>
      <p:bldP spid="107"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2.6|11.6|11|6.5|21.8"/>
</p:tagLst>
</file>

<file path=ppt/tags/tag3.xml><?xml version="1.0" encoding="utf-8"?>
<p:tagLst xmlns:a="http://schemas.openxmlformats.org/drawingml/2006/main" xmlns:r="http://schemas.openxmlformats.org/officeDocument/2006/relationships" xmlns:p="http://schemas.openxmlformats.org/presentationml/2006/main">
  <p:tag name="TIMING" val="|3.6|32.4"/>
</p:tagLst>
</file>

<file path=ppt/tags/tag4.xml><?xml version="1.0" encoding="utf-8"?>
<p:tagLst xmlns:a="http://schemas.openxmlformats.org/drawingml/2006/main" xmlns:r="http://schemas.openxmlformats.org/officeDocument/2006/relationships" xmlns:p="http://schemas.openxmlformats.org/presentationml/2006/main">
  <p:tag name="TIMING" val="|79.4"/>
</p:tagLst>
</file>

<file path=ppt/tags/tag5.xml><?xml version="1.0" encoding="utf-8"?>
<p:tagLst xmlns:a="http://schemas.openxmlformats.org/drawingml/2006/main" xmlns:r="http://schemas.openxmlformats.org/officeDocument/2006/relationships" xmlns:p="http://schemas.openxmlformats.org/presentationml/2006/main">
  <p:tag name="TIMING" val="|15.8|36.5|15.2|2.2|3|15.2|7.2|3.4|11.3"/>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31.6|37.4"/>
</p:tagLst>
</file>

<file path=ppt/theme/theme1.xml><?xml version="1.0" encoding="utf-8"?>
<a:theme xmlns:a="http://schemas.openxmlformats.org/drawingml/2006/main" name="BSS_TEMPLATE_201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사용자 지정 2">
      <a:majorFont>
        <a:latin typeface="Calibri"/>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smtClean="0">
            <a:ln>
              <a:noFill/>
            </a:ln>
            <a:solidFill>
              <a:schemeClr val="tx1"/>
            </a:solidFill>
            <a:effectLst/>
            <a:latin typeface="AU Passata" pitchFamily="34" charset="0"/>
          </a:defRPr>
        </a:defPPr>
      </a:lstStyle>
    </a:lnDef>
  </a:objectDefaults>
  <a:extraClrSchemeLst>
    <a:extraClrScheme>
      <a:clrScheme name="AU200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200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200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200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200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200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200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200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200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200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200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U2003 13">
        <a:dk1>
          <a:srgbClr val="000000"/>
        </a:dk1>
        <a:lt1>
          <a:srgbClr val="FFFFFF"/>
        </a:lt1>
        <a:dk2>
          <a:srgbClr val="000000"/>
        </a:dk2>
        <a:lt2>
          <a:srgbClr val="808080"/>
        </a:lt2>
        <a:accent1>
          <a:srgbClr val="03428E"/>
        </a:accent1>
        <a:accent2>
          <a:srgbClr val="333399"/>
        </a:accent2>
        <a:accent3>
          <a:srgbClr val="FFFF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4">
        <a:dk1>
          <a:srgbClr val="000000"/>
        </a:dk1>
        <a:lt1>
          <a:srgbClr val="0066FF"/>
        </a:lt1>
        <a:dk2>
          <a:srgbClr val="000000"/>
        </a:dk2>
        <a:lt2>
          <a:srgbClr val="808080"/>
        </a:lt2>
        <a:accent1>
          <a:srgbClr val="03428E"/>
        </a:accent1>
        <a:accent2>
          <a:srgbClr val="333399"/>
        </a:accent2>
        <a:accent3>
          <a:srgbClr val="AAB8FF"/>
        </a:accent3>
        <a:accent4>
          <a:srgbClr val="000000"/>
        </a:accent4>
        <a:accent5>
          <a:srgbClr val="AAB0C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5">
        <a:dk1>
          <a:srgbClr val="000000"/>
        </a:dk1>
        <a:lt1>
          <a:srgbClr val="FFFFFF"/>
        </a:lt1>
        <a:dk2>
          <a:srgbClr val="000000"/>
        </a:dk2>
        <a:lt2>
          <a:srgbClr val="808080"/>
        </a:lt2>
        <a:accent1>
          <a:srgbClr val="197932"/>
        </a:accent1>
        <a:accent2>
          <a:srgbClr val="333399"/>
        </a:accent2>
        <a:accent3>
          <a:srgbClr val="FFFFFF"/>
        </a:accent3>
        <a:accent4>
          <a:srgbClr val="000000"/>
        </a:accent4>
        <a:accent5>
          <a:srgbClr val="ABBEA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2003 16">
        <a:dk1>
          <a:srgbClr val="000000"/>
        </a:dk1>
        <a:lt1>
          <a:srgbClr val="FFFFFF"/>
        </a:lt1>
        <a:dk2>
          <a:srgbClr val="000000"/>
        </a:dk2>
        <a:lt2>
          <a:srgbClr val="808092"/>
        </a:lt2>
        <a:accent1>
          <a:srgbClr val="03428E"/>
        </a:accent1>
        <a:accent2>
          <a:srgbClr val="81A0C6"/>
        </a:accent2>
        <a:accent3>
          <a:srgbClr val="FFFFFF"/>
        </a:accent3>
        <a:accent4>
          <a:srgbClr val="000000"/>
        </a:accent4>
        <a:accent5>
          <a:srgbClr val="AAB0C6"/>
        </a:accent5>
        <a:accent6>
          <a:srgbClr val="7491B3"/>
        </a:accent6>
        <a:hlink>
          <a:srgbClr val="E6ECF4"/>
        </a:hlink>
        <a:folHlink>
          <a:srgbClr val="E5E5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 note</Template>
  <TotalTime>48278</TotalTime>
  <Words>1661</Words>
  <Application>Microsoft Office PowerPoint</Application>
  <PresentationFormat>와이드스크린</PresentationFormat>
  <Paragraphs>281</Paragraphs>
  <Slides>19</Slides>
  <Notes>17</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19</vt:i4>
      </vt:variant>
    </vt:vector>
  </HeadingPairs>
  <TitlesOfParts>
    <vt:vector size="27" baseType="lpstr">
      <vt:lpstr>맑은 고딕</vt:lpstr>
      <vt:lpstr>Arial</vt:lpstr>
      <vt:lpstr>Courier New</vt:lpstr>
      <vt:lpstr>Cambria Math</vt:lpstr>
      <vt:lpstr>cmmi10</vt:lpstr>
      <vt:lpstr>Calibri</vt:lpstr>
      <vt:lpstr>AU Passata</vt:lpstr>
      <vt:lpstr>BSS_TEMPLATE_2013</vt:lpstr>
      <vt:lpstr>Precise Concolic Unit Testing of C programs using  Extended Units  and Symbolic Alarm Filtering</vt:lpstr>
      <vt:lpstr>Benefits of Unit Testing</vt:lpstr>
      <vt:lpstr>Unit Testing f without or with Contexts of  f </vt:lpstr>
      <vt:lpstr>CONBRIO: 2 Main Ideas</vt:lpstr>
      <vt:lpstr>Overview of CONBRIO CONcolic unit testing with symBolic alaRm fIltering using symbolic calling cOntexts</vt:lpstr>
      <vt:lpstr>Overview of CONBRIO </vt:lpstr>
      <vt:lpstr>Computing Function Relevance based-on System TCs</vt:lpstr>
      <vt:lpstr>Concolic Testing on Each Extended Unit</vt:lpstr>
      <vt:lpstr> Symbolic Alarm Filtering</vt:lpstr>
      <vt:lpstr>Main Research Questions</vt:lpstr>
      <vt:lpstr>Target Programs</vt:lpstr>
      <vt:lpstr>Trade-off between Bug Detection Ability and Accuracy</vt:lpstr>
      <vt:lpstr>CONBRIO Unit Crash Bug Benchmark</vt:lpstr>
      <vt:lpstr>Other Techniques to Compare</vt:lpstr>
      <vt:lpstr>Results: Bug Detection Ability (RQ1)</vt:lpstr>
      <vt:lpstr>Results: Bug Detection Accuracy (RQ2)</vt:lpstr>
      <vt:lpstr>Cutting-edge Accuracy of Unit Testing</vt:lpstr>
      <vt:lpstr>Future Work</vt:lpstr>
      <vt:lpstr>Precise Concolic Unit Testing of C programs using  Extended Units  and Symbolic Alarm Filtering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Coverage-based Testing of Concurrent Programs</dc:title>
  <dc:creator>hongshin</dc:creator>
  <cp:lastModifiedBy>Windows 사용자</cp:lastModifiedBy>
  <cp:revision>1302</cp:revision>
  <cp:lastPrinted>2018-05-25T12:30:02Z</cp:lastPrinted>
  <dcterms:created xsi:type="dcterms:W3CDTF">2014-06-02T03:29:01Z</dcterms:created>
  <dcterms:modified xsi:type="dcterms:W3CDTF">2019-08-12T04:16:07Z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_SA">
    <vt:lpwstr>C:\Users\moonzoo\Downloads\ICSE18-CONBRIO-rev11.pptx</vt:lpwstr>
  </property>
</Properties>
</file>