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409" r:id="rId2"/>
    <p:sldId id="780" r:id="rId3"/>
    <p:sldId id="789" r:id="rId4"/>
    <p:sldId id="792" r:id="rId5"/>
    <p:sldId id="803" r:id="rId6"/>
    <p:sldId id="804" r:id="rId7"/>
    <p:sldId id="772" r:id="rId8"/>
    <p:sldId id="787" r:id="rId9"/>
    <p:sldId id="774" r:id="rId10"/>
    <p:sldId id="775" r:id="rId11"/>
    <p:sldId id="776" r:id="rId12"/>
    <p:sldId id="777" r:id="rId13"/>
    <p:sldId id="778" r:id="rId14"/>
    <p:sldId id="806" r:id="rId15"/>
    <p:sldId id="779" r:id="rId16"/>
    <p:sldId id="813" r:id="rId17"/>
    <p:sldId id="782" r:id="rId18"/>
    <p:sldId id="783" r:id="rId19"/>
    <p:sldId id="797" r:id="rId20"/>
    <p:sldId id="800" r:id="rId21"/>
    <p:sldId id="784" r:id="rId22"/>
    <p:sldId id="814" r:id="rId23"/>
  </p:sldIdLst>
  <p:sldSz cx="12192000" cy="6858000"/>
  <p:notesSz cx="9939338" cy="6807200"/>
  <p:embeddedFontLst>
    <p:embeddedFont>
      <p:font typeface="맑은 고딕" panose="020B0503020000020004" pitchFamily="50" charset="-127"/>
      <p:regular r:id="rId26"/>
      <p:bold r:id="rId27"/>
    </p:embeddedFon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U Passata" panose="020B0600000101010101" charset="-127"/>
      <p:regular r:id="rId33"/>
      <p:bold r:id="rId34"/>
    </p:embeddedFont>
    <p:embeddedFont>
      <p:font typeface="Arial Unicode MS" panose="020B0600000101010101" charset="-127"/>
      <p:regular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8A5"/>
    <a:srgbClr val="56F469"/>
    <a:srgbClr val="0000FF"/>
    <a:srgbClr val="FF6600"/>
    <a:srgbClr val="9900FF"/>
    <a:srgbClr val="0033CC"/>
    <a:srgbClr val="FF9900"/>
    <a:srgbClr val="E5E5E5"/>
    <a:srgbClr val="D5B8EA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 autoAdjust="0"/>
    <p:restoredTop sz="87809" autoAdjust="0"/>
  </p:normalViewPr>
  <p:slideViewPr>
    <p:cSldViewPr showGuides="1">
      <p:cViewPr varScale="1">
        <p:scale>
          <a:sx n="74" d="100"/>
          <a:sy n="74" d="100"/>
        </p:scale>
        <p:origin x="54" y="36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hkim\Dropbox%20(&#44060;&#51064;&#50857;)\research\icse19-seip\ICSE19-MAIST-slides-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hkim\Dropbox%20(&#44060;&#51064;&#50857;)\research\icse19-seip\ICSE19-MAIST-slides-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hkim\Dropbox%20(&#44060;&#51064;&#50857;)\research\icse19-seip\ICSE19-MAIST-slides-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400" b="1" i="0" baseline="0">
                <a:solidFill>
                  <a:sysClr val="windowText" lastClr="000000"/>
                </a:solidFill>
                <a:effectLst/>
              </a:rPr>
              <a:t>%funcs in branch cov. range</a:t>
            </a:r>
            <a:endParaRPr lang="ko-KR" altLang="ko-KR" sz="240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17-44AA-AE2A-CB9274271D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17-44AA-AE2A-CB9274271D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17-44AA-AE2A-CB9274271D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17-44AA-AE2A-CB9274271DD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417-44AA-AE2A-CB9274271DDD}"/>
              </c:ext>
            </c:extLst>
          </c:dPt>
          <c:dLbls>
            <c:dLbl>
              <c:idx val="2"/>
              <c:layout>
                <c:manualLayout>
                  <c:x val="-9.2255731098370222E-3"/>
                  <c:y val="-3.0983065742944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17-44AA-AE2A-CB9274271DDD}"/>
                </c:ext>
              </c:extLst>
            </c:dLbl>
            <c:dLbl>
              <c:idx val="3"/>
              <c:layout>
                <c:manualLayout>
                  <c:x val="-1.0863518969733957E-2"/>
                  <c:y val="-4.213807212952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417-44AA-AE2A-CB9274271DDD}"/>
                </c:ext>
              </c:extLst>
            </c:dLbl>
            <c:dLbl>
              <c:idx val="4"/>
              <c:layout>
                <c:manualLayout>
                  <c:x val="2.4160177027514446E-3"/>
                  <c:y val="-0.554699602324955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0129513767875"/>
                      <c:h val="0.28691609839039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417-44AA-AE2A-CB9274271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Sheet1!$B$18:$B$22</c:f>
              <c:strCache>
                <c:ptCount val="5"/>
                <c:pt idx="0">
                  <c:v>[20%,40%)</c:v>
                </c:pt>
                <c:pt idx="1">
                  <c:v>[40%,60%)</c:v>
                </c:pt>
                <c:pt idx="2">
                  <c:v>[60%,80%)</c:v>
                </c:pt>
                <c:pt idx="3">
                  <c:v>[80%,100%)</c:v>
                </c:pt>
                <c:pt idx="4">
                  <c:v>100%</c:v>
                </c:pt>
              </c:strCache>
            </c:strRef>
          </c:cat>
          <c:val>
            <c:numRef>
              <c:f>Sheet1!$C$18:$C$22</c:f>
              <c:numCache>
                <c:formatCode>0.0%</c:formatCode>
                <c:ptCount val="5"/>
                <c:pt idx="0">
                  <c:v>3.1E-2</c:v>
                </c:pt>
                <c:pt idx="1">
                  <c:v>5.7000000000000002E-2</c:v>
                </c:pt>
                <c:pt idx="2">
                  <c:v>9.2999999999999999E-2</c:v>
                </c:pt>
                <c:pt idx="3">
                  <c:v>9.7000000000000003E-2</c:v>
                </c:pt>
                <c:pt idx="4">
                  <c:v>0.72199999999999998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17-44AA-AE2A-CB9274271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400" b="1" i="0" baseline="0">
                <a:solidFill>
                  <a:schemeClr val="tx1"/>
                </a:solidFill>
                <a:effectLst/>
              </a:rPr>
              <a:t>%funcs in MC/DC cov. range</a:t>
            </a:r>
            <a:endParaRPr lang="ko-KR" altLang="ko-KR" sz="240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43-4F62-9AD5-1EBD8FA04A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43-4F62-9AD5-1EBD8FA04A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43-4F62-9AD5-1EBD8FA04A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43-4F62-9AD5-1EBD8FA04A65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B43-4F62-9AD5-1EBD8FA04A65}"/>
              </c:ext>
            </c:extLst>
          </c:dPt>
          <c:dLbls>
            <c:dLbl>
              <c:idx val="2"/>
              <c:layout>
                <c:manualLayout>
                  <c:x val="-3.7431518025774914E-2"/>
                  <c:y val="-4.345158882054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43-4F62-9AD5-1EBD8FA04A65}"/>
                </c:ext>
              </c:extLst>
            </c:dLbl>
            <c:dLbl>
              <c:idx val="3"/>
              <c:layout>
                <c:manualLayout>
                  <c:x val="2.9263588767914676E-2"/>
                  <c:y val="-8.909552805626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43-4F62-9AD5-1EBD8FA04A65}"/>
                </c:ext>
              </c:extLst>
            </c:dLbl>
            <c:dLbl>
              <c:idx val="4"/>
              <c:layout>
                <c:manualLayout>
                  <c:x val="2.1820926147094768E-2"/>
                  <c:y val="-0.345554301537429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B43-4F62-9AD5-1EBD8FA04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Sheet1!$E$18:$E$22</c:f>
              <c:strCache>
                <c:ptCount val="5"/>
                <c:pt idx="0">
                  <c:v>[20%,40%)</c:v>
                </c:pt>
                <c:pt idx="1">
                  <c:v>[40%,60%)</c:v>
                </c:pt>
                <c:pt idx="2">
                  <c:v>[60%,80%)</c:v>
                </c:pt>
                <c:pt idx="3">
                  <c:v>[80%,100%)</c:v>
                </c:pt>
                <c:pt idx="4">
                  <c:v>100%</c:v>
                </c:pt>
              </c:strCache>
            </c:strRef>
          </c:cat>
          <c:val>
            <c:numRef>
              <c:f>Sheet1!$F$18:$F$22</c:f>
              <c:numCache>
                <c:formatCode>0.0%</c:formatCode>
                <c:ptCount val="5"/>
                <c:pt idx="0">
                  <c:v>4.2999999999999997E-2</c:v>
                </c:pt>
                <c:pt idx="1">
                  <c:v>0.09</c:v>
                </c:pt>
                <c:pt idx="2">
                  <c:v>0.13100000000000001</c:v>
                </c:pt>
                <c:pt idx="3">
                  <c:v>0.16400000000000001</c:v>
                </c:pt>
                <c:pt idx="4">
                  <c:v>0.57120000000000004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43-4F62-9AD5-1EBD8FA04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59322082492627E-2"/>
          <c:y val="0"/>
          <c:w val="0.93741734789324482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Sheet1!$A$52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Sheet1!$B$51</c:f>
              <c:strCache>
                <c:ptCount val="1"/>
                <c:pt idx="0">
                  <c:v>Manual testing</c:v>
                </c:pt>
              </c:strCache>
            </c:strRef>
          </c:cat>
          <c:val>
            <c:numRef>
              <c:f>Sheet1!$B$52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5-49D7-A0AF-24C7E350A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6612080"/>
        <c:axId val="846611664"/>
      </c:barChart>
      <c:catAx>
        <c:axId val="84661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6611664"/>
        <c:crosses val="autoZero"/>
        <c:auto val="1"/>
        <c:lblAlgn val="ctr"/>
        <c:lblOffset val="100"/>
        <c:noMultiLvlLbl val="0"/>
      </c:catAx>
      <c:valAx>
        <c:axId val="846611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66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7039559707041"/>
          <c:y val="5.974503790766543E-2"/>
          <c:w val="0.87067516002495449"/>
          <c:h val="0.7497533798926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#false alarms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42-4D41-92DA-B96FF35DF072}"/>
                </c:ext>
              </c:extLst>
            </c:dLbl>
            <c:dLbl>
              <c:idx val="1"/>
              <c:layout>
                <c:manualLayout>
                  <c:x val="6.78343431926354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0A-473A-A3FF-BCC03B4F2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Sheet1!$C$20:$D$20</c:f>
              <c:strCache>
                <c:ptCount val="2"/>
                <c:pt idx="0">
                  <c:v>Function-oriented</c:v>
                </c:pt>
                <c:pt idx="1">
                  <c:v>Task-oriented</c:v>
                </c:pt>
              </c:strCache>
            </c:strRef>
          </c:cat>
          <c:val>
            <c:numRef>
              <c:f>Sheet1!$C$21:$D$21</c:f>
              <c:numCache>
                <c:formatCode>General</c:formatCode>
                <c:ptCount val="2"/>
                <c:pt idx="0">
                  <c:v>146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D-4229-B4E9-F26AEA463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78722495"/>
        <c:axId val="1178726655"/>
      </c:barChart>
      <c:catAx>
        <c:axId val="11787224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8726655"/>
        <c:crosses val="autoZero"/>
        <c:auto val="1"/>
        <c:lblAlgn val="ctr"/>
        <c:lblOffset val="100"/>
        <c:noMultiLvlLbl val="0"/>
      </c:catAx>
      <c:valAx>
        <c:axId val="1178726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7872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340687"/>
          </a:xfrm>
          <a:prstGeom prst="rect">
            <a:avLst/>
          </a:prstGeom>
        </p:spPr>
        <p:txBody>
          <a:bodyPr vert="horz" lIns="91524" tIns="45760" rIns="91524" bIns="457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8888" y="0"/>
            <a:ext cx="4308130" cy="340687"/>
          </a:xfrm>
          <a:prstGeom prst="rect">
            <a:avLst/>
          </a:prstGeom>
        </p:spPr>
        <p:txBody>
          <a:bodyPr vert="horz" lIns="91524" tIns="45760" rIns="91524" bIns="45760" rtlCol="0"/>
          <a:lstStyle>
            <a:lvl1pPr algn="r">
              <a:defRPr sz="1200"/>
            </a:lvl1pPr>
          </a:lstStyle>
          <a:p>
            <a:fld id="{18361D8F-185B-4565-B468-125B925E4646}" type="datetimeFigureOut">
              <a:rPr lang="ko-KR" altLang="en-US" smtClean="0"/>
              <a:t>2019-08-12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425"/>
            <a:ext cx="4308130" cy="340687"/>
          </a:xfrm>
          <a:prstGeom prst="rect">
            <a:avLst/>
          </a:prstGeom>
        </p:spPr>
        <p:txBody>
          <a:bodyPr vert="horz" lIns="91524" tIns="45760" rIns="91524" bIns="457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</p:spPr>
        <p:txBody>
          <a:bodyPr vert="horz" lIns="91524" tIns="45760" rIns="91524" bIns="45760" rtlCol="0" anchor="b"/>
          <a:lstStyle>
            <a:lvl1pPr algn="r">
              <a:defRPr sz="1200"/>
            </a:lvl1pPr>
          </a:lstStyle>
          <a:p>
            <a:fld id="{88A3FA4E-78F4-4D23-A6DB-27AEBF2728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77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4307047" cy="340360"/>
          </a:xfrm>
          <a:prstGeom prst="rect">
            <a:avLst/>
          </a:prstGeom>
        </p:spPr>
        <p:txBody>
          <a:bodyPr vert="horz" lIns="95640" tIns="47823" rIns="95640" bIns="4782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30000" y="4"/>
            <a:ext cx="4307047" cy="340360"/>
          </a:xfrm>
          <a:prstGeom prst="rect">
            <a:avLst/>
          </a:prstGeom>
        </p:spPr>
        <p:txBody>
          <a:bodyPr vert="horz" lIns="95640" tIns="47823" rIns="95640" bIns="47823" rtlCol="0"/>
          <a:lstStyle>
            <a:lvl1pPr algn="r">
              <a:defRPr sz="1300"/>
            </a:lvl1pPr>
          </a:lstStyle>
          <a:p>
            <a:fld id="{6C11A40F-FE01-42FD-B315-6E5336BC2487}" type="datetimeFigureOut">
              <a:rPr lang="ko-KR" altLang="en-US" smtClean="0"/>
              <a:t>2019-08-12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0" tIns="47823" rIns="95640" bIns="4782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33422"/>
            <a:ext cx="7951470" cy="3063240"/>
          </a:xfrm>
          <a:prstGeom prst="rect">
            <a:avLst/>
          </a:prstGeom>
        </p:spPr>
        <p:txBody>
          <a:bodyPr vert="horz" lIns="95640" tIns="47823" rIns="95640" bIns="4782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8" y="6465660"/>
            <a:ext cx="4307047" cy="340360"/>
          </a:xfrm>
          <a:prstGeom prst="rect">
            <a:avLst/>
          </a:prstGeom>
        </p:spPr>
        <p:txBody>
          <a:bodyPr vert="horz" lIns="95640" tIns="47823" rIns="95640" bIns="4782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30000" y="6465660"/>
            <a:ext cx="4307047" cy="340360"/>
          </a:xfrm>
          <a:prstGeom prst="rect">
            <a:avLst/>
          </a:prstGeom>
        </p:spPr>
        <p:txBody>
          <a:bodyPr vert="horz" lIns="95640" tIns="47823" rIns="95640" bIns="47823" rtlCol="0" anchor="b"/>
          <a:lstStyle>
            <a:lvl1pPr algn="r">
              <a:defRPr sz="1300"/>
            </a:lvl1pPr>
          </a:lstStyle>
          <a:p>
            <a:fld id="{7B1DFC34-F91A-43F4-A782-E70AF6198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44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99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자동차 </a:t>
            </a:r>
            <a:r>
              <a:rPr lang="en-US" altLang="ko-KR" dirty="0" smtClean="0"/>
              <a:t>DOMAIN </a:t>
            </a:r>
            <a:r>
              <a:rPr lang="ko-KR" altLang="en-US" dirty="0" smtClean="0"/>
              <a:t>의 특성상 </a:t>
            </a:r>
            <a:r>
              <a:rPr lang="en-US" altLang="ko-KR" dirty="0" smtClean="0"/>
              <a:t>task </a:t>
            </a:r>
            <a:r>
              <a:rPr lang="ko-KR" altLang="en-US" dirty="0" smtClean="0"/>
              <a:t>위주의 개발을 하게 되는데</a:t>
            </a:r>
            <a:endParaRPr lang="en-US" altLang="ko-KR" dirty="0" smtClean="0"/>
          </a:p>
          <a:p>
            <a:r>
              <a:rPr lang="ko-KR" altLang="en-US" dirty="0" smtClean="0"/>
              <a:t>이유</a:t>
            </a:r>
            <a:r>
              <a:rPr lang="en-US" altLang="ko-KR" dirty="0" smtClean="0"/>
              <a:t>1.</a:t>
            </a:r>
          </a:p>
          <a:p>
            <a:r>
              <a:rPr lang="ko-KR" altLang="en-US" dirty="0" smtClean="0"/>
              <a:t>이유</a:t>
            </a:r>
            <a:r>
              <a:rPr lang="en-US" altLang="ko-KR" dirty="0" smtClean="0"/>
              <a:t>2.</a:t>
            </a:r>
          </a:p>
          <a:p>
            <a:r>
              <a:rPr lang="en-US" altLang="ko-KR" dirty="0" smtClean="0"/>
              <a:t>…..</a:t>
            </a:r>
          </a:p>
          <a:p>
            <a:r>
              <a:rPr lang="en-US" altLang="ko-KR" dirty="0" smtClean="0"/>
              <a:t>Task</a:t>
            </a:r>
            <a:r>
              <a:rPr lang="en-US" altLang="ko-KR" baseline="0" dirty="0" smtClean="0"/>
              <a:t> oriented unit testing is a key to the success of MAIST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89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회색 진하게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73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함수 포인터 </a:t>
            </a:r>
            <a:r>
              <a:rPr lang="en-US" altLang="ko-KR" dirty="0" smtClean="0"/>
              <a:t>+,</a:t>
            </a:r>
            <a:r>
              <a:rPr lang="en-US" altLang="ko-KR" baseline="0" dirty="0" smtClean="0"/>
              <a:t> -, *</a:t>
            </a:r>
            <a:r>
              <a:rPr lang="ko-KR" altLang="en-US" baseline="0" dirty="0" smtClean="0"/>
              <a:t>로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개 </a:t>
            </a:r>
            <a:endParaRPr lang="en-US" altLang="ko-KR" baseline="0" dirty="0" smtClean="0"/>
          </a:p>
          <a:p>
            <a:endParaRPr lang="en-US" dirty="0" smtClean="0"/>
          </a:p>
          <a:p>
            <a:r>
              <a:rPr lang="en-US" dirty="0" smtClean="0"/>
              <a:t>12-13 </a:t>
            </a:r>
            <a:r>
              <a:rPr lang="ko-KR" altLang="en-US" dirty="0" smtClean="0"/>
              <a:t>한</a:t>
            </a:r>
            <a:r>
              <a:rPr lang="en-US" dirty="0" smtClean="0"/>
              <a:t> </a:t>
            </a:r>
            <a:r>
              <a:rPr lang="ko-KR" altLang="en-US" dirty="0" smtClean="0"/>
              <a:t>장으로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73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RQ4-6</a:t>
            </a:r>
            <a:r>
              <a:rPr lang="en-US" baseline="0" dirty="0" smtClean="0"/>
              <a:t> </a:t>
            </a:r>
            <a:r>
              <a:rPr lang="ko-KR" altLang="en-US" baseline="0" dirty="0" smtClean="0"/>
              <a:t>은 </a:t>
            </a:r>
            <a:r>
              <a:rPr lang="ko-KR" altLang="en-US" baseline="0" dirty="0" err="1" smtClean="0"/>
              <a:t>달라보이게</a:t>
            </a:r>
            <a:r>
              <a:rPr lang="ko-KR" altLang="en-US" baseline="0" dirty="0" smtClean="0"/>
              <a:t> 시각적으로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92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RQ4-6</a:t>
            </a:r>
            <a:r>
              <a:rPr lang="en-US" baseline="0" dirty="0" smtClean="0"/>
              <a:t> </a:t>
            </a:r>
            <a:r>
              <a:rPr lang="ko-KR" altLang="en-US" baseline="0" dirty="0" smtClean="0"/>
              <a:t>은 </a:t>
            </a:r>
            <a:r>
              <a:rPr lang="ko-KR" altLang="en-US" baseline="0" dirty="0" err="1" smtClean="0"/>
              <a:t>달라보이게</a:t>
            </a:r>
            <a:r>
              <a:rPr lang="ko-KR" altLang="en-US" baseline="0" dirty="0" smtClean="0"/>
              <a:t> 시각적으로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0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LoC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2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그래프 </a:t>
            </a:r>
            <a:r>
              <a:rPr lang="en-US" altLang="ko-KR" dirty="0" smtClean="0"/>
              <a:t>label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메시지 각 </a:t>
            </a:r>
            <a:r>
              <a:rPr lang="en-US" altLang="ko-KR" dirty="0" smtClean="0"/>
              <a:t>RQ</a:t>
            </a:r>
            <a:r>
              <a:rPr lang="ko-KR" altLang="en-US" dirty="0" smtClean="0"/>
              <a:t>별로 </a:t>
            </a:r>
            <a:r>
              <a:rPr lang="en-US" altLang="ko-KR" dirty="0" smtClean="0"/>
              <a:t>(BR &gt; 90, 90.5%)</a:t>
            </a:r>
            <a:r>
              <a:rPr lang="en-US" altLang="ko-KR" baseline="0" dirty="0" smtClean="0"/>
              <a:t> almost all possible</a:t>
            </a:r>
          </a:p>
          <a:p>
            <a:r>
              <a:rPr lang="ko-KR" altLang="en-US" baseline="0" dirty="0" smtClean="0"/>
              <a:t>빠진 </a:t>
            </a:r>
            <a:r>
              <a:rPr lang="en-US" altLang="ko-KR" baseline="0" dirty="0" smtClean="0"/>
              <a:t>uncovered branches RQ </a:t>
            </a:r>
            <a:r>
              <a:rPr lang="ko-KR" altLang="en-US" baseline="0" dirty="0" smtClean="0"/>
              <a:t>다시 넣기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67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5mm</a:t>
            </a:r>
            <a:r>
              <a:rPr lang="en-US" altLang="ko-KR" baseline="0" dirty="0" smtClean="0"/>
              <a:t> 9mm </a:t>
            </a:r>
            <a:r>
              <a:rPr lang="ko-KR" altLang="en-US" baseline="0" dirty="0" smtClean="0"/>
              <a:t>공간 띄어서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9mm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색 변경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회색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연노랑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30MM(</a:t>
            </a:r>
            <a:r>
              <a:rPr lang="ko-KR" altLang="en-US" baseline="0" dirty="0" smtClean="0"/>
              <a:t>붉은색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이랑 </a:t>
            </a:r>
            <a:r>
              <a:rPr lang="en-US" altLang="ko-KR" baseline="0" dirty="0" smtClean="0"/>
              <a:t>5MM </a:t>
            </a:r>
            <a:r>
              <a:rPr lang="ko-KR" altLang="en-US" baseline="0" dirty="0" smtClean="0"/>
              <a:t>색 다르게</a:t>
            </a:r>
            <a:endParaRPr lang="en-US" altLang="ko-KR" baseline="0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Cost of manual testing of IBU</a:t>
            </a:r>
          </a:p>
          <a:p>
            <a:pPr lvl="1"/>
            <a:r>
              <a:rPr lang="en-US" altLang="ko-KR" dirty="0" smtClean="0"/>
              <a:t>210KLoC (IBU LoC) / (350 LoC (LoC that 1 engineer can handle in a day) * 20 business day) = 30 MM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Cost of automated testing of MAIST</a:t>
            </a:r>
          </a:p>
          <a:p>
            <a:pPr lvl="1"/>
            <a:r>
              <a:rPr lang="en-US" altLang="ko-KR" dirty="0" smtClean="0"/>
              <a:t>9 MM (to develop MAIST and train engineers to use MAIST) + 5 MM (to cover 9.5% of branches that MAIST did not cover)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00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그래프 </a:t>
            </a:r>
            <a:r>
              <a:rPr lang="en-US" altLang="ko-KR" dirty="0" smtClean="0"/>
              <a:t>label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그래프에서 </a:t>
            </a:r>
            <a:r>
              <a:rPr lang="ko-KR" altLang="en-US" dirty="0" err="1" smtClean="0"/>
              <a:t>그라데이션</a:t>
            </a:r>
            <a:r>
              <a:rPr lang="ko-KR" altLang="en-US" dirty="0" smtClean="0"/>
              <a:t> 전부 삭제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82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그래프 </a:t>
            </a:r>
            <a:r>
              <a:rPr lang="en-US" altLang="ko-KR" dirty="0" smtClean="0"/>
              <a:t>label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그래프로 작성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1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Achieving high coverage requires large human effort because </a:t>
            </a:r>
            <a:r>
              <a:rPr lang="en-US" altLang="ko-KR" dirty="0" smtClean="0"/>
              <a:t>Automotive</a:t>
            </a:r>
            <a:r>
              <a:rPr lang="en-US" altLang="ko-KR" baseline="0" dirty="0" smtClean="0"/>
              <a:t> SW is large and complex due to many sources of inputs and complex logic.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Automotive SW </a:t>
            </a:r>
            <a:r>
              <a:rPr lang="ko-KR" altLang="en-US" dirty="0" smtClean="0"/>
              <a:t>이미지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자동차를 사람이</a:t>
            </a:r>
            <a:r>
              <a:rPr lang="ko-KR" altLang="en-US" baseline="0" dirty="0" smtClean="0"/>
              <a:t> 밀고 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시동꺼진</a:t>
            </a:r>
            <a:r>
              <a:rPr lang="ko-KR" altLang="en-US" baseline="0" dirty="0" smtClean="0"/>
              <a:t> 차</a:t>
            </a:r>
            <a:r>
              <a:rPr lang="en-US" altLang="ko-KR" baseline="0" dirty="0" smtClean="0"/>
              <a:t>))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FF0000"/>
                </a:solidFill>
              </a:rPr>
              <a:t>예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분기 커버리지 달성에 </a:t>
            </a:r>
            <a:r>
              <a:rPr lang="en-US" altLang="ko-KR" b="1" dirty="0" smtClean="0">
                <a:solidFill>
                  <a:srgbClr val="FF0000"/>
                </a:solidFill>
              </a:rPr>
              <a:t>100 LOC = 1.5 MM</a:t>
            </a:r>
            <a:endParaRPr lang="ko-KR" altLang="en-US" b="1" dirty="0" smtClean="0">
              <a:solidFill>
                <a:srgbClr val="FF0000"/>
              </a:solidFill>
            </a:endParaRP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ISO 26262</a:t>
            </a:r>
          </a:p>
          <a:p>
            <a:r>
              <a:rPr lang="ko-KR" altLang="en-US" baseline="0" dirty="0" err="1" smtClean="0"/>
              <a:t>테슬라</a:t>
            </a:r>
            <a:r>
              <a:rPr lang="ko-KR" altLang="en-US" baseline="0" dirty="0" smtClean="0"/>
              <a:t> 차 사고  </a:t>
            </a:r>
            <a:r>
              <a:rPr lang="en-US" altLang="ko-KR" baseline="0" dirty="0" smtClean="0"/>
              <a:t>=&gt; SW </a:t>
            </a:r>
            <a:r>
              <a:rPr lang="ko-KR" altLang="en-US" baseline="0" dirty="0" smtClean="0"/>
              <a:t>신뢰성이 매우 억수로 중요</a:t>
            </a:r>
            <a:r>
              <a:rPr lang="en-US" altLang="ko-KR" baseline="0" dirty="0" smtClean="0"/>
              <a:t>. =&gt; </a:t>
            </a:r>
            <a:r>
              <a:rPr lang="ko-KR" altLang="en-US" baseline="0" dirty="0" smtClean="0"/>
              <a:t>매우 복잡한 </a:t>
            </a:r>
            <a:r>
              <a:rPr lang="en-US" altLang="ko-KR" baseline="0" dirty="0" smtClean="0"/>
              <a:t>MC/DC </a:t>
            </a:r>
            <a:r>
              <a:rPr lang="ko-KR" altLang="en-US" b="1" baseline="0" dirty="0" err="1" smtClean="0">
                <a:solidFill>
                  <a:srgbClr val="FF0000"/>
                </a:solidFill>
              </a:rPr>
              <a:t>테스팅</a:t>
            </a:r>
            <a:r>
              <a:rPr lang="ko-KR" altLang="en-US" b="1" baseline="0" dirty="0" smtClean="0">
                <a:solidFill>
                  <a:srgbClr val="FF0000"/>
                </a:solidFill>
              </a:rPr>
              <a:t> 인력 </a:t>
            </a:r>
            <a:r>
              <a:rPr lang="ko-KR" altLang="en-US" baseline="0" dirty="0" smtClean="0"/>
              <a:t>억수로 많이 들고 힘듦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362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그래프로 작성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867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406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30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err="1" smtClean="0"/>
              <a:t>페이지랑</a:t>
            </a:r>
            <a:r>
              <a:rPr lang="ko-KR" altLang="en-US" dirty="0" smtClean="0"/>
              <a:t> 동일한 레이아웃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박스로 구분</a:t>
            </a:r>
            <a:endParaRPr lang="en-US" altLang="ko-KR" dirty="0" smtClean="0"/>
          </a:p>
          <a:p>
            <a:r>
              <a:rPr lang="en-US" altLang="ko-KR" dirty="0" smtClean="0"/>
              <a:t>Automated testing is 100x faster than manual testing and reduce manual testing effort.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100</a:t>
            </a:r>
            <a:r>
              <a:rPr lang="en-US" altLang="ko-KR" baseline="0" dirty="0" smtClean="0"/>
              <a:t> cores, 1.2 </a:t>
            </a:r>
            <a:r>
              <a:rPr lang="en-US" altLang="ko-KR" baseline="0" dirty="0" err="1" smtClean="0"/>
              <a:t>yr</a:t>
            </a:r>
            <a:endParaRPr lang="en-US" altLang="ko-KR" dirty="0" smtClean="0"/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FF0000"/>
                </a:solidFill>
              </a:rPr>
              <a:t>예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분기 커버리지 달성에 </a:t>
            </a:r>
            <a:r>
              <a:rPr lang="en-US" altLang="ko-KR" b="1" dirty="0" smtClean="0">
                <a:solidFill>
                  <a:srgbClr val="FF0000"/>
                </a:solidFill>
              </a:rPr>
              <a:t>100 LOC = 1.5 MM</a:t>
            </a:r>
            <a:endParaRPr lang="ko-KR" altLang="en-US" b="1" dirty="0" smtClean="0">
              <a:solidFill>
                <a:srgbClr val="FF0000"/>
              </a:solidFill>
            </a:endParaRP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ISO 26262</a:t>
            </a:r>
          </a:p>
          <a:p>
            <a:r>
              <a:rPr lang="ko-KR" altLang="en-US" baseline="0" dirty="0" err="1" smtClean="0"/>
              <a:t>테슬라</a:t>
            </a:r>
            <a:r>
              <a:rPr lang="ko-KR" altLang="en-US" baseline="0" dirty="0" smtClean="0"/>
              <a:t> 차 사고  </a:t>
            </a:r>
            <a:r>
              <a:rPr lang="en-US" altLang="ko-KR" baseline="0" dirty="0" smtClean="0"/>
              <a:t>=&gt; SW </a:t>
            </a:r>
            <a:r>
              <a:rPr lang="ko-KR" altLang="en-US" baseline="0" dirty="0" smtClean="0"/>
              <a:t>신뢰성이 매우 억수로 중요</a:t>
            </a:r>
            <a:r>
              <a:rPr lang="en-US" altLang="ko-KR" baseline="0" dirty="0" smtClean="0"/>
              <a:t>. =&gt; </a:t>
            </a:r>
            <a:r>
              <a:rPr lang="ko-KR" altLang="en-US" baseline="0" dirty="0" smtClean="0"/>
              <a:t>매우 복잡한 </a:t>
            </a:r>
            <a:r>
              <a:rPr lang="en-US" altLang="ko-KR" baseline="0" dirty="0" smtClean="0"/>
              <a:t>MC/DC </a:t>
            </a:r>
            <a:r>
              <a:rPr lang="ko-KR" altLang="en-US" b="1" baseline="0" dirty="0" err="1" smtClean="0">
                <a:solidFill>
                  <a:srgbClr val="FF0000"/>
                </a:solidFill>
              </a:rPr>
              <a:t>테스팅</a:t>
            </a:r>
            <a:r>
              <a:rPr lang="ko-KR" altLang="en-US" b="1" baseline="0" dirty="0" smtClean="0">
                <a:solidFill>
                  <a:srgbClr val="FF0000"/>
                </a:solidFill>
              </a:rPr>
              <a:t> 인력 </a:t>
            </a:r>
            <a:r>
              <a:rPr lang="ko-KR" altLang="en-US" baseline="0" dirty="0" smtClean="0"/>
              <a:t>억수로 많이 들고 힘듦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4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Unit</a:t>
            </a:r>
            <a:r>
              <a:rPr lang="ko-KR" altLang="en-US" dirty="0" smtClean="0"/>
              <a:t> </a:t>
            </a:r>
            <a:r>
              <a:rPr lang="en-US" altLang="ko-KR" dirty="0" smtClean="0"/>
              <a:t>testing </a:t>
            </a:r>
            <a:r>
              <a:rPr lang="ko-KR" altLang="en-US" dirty="0" smtClean="0"/>
              <a:t>서서히 나타나는 애니메이션으로 </a:t>
            </a:r>
            <a:endParaRPr lang="en-US" altLang="ko-KR" dirty="0" smtClean="0"/>
          </a:p>
          <a:p>
            <a:r>
              <a:rPr lang="en-US" altLang="ko-KR" dirty="0" smtClean="0"/>
              <a:t>Compared to system testing requires lots</a:t>
            </a:r>
            <a:r>
              <a:rPr lang="en-US" altLang="ko-KR" baseline="0" dirty="0" smtClean="0"/>
              <a:t> of resources,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Unit testing </a:t>
            </a:r>
            <a:r>
              <a:rPr lang="en-US" altLang="ko-KR" dirty="0" err="1" smtClean="0"/>
              <a:t>rmfla</a:t>
            </a:r>
            <a:r>
              <a:rPr lang="en-US" altLang="ko-KR" dirty="0" smtClean="0"/>
              <a:t>\</a:t>
            </a:r>
          </a:p>
          <a:p>
            <a:r>
              <a:rPr lang="ko-KR" altLang="en-US" dirty="0" err="1" smtClean="0"/>
              <a:t>비주얼</a:t>
            </a:r>
            <a:endParaRPr lang="en-US" altLang="ko-KR" dirty="0" smtClean="0"/>
          </a:p>
          <a:p>
            <a:r>
              <a:rPr lang="ko-KR" altLang="en-US" dirty="0" smtClean="0"/>
              <a:t>자동차 테스트 장비 등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68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achieve high test coverage using automated testing, we need to address </a:t>
            </a:r>
            <a:r>
              <a:rPr lang="en-US" baseline="0" dirty="0" smtClean="0"/>
              <a:t>3 technical challenges to address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False</a:t>
            </a:r>
            <a:r>
              <a:rPr lang="en-US" baseline="0" dirty="0" smtClean="0"/>
              <a:t> alarm </a:t>
            </a:r>
            <a:r>
              <a:rPr lang="ko-KR" altLang="en-US" baseline="0" dirty="0" smtClean="0"/>
              <a:t>그림 다시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51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 alarms </a:t>
            </a:r>
          </a:p>
          <a:p>
            <a:endParaRPr lang="en-US" dirty="0" smtClean="0"/>
          </a:p>
          <a:p>
            <a:r>
              <a:rPr lang="en-US" dirty="0" smtClean="0"/>
              <a:t>False</a:t>
            </a:r>
            <a:r>
              <a:rPr lang="en-US" baseline="0" dirty="0" smtClean="0"/>
              <a:t> alarm </a:t>
            </a:r>
            <a:r>
              <a:rPr lang="ko-KR" altLang="en-US" baseline="0" dirty="0" smtClean="0"/>
              <a:t>나타낼 더 명확한 그림</a:t>
            </a:r>
            <a:r>
              <a:rPr lang="en-US" altLang="ko-KR" baseline="0" dirty="0" smtClean="0"/>
              <a:t>(bug</a:t>
            </a:r>
            <a:r>
              <a:rPr lang="ko-KR" altLang="en-US" baseline="0" dirty="0" smtClean="0"/>
              <a:t>가 아니어야 함</a:t>
            </a:r>
            <a:r>
              <a:rPr lang="en-US" altLang="ko-KR" baseline="0" dirty="0" smtClean="0"/>
              <a:t>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87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 bits, 5 bits (</a:t>
            </a:r>
            <a:r>
              <a:rPr lang="ko-KR" altLang="en-US" dirty="0" smtClean="0"/>
              <a:t>띄어쓰기</a:t>
            </a:r>
            <a:r>
              <a:rPr lang="en-US" altLang="ko-KR" smtClean="0"/>
              <a:t>)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Bitfield </a:t>
            </a:r>
            <a:r>
              <a:rPr lang="ko-KR" altLang="en-US" dirty="0" smtClean="0"/>
              <a:t>왜 사용하나 설명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그림으로 </a:t>
            </a:r>
            <a:r>
              <a:rPr lang="en-US" altLang="ko-KR" dirty="0" smtClean="0"/>
              <a:t>(pictorial) </a:t>
            </a:r>
            <a:r>
              <a:rPr lang="ko-KR" altLang="en-US" dirty="0" smtClean="0"/>
              <a:t>하게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Add, sub, </a:t>
            </a:r>
            <a:r>
              <a:rPr lang="en-US" altLang="ko-KR" dirty="0" err="1" smtClean="0"/>
              <a:t>mul</a:t>
            </a:r>
            <a:r>
              <a:rPr lang="en-US" altLang="ko-KR" dirty="0" smtClean="0"/>
              <a:t> clipart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그림으로 </a:t>
            </a:r>
            <a:r>
              <a:rPr lang="en-US" altLang="ko-KR" dirty="0" smtClean="0"/>
              <a:t>(pictorial) </a:t>
            </a:r>
            <a:r>
              <a:rPr lang="ko-KR" altLang="en-US" dirty="0" smtClean="0"/>
              <a:t>하게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14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말풍선</a:t>
            </a:r>
            <a:r>
              <a:rPr lang="ko-KR" altLang="en-US" dirty="0" smtClean="0"/>
              <a:t> 사라지지 않게</a:t>
            </a:r>
            <a:endParaRPr lang="en-US" altLang="ko-KR" dirty="0" smtClean="0"/>
          </a:p>
          <a:p>
            <a:r>
              <a:rPr lang="en-US" altLang="ko-KR" dirty="0" smtClean="0"/>
              <a:t>CROWN</a:t>
            </a:r>
            <a:r>
              <a:rPr lang="ko-KR" altLang="en-US" dirty="0" smtClean="0"/>
              <a:t> </a:t>
            </a:r>
            <a:r>
              <a:rPr lang="en-US" altLang="ko-KR" dirty="0" smtClean="0"/>
              <a:t>features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솔루션이랑</a:t>
            </a:r>
            <a:r>
              <a:rPr lang="ko-KR" altLang="en-US" dirty="0" smtClean="0"/>
              <a:t> 매칭되게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FC34-F91A-43F4-A782-E70AF619826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21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5471" y="620688"/>
            <a:ext cx="129715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defRPr sz="1200" smtClean="0">
                <a:solidFill>
                  <a:srgbClr val="001E4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a-DK" dirty="0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19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724782"/>
            <a:ext cx="11137901" cy="74513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da-DK" dirty="0" smtClean="0"/>
              <a:t>TITLE WITH CAPITAL LETTERS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4" y="1608251"/>
            <a:ext cx="11131551" cy="4557601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da-DK" dirty="0" smtClean="0"/>
              <a:t>Click to add text</a:t>
            </a:r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6757" y="586445"/>
            <a:ext cx="129715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defRPr sz="1200" smtClean="0">
                <a:solidFill>
                  <a:srgbClr val="001E4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a-DK" dirty="0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971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575734" y="2753925"/>
            <a:ext cx="1871133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 sz="1800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0075334" y="358775"/>
            <a:ext cx="1631951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</a:pPr>
            <a:endParaRPr lang="da-DK" sz="1800" dirty="0"/>
          </a:p>
        </p:txBody>
      </p:sp>
      <p:sp>
        <p:nvSpPr>
          <p:cNvPr id="6" name="SD_FLD_SD_FLD_Date"/>
          <p:cNvSpPr txBox="1">
            <a:spLocks noChangeArrowheads="1"/>
          </p:cNvSpPr>
          <p:nvPr/>
        </p:nvSpPr>
        <p:spPr bwMode="auto">
          <a:xfrm>
            <a:off x="10075334" y="476250"/>
            <a:ext cx="1631951" cy="2222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buFont typeface="AU Passata" pitchFamily="34" charset="0"/>
              <a:buNone/>
            </a:pPr>
            <a:r>
              <a:rPr lang="da-DK" sz="900" dirty="0" smtClean="0">
                <a:solidFill>
                  <a:schemeClr val="bg1"/>
                </a:solidFill>
              </a:rPr>
              <a:t>9.</a:t>
            </a:r>
            <a:r>
              <a:rPr lang="da-DK" sz="900" baseline="0" dirty="0" smtClean="0">
                <a:solidFill>
                  <a:schemeClr val="bg1"/>
                </a:solidFill>
              </a:rPr>
              <a:t> </a:t>
            </a:r>
            <a:r>
              <a:rPr lang="en-GB" sz="900" baseline="0" noProof="0" dirty="0" smtClean="0">
                <a:solidFill>
                  <a:schemeClr val="bg1"/>
                </a:solidFill>
              </a:rPr>
              <a:t>OCTOBER</a:t>
            </a:r>
            <a:r>
              <a:rPr lang="da-DK" sz="900" baseline="0" dirty="0" smtClean="0">
                <a:solidFill>
                  <a:schemeClr val="bg1"/>
                </a:solidFill>
              </a:rPr>
              <a:t> 2014</a:t>
            </a:r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3074" name="SD_FLD_SD_FLD_PresentationTitle"/>
          <p:cNvSpPr>
            <a:spLocks noGrp="1" noChangeArrowheads="1"/>
          </p:cNvSpPr>
          <p:nvPr>
            <p:ph type="ctrTitle"/>
          </p:nvPr>
        </p:nvSpPr>
        <p:spPr>
          <a:xfrm>
            <a:off x="575734" y="1628801"/>
            <a:ext cx="11131551" cy="949325"/>
          </a:xfrm>
        </p:spPr>
        <p:txBody>
          <a:bodyPr/>
          <a:lstStyle>
            <a:lvl1pPr>
              <a:lnSpc>
                <a:spcPts val="3600"/>
              </a:lnSpc>
              <a:defRPr sz="2800" b="0" baseline="0">
                <a:solidFill>
                  <a:schemeClr val="accent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924944"/>
            <a:ext cx="11137900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069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mkSekundærtLogo"/>
          <p:cNvSpPr>
            <a:spLocks noChangeArrowheads="1"/>
          </p:cNvSpPr>
          <p:nvPr/>
        </p:nvSpPr>
        <p:spPr bwMode="auto">
          <a:xfrm>
            <a:off x="478367" y="6070620"/>
            <a:ext cx="778933" cy="553998"/>
          </a:xfrm>
          <a:prstGeom prst="rect">
            <a:avLst/>
          </a:prstGeom>
          <a:solidFill>
            <a:schemeClr val="bg1"/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SD_FLD_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743485"/>
            <a:ext cx="11131551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1844825"/>
            <a:ext cx="11131551" cy="43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075334" y="182853"/>
            <a:ext cx="1631951" cy="71438"/>
          </a:xfrm>
          <a:prstGeom prst="rect">
            <a:avLst/>
          </a:prstGeom>
          <a:solidFill>
            <a:srgbClr val="0007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5807968" y="182853"/>
            <a:ext cx="4028184" cy="71438"/>
          </a:xfrm>
          <a:prstGeom prst="rect">
            <a:avLst/>
          </a:prstGeom>
          <a:solidFill>
            <a:srgbClr val="0007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</a:pP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3" name="SD_FLD_PresentationTitle"/>
          <p:cNvSpPr txBox="1">
            <a:spLocks noChangeArrowheads="1"/>
          </p:cNvSpPr>
          <p:nvPr/>
        </p:nvSpPr>
        <p:spPr bwMode="auto">
          <a:xfrm>
            <a:off x="5812971" y="345766"/>
            <a:ext cx="4092195" cy="371474"/>
          </a:xfrm>
          <a:prstGeom prst="rect">
            <a:avLst/>
          </a:prstGeom>
          <a:solidFill>
            <a:schemeClr val="bg1"/>
          </a:solidFill>
          <a:ln w="1778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just" latinLnBrk="0">
              <a:lnSpc>
                <a:spcPct val="102000"/>
              </a:lnSpc>
              <a:buFont typeface="AU Passata" pitchFamily="34" charset="0"/>
              <a:buNone/>
            </a:pPr>
            <a:r>
              <a:rPr lang="en-US" sz="1600" dirty="0" smtClean="0">
                <a:solidFill>
                  <a:srgbClr val="0E13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Concolic Testing for High Test Coverage and</a:t>
            </a:r>
          </a:p>
          <a:p>
            <a:pPr algn="just" latinLnBrk="0">
              <a:lnSpc>
                <a:spcPct val="102000"/>
              </a:lnSpc>
              <a:buFont typeface="AU Passata" pitchFamily="34" charset="0"/>
              <a:buNone/>
            </a:pPr>
            <a:r>
              <a:rPr lang="en-US" sz="1600" dirty="0" smtClean="0">
                <a:solidFill>
                  <a:srgbClr val="0E13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Human Effort in Automotive Industry</a:t>
            </a:r>
            <a:endParaRPr lang="da-DK" sz="1600" dirty="0">
              <a:solidFill>
                <a:srgbClr val="0E13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5"/>
          <a:srcRect l="-23" r="51835"/>
          <a:stretch/>
        </p:blipFill>
        <p:spPr>
          <a:xfrm>
            <a:off x="47328" y="28904"/>
            <a:ext cx="1872208" cy="6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003D85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81826"/>
            <a:ext cx="12192000" cy="194421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4600" b="1" dirty="0">
                <a:solidFill>
                  <a:srgbClr val="0000FF"/>
                </a:solidFill>
                <a:latin typeface="Calibri" panose="020F0502020204030204" pitchFamily="34" charset="0"/>
              </a:rPr>
              <a:t>Concolic Testing for High Test Coverage and</a:t>
            </a:r>
            <a:br>
              <a:rPr lang="en-US" altLang="ko-KR" sz="4600" b="1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n-US" altLang="ko-KR" sz="4600" b="1" dirty="0">
                <a:solidFill>
                  <a:srgbClr val="0000FF"/>
                </a:solidFill>
                <a:latin typeface="Calibri" panose="020F0502020204030204" pitchFamily="34" charset="0"/>
              </a:rPr>
              <a:t>Reduced Human Effort in Automotive Industry</a:t>
            </a:r>
            <a:endParaRPr lang="en-US" altLang="ko-KR" sz="4800" b="1" u="sng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81654" y="3429001"/>
            <a:ext cx="6228692" cy="11521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altLang="ko-KR" sz="3600" dirty="0">
                <a:solidFill>
                  <a:schemeClr val="tx1"/>
                </a:solidFill>
              </a:rPr>
              <a:t>Yunho Kim, SWTV group</a:t>
            </a:r>
          </a:p>
          <a:p>
            <a:pPr algn="ctr">
              <a:spcBef>
                <a:spcPts val="0"/>
              </a:spcBef>
            </a:pPr>
            <a:r>
              <a:rPr lang="en-US" altLang="ko-KR" sz="3600" dirty="0" smtClean="0">
                <a:solidFill>
                  <a:schemeClr val="tx1"/>
                </a:solidFill>
              </a:rPr>
              <a:t>KAIST, South Korea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-23" r="51835"/>
          <a:stretch/>
        </p:blipFill>
        <p:spPr>
          <a:xfrm>
            <a:off x="2046510" y="5684088"/>
            <a:ext cx="1989793" cy="710090"/>
          </a:xfrm>
          <a:prstGeom prst="rect">
            <a:avLst/>
          </a:prstGeom>
        </p:spPr>
      </p:pic>
      <p:pic>
        <p:nvPicPr>
          <p:cNvPr id="1026" name="Picture 2" descr="http://www.mobis.co.kr/common/ko_kr/images/icon/colorTone_img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40" y="5445225"/>
            <a:ext cx="2013298" cy="11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533847" y="5563181"/>
            <a:ext cx="1584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ko-KR" sz="2400" dirty="0"/>
              <a:t>Dongju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Lee</a:t>
            </a:r>
          </a:p>
          <a:p>
            <a:r>
              <a:rPr lang="en-US" altLang="ko-KR" sz="2400" dirty="0" err="1" smtClean="0"/>
              <a:t>Junki</a:t>
            </a:r>
            <a:r>
              <a:rPr lang="en-US" altLang="ko-KR" sz="2400" dirty="0" smtClean="0"/>
              <a:t> </a:t>
            </a:r>
            <a:r>
              <a:rPr lang="en-US" altLang="ko-KR" sz="2400" dirty="0" err="1"/>
              <a:t>Baek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4094966" y="5802694"/>
            <a:ext cx="2055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ko-KR" sz="2400" dirty="0" err="1"/>
              <a:t>Moonzoo</a:t>
            </a:r>
            <a:r>
              <a:rPr lang="en-US" altLang="ko-KR" sz="2400" dirty="0"/>
              <a:t> Kim  </a:t>
            </a:r>
          </a:p>
        </p:txBody>
      </p:sp>
    </p:spTree>
    <p:extLst>
      <p:ext uri="{BB962C8B-B14F-4D97-AF65-F5344CB8AC3E}">
        <p14:creationId xmlns:p14="http://schemas.microsoft.com/office/powerpoint/2010/main" val="28871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6009" y="543239"/>
            <a:ext cx="11137901" cy="745133"/>
          </a:xfrm>
        </p:spPr>
        <p:txBody>
          <a:bodyPr/>
          <a:lstStyle/>
          <a:p>
            <a:r>
              <a:rPr lang="en-US" altLang="ko-KR" dirty="0" smtClean="0">
                <a:latin typeface="+mj-lt"/>
              </a:rPr>
              <a:t>Task-oriented Unit-test Driver/Stubs Generation</a:t>
            </a:r>
            <a:endParaRPr lang="ko-KR" altLang="en-US" dirty="0">
              <a:latin typeface="+mj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70743" y="3186909"/>
            <a:ext cx="2252536" cy="2228645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206170" y="3193213"/>
            <a:ext cx="1593826" cy="2228644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506203" y="3193698"/>
            <a:ext cx="1623095" cy="22286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14248" y="3429464"/>
            <a:ext cx="436083" cy="387345"/>
          </a:xfrm>
          <a:prstGeom prst="rect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</a:t>
            </a:r>
            <a:endParaRPr lang="ko-KR" altLang="en-US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910299" y="4062438"/>
            <a:ext cx="478489" cy="4319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s1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690171" y="4811420"/>
            <a:ext cx="478489" cy="4319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s2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348477" y="4811419"/>
            <a:ext cx="478489" cy="4319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s3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95295" y="3474523"/>
            <a:ext cx="436083" cy="387345"/>
          </a:xfrm>
          <a:prstGeom prst="rect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h</a:t>
            </a:r>
            <a:endParaRPr lang="ko-KR" altLang="en-US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/>
          <p:cNvCxnSpPr>
            <a:stCxn id="8" idx="2"/>
            <a:endCxn id="9" idx="0"/>
          </p:cNvCxnSpPr>
          <p:nvPr/>
        </p:nvCxnSpPr>
        <p:spPr>
          <a:xfrm>
            <a:off x="4132289" y="3816809"/>
            <a:ext cx="17254" cy="245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9" idx="4"/>
            <a:endCxn id="10" idx="0"/>
          </p:cNvCxnSpPr>
          <p:nvPr/>
        </p:nvCxnSpPr>
        <p:spPr>
          <a:xfrm flipH="1">
            <a:off x="3929415" y="4494417"/>
            <a:ext cx="220128" cy="3170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9" idx="4"/>
            <a:endCxn id="11" idx="0"/>
          </p:cNvCxnSpPr>
          <p:nvPr/>
        </p:nvCxnSpPr>
        <p:spPr>
          <a:xfrm>
            <a:off x="4149543" y="4494417"/>
            <a:ext cx="438178" cy="317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4938377" y="3429464"/>
            <a:ext cx="436083" cy="387345"/>
          </a:xfrm>
          <a:prstGeom prst="rect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</a:t>
            </a:r>
            <a:endParaRPr lang="ko-KR" altLang="en-US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697702" y="4656645"/>
            <a:ext cx="1169702" cy="387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stub_h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957937" y="4239807"/>
            <a:ext cx="478489" cy="4319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s5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9" name="직선 화살표 연결선 18"/>
          <p:cNvCxnSpPr>
            <a:stCxn id="12" idx="2"/>
            <a:endCxn id="18" idx="0"/>
          </p:cNvCxnSpPr>
          <p:nvPr/>
        </p:nvCxnSpPr>
        <p:spPr>
          <a:xfrm>
            <a:off x="6913336" y="3861868"/>
            <a:ext cx="283846" cy="377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711735" y="3361897"/>
            <a:ext cx="1165815" cy="387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</a:t>
            </a:r>
            <a:r>
              <a:rPr lang="en-US" altLang="ko-KR" sz="20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river_f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947117" y="4082097"/>
            <a:ext cx="478489" cy="4319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s4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707849" y="3939624"/>
            <a:ext cx="1169703" cy="387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driver_g</a:t>
            </a:r>
            <a:endParaRPr lang="ko-KR" alt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0074" y="5648668"/>
            <a:ext cx="97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+mj-lt"/>
                <a:cs typeface="Calibri" panose="020F0502020204030204" pitchFamily="34" charset="0"/>
              </a:rPr>
              <a:t>file1.c</a:t>
            </a:r>
            <a:endParaRPr lang="ko-KR" alt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7571" y="5648843"/>
            <a:ext cx="97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+mj-lt"/>
                <a:cs typeface="Calibri" panose="020F0502020204030204" pitchFamily="34" charset="0"/>
              </a:rPr>
              <a:t>file2.c</a:t>
            </a:r>
            <a:endParaRPr lang="ko-KR" alt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6657" y="5631235"/>
            <a:ext cx="277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 smtClean="0">
                <a:latin typeface="+mj-lt"/>
                <a:cs typeface="Calibri" panose="020F0502020204030204" pitchFamily="34" charset="0"/>
              </a:rPr>
              <a:t>sym_harness.c</a:t>
            </a:r>
            <a:endParaRPr lang="ko-KR" altLang="en-US" sz="24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27" name="직선 화살표 연결선 26"/>
          <p:cNvCxnSpPr>
            <a:stCxn id="16" idx="2"/>
            <a:endCxn id="21" idx="0"/>
          </p:cNvCxnSpPr>
          <p:nvPr/>
        </p:nvCxnSpPr>
        <p:spPr>
          <a:xfrm>
            <a:off x="5156418" y="3816809"/>
            <a:ext cx="29944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자유형 35"/>
          <p:cNvSpPr/>
          <p:nvPr/>
        </p:nvSpPr>
        <p:spPr>
          <a:xfrm>
            <a:off x="3624559" y="3255373"/>
            <a:ext cx="1360144" cy="2096536"/>
          </a:xfrm>
          <a:custGeom>
            <a:avLst/>
            <a:gdLst>
              <a:gd name="connsiteX0" fmla="*/ 420609 w 1254275"/>
              <a:gd name="connsiteY0" fmla="*/ 4411 h 2168362"/>
              <a:gd name="connsiteX1" fmla="*/ 93231 w 1254275"/>
              <a:gd name="connsiteY1" fmla="*/ 60855 h 2168362"/>
              <a:gd name="connsiteX2" fmla="*/ 81943 w 1254275"/>
              <a:gd name="connsiteY2" fmla="*/ 365655 h 2168362"/>
              <a:gd name="connsiteX3" fmla="*/ 93231 w 1254275"/>
              <a:gd name="connsiteY3" fmla="*/ 1167166 h 2168362"/>
              <a:gd name="connsiteX4" fmla="*/ 14209 w 1254275"/>
              <a:gd name="connsiteY4" fmla="*/ 1720322 h 2168362"/>
              <a:gd name="connsiteX5" fmla="*/ 25498 w 1254275"/>
              <a:gd name="connsiteY5" fmla="*/ 1923522 h 2168362"/>
              <a:gd name="connsiteX6" fmla="*/ 262565 w 1254275"/>
              <a:gd name="connsiteY6" fmla="*/ 2160588 h 2168362"/>
              <a:gd name="connsiteX7" fmla="*/ 1143098 w 1254275"/>
              <a:gd name="connsiteY7" fmla="*/ 2058988 h 2168362"/>
              <a:gd name="connsiteX8" fmla="*/ 1222120 w 1254275"/>
              <a:gd name="connsiteY8" fmla="*/ 1562277 h 2168362"/>
              <a:gd name="connsiteX9" fmla="*/ 962476 w 1254275"/>
              <a:gd name="connsiteY9" fmla="*/ 1212322 h 2168362"/>
              <a:gd name="connsiteX10" fmla="*/ 815720 w 1254275"/>
              <a:gd name="connsiteY10" fmla="*/ 704322 h 2168362"/>
              <a:gd name="connsiteX11" fmla="*/ 725409 w 1254275"/>
              <a:gd name="connsiteY11" fmla="*/ 128588 h 2168362"/>
              <a:gd name="connsiteX12" fmla="*/ 420609 w 1254275"/>
              <a:gd name="connsiteY12" fmla="*/ 4411 h 21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4275" h="2168362">
                <a:moveTo>
                  <a:pt x="420609" y="4411"/>
                </a:moveTo>
                <a:cubicBezTo>
                  <a:pt x="315246" y="-6878"/>
                  <a:pt x="149675" y="648"/>
                  <a:pt x="93231" y="60855"/>
                </a:cubicBezTo>
                <a:cubicBezTo>
                  <a:pt x="36787" y="121062"/>
                  <a:pt x="81943" y="181270"/>
                  <a:pt x="81943" y="365655"/>
                </a:cubicBezTo>
                <a:cubicBezTo>
                  <a:pt x="81943" y="550040"/>
                  <a:pt x="104520" y="941388"/>
                  <a:pt x="93231" y="1167166"/>
                </a:cubicBezTo>
                <a:cubicBezTo>
                  <a:pt x="81942" y="1392944"/>
                  <a:pt x="25498" y="1594263"/>
                  <a:pt x="14209" y="1720322"/>
                </a:cubicBezTo>
                <a:cubicBezTo>
                  <a:pt x="2920" y="1846381"/>
                  <a:pt x="-15895" y="1850144"/>
                  <a:pt x="25498" y="1923522"/>
                </a:cubicBezTo>
                <a:cubicBezTo>
                  <a:pt x="66891" y="1996900"/>
                  <a:pt x="76298" y="2138010"/>
                  <a:pt x="262565" y="2160588"/>
                </a:cubicBezTo>
                <a:cubicBezTo>
                  <a:pt x="448832" y="2183166"/>
                  <a:pt x="983172" y="2158706"/>
                  <a:pt x="1143098" y="2058988"/>
                </a:cubicBezTo>
                <a:cubicBezTo>
                  <a:pt x="1303024" y="1959270"/>
                  <a:pt x="1252224" y="1703388"/>
                  <a:pt x="1222120" y="1562277"/>
                </a:cubicBezTo>
                <a:cubicBezTo>
                  <a:pt x="1192016" y="1421166"/>
                  <a:pt x="1030209" y="1355314"/>
                  <a:pt x="962476" y="1212322"/>
                </a:cubicBezTo>
                <a:cubicBezTo>
                  <a:pt x="894743" y="1069330"/>
                  <a:pt x="855231" y="884944"/>
                  <a:pt x="815720" y="704322"/>
                </a:cubicBezTo>
                <a:cubicBezTo>
                  <a:pt x="776209" y="523700"/>
                  <a:pt x="789379" y="249003"/>
                  <a:pt x="725409" y="128588"/>
                </a:cubicBezTo>
                <a:cubicBezTo>
                  <a:pt x="661439" y="8173"/>
                  <a:pt x="525972" y="15700"/>
                  <a:pt x="420609" y="4411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자유형 36"/>
          <p:cNvSpPr/>
          <p:nvPr/>
        </p:nvSpPr>
        <p:spPr>
          <a:xfrm>
            <a:off x="4765755" y="3255372"/>
            <a:ext cx="860140" cy="1437632"/>
          </a:xfrm>
          <a:custGeom>
            <a:avLst/>
            <a:gdLst>
              <a:gd name="connsiteX0" fmla="*/ 372951 w 793189"/>
              <a:gd name="connsiteY0" fmla="*/ 55812 h 1463425"/>
              <a:gd name="connsiteX1" fmla="*/ 56862 w 793189"/>
              <a:gd name="connsiteY1" fmla="*/ 67101 h 1463425"/>
              <a:gd name="connsiteX2" fmla="*/ 11707 w 793189"/>
              <a:gd name="connsiteY2" fmla="*/ 812168 h 1463425"/>
              <a:gd name="connsiteX3" fmla="*/ 192329 w 793189"/>
              <a:gd name="connsiteY3" fmla="*/ 1387901 h 1463425"/>
              <a:gd name="connsiteX4" fmla="*/ 711618 w 793189"/>
              <a:gd name="connsiteY4" fmla="*/ 1331457 h 1463425"/>
              <a:gd name="connsiteX5" fmla="*/ 756774 w 793189"/>
              <a:gd name="connsiteY5" fmla="*/ 247723 h 1463425"/>
              <a:gd name="connsiteX6" fmla="*/ 372951 w 793189"/>
              <a:gd name="connsiteY6" fmla="*/ 55812 h 146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189" h="1463425">
                <a:moveTo>
                  <a:pt x="372951" y="55812"/>
                </a:moveTo>
                <a:cubicBezTo>
                  <a:pt x="256299" y="25708"/>
                  <a:pt x="117069" y="-58958"/>
                  <a:pt x="56862" y="67101"/>
                </a:cubicBezTo>
                <a:cubicBezTo>
                  <a:pt x="-3345" y="193160"/>
                  <a:pt x="-10871" y="592035"/>
                  <a:pt x="11707" y="812168"/>
                </a:cubicBezTo>
                <a:cubicBezTo>
                  <a:pt x="34285" y="1032301"/>
                  <a:pt x="75677" y="1301353"/>
                  <a:pt x="192329" y="1387901"/>
                </a:cubicBezTo>
                <a:cubicBezTo>
                  <a:pt x="308981" y="1474449"/>
                  <a:pt x="617544" y="1521487"/>
                  <a:pt x="711618" y="1331457"/>
                </a:cubicBezTo>
                <a:cubicBezTo>
                  <a:pt x="805692" y="1141427"/>
                  <a:pt x="815100" y="460331"/>
                  <a:pt x="756774" y="247723"/>
                </a:cubicBezTo>
                <a:cubicBezTo>
                  <a:pt x="698448" y="35115"/>
                  <a:pt x="489603" y="85916"/>
                  <a:pt x="372951" y="55812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7656" y="2340459"/>
            <a:ext cx="120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Task</a:t>
            </a:r>
            <a:r>
              <a:rPr lang="en-US" altLang="ko-KR" sz="3200" b="1" i="1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 t</a:t>
            </a:r>
            <a:r>
              <a:rPr lang="en-US" altLang="ko-KR" sz="3200" b="1" i="1" baseline="-25000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1</a:t>
            </a:r>
            <a:endParaRPr lang="ko-KR" altLang="en-US" sz="3200" b="1" i="1" baseline="-250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55840" y="2366716"/>
            <a:ext cx="141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Task</a:t>
            </a:r>
            <a:r>
              <a:rPr lang="en-US" altLang="ko-KR" sz="3200" b="1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ko-KR" sz="3200" b="1" i="1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t</a:t>
            </a:r>
            <a:r>
              <a:rPr lang="en-US" altLang="ko-KR" sz="3200" b="1" i="1" baseline="-25000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2</a:t>
            </a:r>
            <a:endParaRPr lang="ko-KR" altLang="en-US" sz="3200" b="1" i="1" baseline="-250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0" name="꺾인 연결선 39"/>
          <p:cNvCxnSpPr>
            <a:stCxn id="20" idx="3"/>
            <a:endCxn id="8" idx="0"/>
          </p:cNvCxnSpPr>
          <p:nvPr/>
        </p:nvCxnSpPr>
        <p:spPr>
          <a:xfrm flipV="1">
            <a:off x="2877551" y="3429464"/>
            <a:ext cx="1254739" cy="126106"/>
          </a:xfrm>
          <a:prstGeom prst="bentConnector4">
            <a:avLst>
              <a:gd name="adj1" fmla="val 30180"/>
              <a:gd name="adj2" fmla="val 372367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22" idx="1"/>
            <a:endCxn id="16" idx="0"/>
          </p:cNvCxnSpPr>
          <p:nvPr/>
        </p:nvCxnSpPr>
        <p:spPr>
          <a:xfrm rot="10800000" flipH="1">
            <a:off x="1707849" y="3429465"/>
            <a:ext cx="3448570" cy="703833"/>
          </a:xfrm>
          <a:prstGeom prst="bentConnector4">
            <a:avLst>
              <a:gd name="adj1" fmla="val -9022"/>
              <a:gd name="adj2" fmla="val 164308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11" idx="3"/>
            <a:endCxn id="17" idx="3"/>
          </p:cNvCxnSpPr>
          <p:nvPr/>
        </p:nvCxnSpPr>
        <p:spPr>
          <a:xfrm rot="5400000" flipH="1">
            <a:off x="3478067" y="4239655"/>
            <a:ext cx="329818" cy="1551145"/>
          </a:xfrm>
          <a:prstGeom prst="bentConnector4">
            <a:avLst>
              <a:gd name="adj1" fmla="val -133882"/>
              <a:gd name="adj2" fmla="val 6638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내용 개체 틀 2"/>
          <p:cNvSpPr>
            <a:spLocks noGrp="1"/>
          </p:cNvSpPr>
          <p:nvPr>
            <p:ph idx="1"/>
          </p:nvPr>
        </p:nvSpPr>
        <p:spPr>
          <a:xfrm>
            <a:off x="278882" y="1308915"/>
            <a:ext cx="11577757" cy="771735"/>
          </a:xfrm>
        </p:spPr>
        <p:txBody>
          <a:bodyPr/>
          <a:lstStyle/>
          <a:p>
            <a:pPr lvl="1"/>
            <a:r>
              <a:rPr lang="en-US" altLang="ko-KR" sz="3200" dirty="0" smtClean="0">
                <a:latin typeface="+mj-lt"/>
              </a:rPr>
              <a:t>A </a:t>
            </a:r>
            <a:r>
              <a:rPr lang="en-US" altLang="ko-KR" sz="3200" b="1" i="1" dirty="0">
                <a:solidFill>
                  <a:srgbClr val="0033CC"/>
                </a:solidFill>
                <a:latin typeface="+mj-lt"/>
              </a:rPr>
              <a:t>Task</a:t>
            </a:r>
            <a:r>
              <a:rPr lang="en-US" altLang="ko-KR" sz="3200" dirty="0">
                <a:latin typeface="+mj-lt"/>
              </a:rPr>
              <a:t> is a mostly </a:t>
            </a:r>
            <a:r>
              <a:rPr lang="en-US" altLang="ko-KR" sz="3200" b="1" dirty="0">
                <a:solidFill>
                  <a:srgbClr val="0033CC"/>
                </a:solidFill>
                <a:latin typeface="+mj-lt"/>
              </a:rPr>
              <a:t>minimal independent </a:t>
            </a:r>
            <a:r>
              <a:rPr lang="en-US" altLang="ko-KR" sz="3200" b="1" dirty="0" smtClean="0">
                <a:solidFill>
                  <a:srgbClr val="0033CC"/>
                </a:solidFill>
                <a:latin typeface="+mj-lt"/>
              </a:rPr>
              <a:t>unit</a:t>
            </a:r>
            <a:endParaRPr lang="en-US" altLang="ko-KR" sz="3200" dirty="0" smtClean="0">
              <a:latin typeface="+mj-lt"/>
            </a:endParaRPr>
          </a:p>
        </p:txBody>
      </p:sp>
      <p:cxnSp>
        <p:nvCxnSpPr>
          <p:cNvPr id="51" name="꺾인 연결선 50"/>
          <p:cNvCxnSpPr>
            <a:stCxn id="11" idx="5"/>
            <a:endCxn id="12" idx="1"/>
          </p:cNvCxnSpPr>
          <p:nvPr/>
        </p:nvCxnSpPr>
        <p:spPr>
          <a:xfrm rot="5400000" flipH="1" flipV="1">
            <a:off x="4970124" y="3454965"/>
            <a:ext cx="1511940" cy="1938402"/>
          </a:xfrm>
          <a:prstGeom prst="bentConnector4">
            <a:avLst>
              <a:gd name="adj1" fmla="val -28315"/>
              <a:gd name="adj2" fmla="val 64672"/>
            </a:avLst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8112962" y="2996952"/>
            <a:ext cx="3511249" cy="2836071"/>
            <a:chOff x="8137159" y="2893171"/>
            <a:chExt cx="3511249" cy="2836071"/>
          </a:xfrm>
        </p:grpSpPr>
        <p:grpSp>
          <p:nvGrpSpPr>
            <p:cNvPr id="3" name="그룹 2"/>
            <p:cNvGrpSpPr/>
            <p:nvPr/>
          </p:nvGrpSpPr>
          <p:grpSpPr>
            <a:xfrm>
              <a:off x="8137159" y="2893171"/>
              <a:ext cx="3511249" cy="2836071"/>
              <a:chOff x="8309771" y="2201019"/>
              <a:chExt cx="2183548" cy="2482196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8482619" y="2431613"/>
                <a:ext cx="320569" cy="367134"/>
              </a:xfrm>
              <a:prstGeom prst="roundRect">
                <a:avLst/>
              </a:prstGeom>
              <a:noFill/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861886" y="2471292"/>
                <a:ext cx="1518042" cy="35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+mj-lt"/>
                    <a:cs typeface="Calibri" panose="020F0502020204030204" pitchFamily="34" charset="0"/>
                  </a:rPr>
                  <a:t>  File scope</a:t>
                </a:r>
                <a:endParaRPr lang="ko-KR" altLang="en-US" sz="2000" dirty="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901347" y="2872807"/>
                <a:ext cx="1478581" cy="35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+mj-lt"/>
                    <a:cs typeface="Calibri" panose="020F0502020204030204" pitchFamily="34" charset="0"/>
                  </a:rPr>
                  <a:t> Entry function</a:t>
                </a:r>
                <a:endParaRPr lang="ko-KR" altLang="en-US" sz="2000" dirty="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70560" y="3331995"/>
                <a:ext cx="1474980" cy="35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+mj-lt"/>
                    <a:cs typeface="Calibri" panose="020F0502020204030204" pitchFamily="34" charset="0"/>
                  </a:rPr>
                  <a:t>  Static function</a:t>
                </a:r>
                <a:endParaRPr lang="ko-KR" altLang="en-US" sz="2000" dirty="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8490403" y="2900419"/>
                <a:ext cx="312786" cy="339225"/>
              </a:xfrm>
              <a:prstGeom prst="rect">
                <a:avLst/>
              </a:prstGeom>
              <a:solidFill>
                <a:srgbClr val="99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8482620" y="3334112"/>
                <a:ext cx="320569" cy="3145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872992" y="4172901"/>
                <a:ext cx="1440768" cy="35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+mj-lt"/>
                    <a:cs typeface="Calibri" panose="020F0502020204030204" pitchFamily="34" charset="0"/>
                  </a:rPr>
                  <a:t>  Function call</a:t>
                </a:r>
                <a:endParaRPr lang="ko-KR" altLang="en-US" sz="2000" dirty="0"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35" name="직선 화살표 연결선 34"/>
              <p:cNvCxnSpPr/>
              <p:nvPr/>
            </p:nvCxnSpPr>
            <p:spPr>
              <a:xfrm>
                <a:off x="8470418" y="4332063"/>
                <a:ext cx="4105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직사각형 46"/>
              <p:cNvSpPr/>
              <p:nvPr/>
            </p:nvSpPr>
            <p:spPr>
              <a:xfrm>
                <a:off x="8309771" y="2332165"/>
                <a:ext cx="2133923" cy="23510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u="none" dirty="0">
                  <a:latin typeface="+mj-lt"/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085773" y="2201019"/>
                <a:ext cx="578380" cy="2693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pPr algn="ctr"/>
                <a:r>
                  <a:rPr lang="en-US" altLang="ko-KR" sz="2000" i="1" u="none" dirty="0" smtClean="0">
                    <a:latin typeface="+mj-lt"/>
                    <a:ea typeface="Arial Unicode MS" panose="020B0604020202020204" pitchFamily="50" charset="-127"/>
                    <a:cs typeface="Calibri" panose="020F0502020204030204" pitchFamily="34" charset="0"/>
                  </a:rPr>
                  <a:t>Legend</a:t>
                </a:r>
                <a:endParaRPr lang="ko-KR" altLang="en-US" sz="2000" i="1" u="none" dirty="0">
                  <a:latin typeface="+mj-lt"/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942296" y="3753389"/>
                <a:ext cx="1551023" cy="35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+mj-lt"/>
                    <a:cs typeface="Calibri" panose="020F0502020204030204" pitchFamily="34" charset="0"/>
                  </a:rPr>
                  <a:t>Driver/stub functions</a:t>
                </a:r>
                <a:endParaRPr lang="ko-KR" altLang="en-US" sz="2000" dirty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5" name="직사각형 54"/>
            <p:cNvSpPr/>
            <p:nvPr/>
          </p:nvSpPr>
          <p:spPr>
            <a:xfrm>
              <a:off x="8395485" y="4697057"/>
              <a:ext cx="613690" cy="3873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5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0" grpId="0" animBg="1"/>
      <p:bldP spid="22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Bit-field Transformation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00896"/>
              </p:ext>
            </p:extLst>
          </p:nvPr>
        </p:nvGraphicFramePr>
        <p:xfrm>
          <a:off x="6521198" y="1642657"/>
          <a:ext cx="5603789" cy="47388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4324">
                  <a:extLst>
                    <a:ext uri="{9D8B030D-6E8A-4147-A177-3AD203B41FA5}">
                      <a16:colId xmlns:a16="http://schemas.microsoft.com/office/drawing/2014/main" val="3628903124"/>
                    </a:ext>
                  </a:extLst>
                </a:gridCol>
                <a:gridCol w="3899465">
                  <a:extLst>
                    <a:ext uri="{9D8B030D-6E8A-4147-A177-3AD203B41FA5}">
                      <a16:colId xmlns:a16="http://schemas.microsoft.com/office/drawing/2014/main" val="2308674175"/>
                    </a:ext>
                  </a:extLst>
                </a:gridCol>
              </a:tblGrid>
              <a:tr h="9321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 </a:t>
                      </a:r>
                      <a:br>
                        <a:rPr lang="en-US" altLang="ko-K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ko-K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</a:t>
                      </a:r>
                      <a:r>
                        <a:rPr lang="en-US" altLang="ko-KR" sz="20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ko-KR" alt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Transformed </a:t>
                      </a:r>
                      <a:br>
                        <a:rPr lang="en-US" altLang="ko-K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ko-K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</a:t>
                      </a:r>
                      <a:r>
                        <a:rPr lang="en-US" altLang="ko-KR" sz="20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p’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76864"/>
                  </a:ext>
                </a:extLst>
              </a:tr>
              <a:tr h="1215851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n=</a:t>
                      </a:r>
                      <a:r>
                        <a:rPr lang="en-US" altLang="ko-KR" sz="20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S.z</a:t>
                      </a:r>
                      <a:r>
                        <a:rPr lang="en-US" altLang="ko-KR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+1;</a:t>
                      </a:r>
                      <a:endParaRPr lang="en-US" altLang="ko-KR" sz="2000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ko-KR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n=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(((S_nb.ba0[2]&amp;127)&lt;&lt;16)|</a:t>
                      </a:r>
                    </a:p>
                    <a:p>
                      <a:r>
                        <a:rPr lang="en-US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(S_nb.ba0[1]&lt;&lt;8)|</a:t>
                      </a:r>
                    </a:p>
                    <a:p>
                      <a:r>
                        <a:rPr lang="en-US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S_nb.ba0[0])&gt;&gt;5</a:t>
                      </a:r>
                      <a:r>
                        <a:rPr lang="en-US" altLang="ko-KR" sz="1600" dirty="0" smtClean="0">
                          <a:solidFill>
                            <a:srgbClr val="0033C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altLang="ko-KR" sz="1600" dirty="0" smtClean="0">
                          <a:solidFill>
                            <a:srgbClr val="0033C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altLang="ko-KR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+1;</a:t>
                      </a:r>
                      <a:endParaRPr lang="ko-KR" alt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822074"/>
                  </a:ext>
                </a:extLst>
              </a:tr>
              <a:tr h="1204398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err="1" smtClean="0">
                          <a:solidFill>
                            <a:srgbClr val="0033CC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S.z</a:t>
                      </a:r>
                      <a:r>
                        <a:rPr lang="en-US" altLang="ko-KR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=S.x+3;</a:t>
                      </a:r>
                      <a:endParaRPr lang="ko-KR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S_nb . ba0 [2]=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(((</a:t>
                      </a:r>
                      <a:r>
                        <a:rPr lang="pt-BR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(S_nb.x+3)</a:t>
                      </a: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&lt;&lt;5) &gt; &gt;(2*8)) &amp;127)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800" b="1" i="0" u="none" strike="noStrike" kern="1200" baseline="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S_nb</a:t>
                      </a:r>
                      <a:r>
                        <a:rPr lang="en-US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.ba0 [2]&amp;128);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S_nb . ba0 [1]=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((</a:t>
                      </a:r>
                      <a:r>
                        <a:rPr lang="pt-BR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(S_nb.x+3)</a:t>
                      </a: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&lt;&lt;5) &gt; &gt;(1*8)) &amp;255;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S_nb . ba0 [0]=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((</a:t>
                      </a:r>
                      <a:r>
                        <a:rPr lang="pt-BR" altLang="ko-K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(S_nb.x+3)</a:t>
                      </a: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&lt;&lt;5) &amp;224) |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pt-BR" altLang="ko-KR" sz="1800" b="1" i="0" u="none" strike="noStrike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 S_nb .ba0 [0]&amp;31);</a:t>
                      </a:r>
                      <a:endParaRPr lang="ko-KR" altLang="en-US" sz="1600" b="1" dirty="0">
                        <a:solidFill>
                          <a:srgbClr val="0033CC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7129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1344" y="3479799"/>
            <a:ext cx="12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high address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40937" y="3508959"/>
            <a:ext cx="117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low address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43082" y="3176074"/>
            <a:ext cx="205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: </a:t>
            </a:r>
            <a:r>
              <a:rPr lang="en-US" altLang="ko-KR" sz="1600" dirty="0" smtClean="0"/>
              <a:t>4 Bytes</a:t>
            </a:r>
            <a:endParaRPr lang="ko-KR" altLang="en-US" sz="16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0946"/>
              </p:ext>
            </p:extLst>
          </p:nvPr>
        </p:nvGraphicFramePr>
        <p:xfrm>
          <a:off x="290542" y="5267693"/>
          <a:ext cx="61229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2">
                  <a:extLst>
                    <a:ext uri="{9D8B030D-6E8A-4147-A177-3AD203B41FA5}">
                      <a16:colId xmlns:a16="http://schemas.microsoft.com/office/drawing/2014/main" val="4223736343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8976479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73697340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88093295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407230036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59826822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19869370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4183983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16907789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74494348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14245725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4057573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1168851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5113678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6334471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37070941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07765130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98681780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907286400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28651263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9328107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184966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06872866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992629142"/>
                    </a:ext>
                  </a:extLst>
                </a:gridCol>
                <a:gridCol w="1530732">
                  <a:extLst>
                    <a:ext uri="{9D8B030D-6E8A-4147-A177-3AD203B41FA5}">
                      <a16:colId xmlns:a16="http://schemas.microsoft.com/office/drawing/2014/main" val="166885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2955"/>
                  </a:ext>
                </a:extLst>
              </a:tr>
            </a:tbl>
          </a:graphicData>
        </a:graphic>
      </p:graphicFrame>
      <p:cxnSp>
        <p:nvCxnSpPr>
          <p:cNvPr id="11" name="Straight Arrow Connector 27"/>
          <p:cNvCxnSpPr/>
          <p:nvPr/>
        </p:nvCxnSpPr>
        <p:spPr>
          <a:xfrm flipV="1">
            <a:off x="290542" y="3484958"/>
            <a:ext cx="612292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7133" y="1642657"/>
            <a:ext cx="19426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 </a:t>
            </a:r>
            <a:r>
              <a:rPr lang="en-US" altLang="ko-K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ko-KR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2:   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x;</a:t>
            </a: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ko-KR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  </a:t>
            </a:r>
            <a:r>
              <a:rPr lang="en-US" altLang="ko-KR" sz="1400" b="1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4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y:5;</a:t>
            </a:r>
            <a:endParaRPr lang="ko-KR" altLang="ko-KR" sz="1400" b="1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4:   </a:t>
            </a:r>
            <a:r>
              <a:rPr lang="en-US" altLang="ko-KR" sz="1400" b="1" dirty="0" err="1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400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z:18;</a:t>
            </a:r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ko-KR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672" y="1647817"/>
            <a:ext cx="33368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 </a:t>
            </a:r>
            <a:r>
              <a:rPr lang="en-US" altLang="ko-K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S_nb</a:t>
            </a:r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ko-KR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2:   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x;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ko-KR" altLang="ko-KR" sz="1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  </a:t>
            </a:r>
            <a:r>
              <a:rPr lang="en-US" altLang="ko-K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 char ba0[3];</a:t>
            </a:r>
            <a:endParaRPr lang="ko-KR" altLang="ko-K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4: } ;</a:t>
            </a:r>
            <a:endParaRPr lang="ko-KR" altLang="ko-K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3077686" y="4837186"/>
            <a:ext cx="548640" cy="30497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2478965" y="1899880"/>
            <a:ext cx="465512" cy="49876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139038" y="6047932"/>
            <a:ext cx="245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S_nb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: </a:t>
            </a:r>
            <a:r>
              <a:rPr lang="en-US" altLang="ko-KR" sz="1600" dirty="0" smtClean="0"/>
              <a:t>4 bytes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73626" y="3857910"/>
            <a:ext cx="10651" cy="141553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3928091" y="3821574"/>
            <a:ext cx="3764" cy="14268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 flipV="1">
            <a:off x="4873886" y="3810590"/>
            <a:ext cx="7983" cy="145540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2354"/>
              </p:ext>
            </p:extLst>
          </p:nvPr>
        </p:nvGraphicFramePr>
        <p:xfrm>
          <a:off x="290542" y="5677092"/>
          <a:ext cx="61229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732">
                  <a:extLst>
                    <a:ext uri="{9D8B030D-6E8A-4147-A177-3AD203B41FA5}">
                      <a16:colId xmlns:a16="http://schemas.microsoft.com/office/drawing/2014/main" val="4223736343"/>
                    </a:ext>
                  </a:extLst>
                </a:gridCol>
                <a:gridCol w="1530732">
                  <a:extLst>
                    <a:ext uri="{9D8B030D-6E8A-4147-A177-3AD203B41FA5}">
                      <a16:colId xmlns:a16="http://schemas.microsoft.com/office/drawing/2014/main" val="1169077891"/>
                    </a:ext>
                  </a:extLst>
                </a:gridCol>
                <a:gridCol w="1530732">
                  <a:extLst>
                    <a:ext uri="{9D8B030D-6E8A-4147-A177-3AD203B41FA5}">
                      <a16:colId xmlns:a16="http://schemas.microsoft.com/office/drawing/2014/main" val="1077651308"/>
                    </a:ext>
                  </a:extLst>
                </a:gridCol>
                <a:gridCol w="1530732">
                  <a:extLst>
                    <a:ext uri="{9D8B030D-6E8A-4147-A177-3AD203B41FA5}">
                      <a16:colId xmlns:a16="http://schemas.microsoft.com/office/drawing/2014/main" val="166885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ba0[2]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ba0[1]</a:t>
                      </a:r>
                      <a:endParaRPr lang="ko-KR" altLang="en-US" sz="1600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ba0[0]</a:t>
                      </a:r>
                      <a:endParaRPr lang="ko-KR" altLang="en-US" sz="1600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2955"/>
                  </a:ext>
                </a:extLst>
              </a:tr>
            </a:tbl>
          </a:graphicData>
        </a:graphic>
      </p:graphicFrame>
      <p:cxnSp>
        <p:nvCxnSpPr>
          <p:cNvPr id="21" name="Straight Arrow Connector 27"/>
          <p:cNvCxnSpPr/>
          <p:nvPr/>
        </p:nvCxnSpPr>
        <p:spPr>
          <a:xfrm>
            <a:off x="3928091" y="4012395"/>
            <a:ext cx="92705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7"/>
          <p:cNvCxnSpPr/>
          <p:nvPr/>
        </p:nvCxnSpPr>
        <p:spPr>
          <a:xfrm>
            <a:off x="484277" y="4012733"/>
            <a:ext cx="344381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82222" y="3698746"/>
            <a:ext cx="78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5 bits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70986" y="3702438"/>
            <a:ext cx="78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18 bits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40937" y="4056365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x</a:t>
            </a:r>
            <a:endParaRPr lang="ko-KR" alt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0554" y="4045082"/>
            <a:ext cx="95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y:5</a:t>
            </a:r>
            <a:endParaRPr lang="ko-KR" alt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7720" y="403303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z:18</a:t>
            </a:r>
            <a:endParaRPr lang="ko-KR" alt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37112"/>
              </p:ext>
            </p:extLst>
          </p:nvPr>
        </p:nvGraphicFramePr>
        <p:xfrm>
          <a:off x="290542" y="4360090"/>
          <a:ext cx="61229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2">
                  <a:extLst>
                    <a:ext uri="{9D8B030D-6E8A-4147-A177-3AD203B41FA5}">
                      <a16:colId xmlns:a16="http://schemas.microsoft.com/office/drawing/2014/main" val="4223736343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8976479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73697340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88093295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407230036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59826822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19869370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4183983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16907789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74494348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14245725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4057573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1168851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5113678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6334471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37070941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07765130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98681780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907286400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28651263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9328107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184966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06872866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992629142"/>
                    </a:ext>
                  </a:extLst>
                </a:gridCol>
                <a:gridCol w="1530732">
                  <a:extLst>
                    <a:ext uri="{9D8B030D-6E8A-4147-A177-3AD203B41FA5}">
                      <a16:colId xmlns:a16="http://schemas.microsoft.com/office/drawing/2014/main" val="166885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2955"/>
                  </a:ext>
                </a:extLst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 bwMode="auto">
          <a:xfrm>
            <a:off x="4881869" y="4360090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직선 연결선 29"/>
          <p:cNvCxnSpPr/>
          <p:nvPr/>
        </p:nvCxnSpPr>
        <p:spPr bwMode="auto">
          <a:xfrm>
            <a:off x="3359696" y="4340810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>
            <a:off x="1831658" y="4368026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>
            <a:off x="4873886" y="5275629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직선 연결선 32"/>
          <p:cNvCxnSpPr/>
          <p:nvPr/>
        </p:nvCxnSpPr>
        <p:spPr bwMode="auto">
          <a:xfrm>
            <a:off x="3351713" y="5256349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연결선 33"/>
          <p:cNvCxnSpPr/>
          <p:nvPr/>
        </p:nvCxnSpPr>
        <p:spPr bwMode="auto">
          <a:xfrm>
            <a:off x="1823675" y="5283565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68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Function Pointer Support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12</a:t>
            </a:fld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021711" y="2455150"/>
            <a:ext cx="3744416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target.c</a:t>
            </a: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1:int (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2:int add(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{…}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:int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sub(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{…}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3:int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{…}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4:void f() {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5: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R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6:int g(){…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7: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R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7:int h(){…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8: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R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    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8:void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do_chk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model){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9:…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ret=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11: …}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150514" y="2806301"/>
            <a:ext cx="864096" cy="297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2366538" y="2235590"/>
            <a:ext cx="3315877" cy="474514"/>
          </a:xfrm>
          <a:prstGeom prst="wedgeRoundRectCallout">
            <a:avLst>
              <a:gd name="adj1" fmla="val -40795"/>
              <a:gd name="adj2" fmla="val 74932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/>
              <a:t>Function pointer input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03512" y="4198329"/>
            <a:ext cx="1661212" cy="297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703512" y="4743562"/>
            <a:ext cx="1661212" cy="297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사각형 설명선 17"/>
          <p:cNvSpPr/>
          <p:nvPr/>
        </p:nvSpPr>
        <p:spPr bwMode="auto">
          <a:xfrm>
            <a:off x="3553715" y="4002582"/>
            <a:ext cx="2538469" cy="508597"/>
          </a:xfrm>
          <a:prstGeom prst="wedgeRoundRectCallout">
            <a:avLst>
              <a:gd name="adj1" fmla="val -56658"/>
              <a:gd name="adj2" fmla="val 20928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/>
              <a:t>Candidate1: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모서리가 둥근 사각형 설명선 18"/>
          <p:cNvSpPr/>
          <p:nvPr/>
        </p:nvSpPr>
        <p:spPr bwMode="auto">
          <a:xfrm>
            <a:off x="3561795" y="4645148"/>
            <a:ext cx="2530833" cy="508597"/>
          </a:xfrm>
          <a:prstGeom prst="wedgeRoundRectCallout">
            <a:avLst>
              <a:gd name="adj1" fmla="val -56349"/>
              <a:gd name="adj2" fmla="val 1607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/>
              <a:t>Candidate2: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sub()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7640" y="2217977"/>
            <a:ext cx="3750808" cy="4555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harness_target.c</a:t>
            </a:r>
            <a:endParaRPr lang="en-US" altLang="ko-K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1:void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drv_do_chk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2: …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SYM_int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sym_choice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4: 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switch(</a:t>
            </a:r>
            <a:r>
              <a:rPr lang="en-US" altLang="ko-KR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sym_choice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5: 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6:  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R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7:    break;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8: 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9:  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R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10:    break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11: 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altLang="ko-K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12:  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ko-KR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altLang="ko-K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13:  default: break;}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14: 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SYM_int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(p1);</a:t>
            </a:r>
          </a:p>
          <a:p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15: 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do_chk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(p1);}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248128" y="3925518"/>
            <a:ext cx="1512168" cy="31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321400" y="1426633"/>
            <a:ext cx="567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Step 2: </a:t>
            </a:r>
            <a:r>
              <a:rPr lang="en-US" altLang="ko-KR" sz="2400" dirty="0"/>
              <a:t>Set 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as one of the </a:t>
            </a:r>
            <a:r>
              <a:rPr lang="en-US" altLang="ko-KR" sz="2400" dirty="0" smtClean="0"/>
              <a:t>candidates using a symbolic </a:t>
            </a:r>
            <a:r>
              <a:rPr lang="en-US" altLang="ko-KR" sz="2400" dirty="0" err="1" smtClean="0"/>
              <a:t>var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sym_choice</a:t>
            </a:r>
            <a:endParaRPr lang="en-US" altLang="ko-KR" sz="2400" dirty="0"/>
          </a:p>
        </p:txBody>
      </p:sp>
      <p:sp>
        <p:nvSpPr>
          <p:cNvPr id="21" name="모서리가 둥근 사각형 설명선 20"/>
          <p:cNvSpPr/>
          <p:nvPr/>
        </p:nvSpPr>
        <p:spPr bwMode="auto">
          <a:xfrm>
            <a:off x="9068499" y="3618572"/>
            <a:ext cx="3051200" cy="804330"/>
          </a:xfrm>
          <a:prstGeom prst="wedgeRoundRectCallout">
            <a:avLst>
              <a:gd name="adj1" fmla="val -59338"/>
              <a:gd name="adj2" fmla="val -6272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/>
              <a:t>Set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400" dirty="0" smtClean="0"/>
              <a:t>as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>
                <a:cs typeface="Courier New" panose="02070309020205020404" pitchFamily="49" charset="0"/>
              </a:rPr>
              <a:t>if</a:t>
            </a:r>
            <a:r>
              <a:rPr lang="en-US" altLang="ko-KR" sz="2000" dirty="0" smtClean="0">
                <a:cs typeface="Courier New" panose="02070309020205020404" pitchFamily="49" charset="0"/>
              </a:rPr>
              <a:t> 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sym_choice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==0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모서리가 둥근 사각형 설명선 21"/>
          <p:cNvSpPr/>
          <p:nvPr/>
        </p:nvSpPr>
        <p:spPr bwMode="auto">
          <a:xfrm>
            <a:off x="9068499" y="4506468"/>
            <a:ext cx="3018253" cy="735036"/>
          </a:xfrm>
          <a:prstGeom prst="wedgeRoundRectCallout">
            <a:avLst>
              <a:gd name="adj1" fmla="val -60032"/>
              <a:gd name="adj2" fmla="val -3160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/>
              <a:t>Set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400" dirty="0"/>
              <a:t>as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sub()</a:t>
            </a: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cs typeface="Courier New" panose="02070309020205020404" pitchFamily="49" charset="0"/>
              </a:rPr>
              <a:t>if 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sym_choice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==1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70873" y="4756684"/>
            <a:ext cx="1512168" cy="31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703512" y="5285910"/>
            <a:ext cx="1661212" cy="297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사각형 설명선 24"/>
          <p:cNvSpPr/>
          <p:nvPr/>
        </p:nvSpPr>
        <p:spPr bwMode="auto">
          <a:xfrm>
            <a:off x="3553715" y="5327329"/>
            <a:ext cx="2538468" cy="508597"/>
          </a:xfrm>
          <a:prstGeom prst="wedgeRoundRectCallout">
            <a:avLst>
              <a:gd name="adj1" fmla="val -55589"/>
              <a:gd name="adj2" fmla="val -23775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/>
              <a:t>Candidate3: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모서리가 둥근 사각형 설명선 25"/>
          <p:cNvSpPr/>
          <p:nvPr/>
        </p:nvSpPr>
        <p:spPr bwMode="auto">
          <a:xfrm>
            <a:off x="9068499" y="5335485"/>
            <a:ext cx="3018253" cy="735036"/>
          </a:xfrm>
          <a:prstGeom prst="wedgeRoundRectCallout">
            <a:avLst>
              <a:gd name="adj1" fmla="val -59628"/>
              <a:gd name="adj2" fmla="val -4819"/>
              <a:gd name="adj3" fmla="val 16667"/>
            </a:avLst>
          </a:prstGeom>
          <a:solidFill>
            <a:schemeClr val="bg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/>
              <a:t>Set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fnPtr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400" dirty="0"/>
              <a:t>as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cs typeface="Courier New" panose="02070309020205020404" pitchFamily="49" charset="0"/>
              </a:rPr>
              <a:t>if 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sym_choice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==2</a:t>
            </a:r>
            <a:endParaRPr lang="ko-KR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270873" y="5543411"/>
            <a:ext cx="1512168" cy="31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Magnifier Tool icon (C)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14" y="2430118"/>
            <a:ext cx="1259905" cy="12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32386" y="14266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Step 1: Identifying candidate functions using static analysis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1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3" grpId="0" animBg="1"/>
      <p:bldP spid="15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Questions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8766" y="1389278"/>
            <a:ext cx="11131551" cy="5966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RQ1-2: Overall benefit of MAIST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514826" y="4426465"/>
            <a:ext cx="5400000" cy="16416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RQ1</a:t>
            </a:r>
            <a:r>
              <a:rPr lang="en-US" altLang="ko-KR" sz="3600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altLang="ko-KR" sz="3600" b="1" dirty="0" smtClean="0">
                <a:solidFill>
                  <a:srgbClr val="0000FF"/>
                </a:solidFill>
                <a:latin typeface="+mj-lt"/>
              </a:rPr>
              <a:t>How much </a:t>
            </a:r>
          </a:p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400" b="1" dirty="0" smtClean="0">
                <a:solidFill>
                  <a:srgbClr val="0000FF"/>
                </a:solidFill>
                <a:latin typeface="+mj-lt"/>
              </a:rPr>
              <a:t>test </a:t>
            </a:r>
            <a:r>
              <a:rPr lang="en-US" altLang="ko-KR" sz="4400" b="1" dirty="0">
                <a:solidFill>
                  <a:srgbClr val="0000FF"/>
                </a:solidFill>
                <a:latin typeface="+mj-lt"/>
              </a:rPr>
              <a:t>coverage</a:t>
            </a:r>
            <a:r>
              <a:rPr lang="en-US" altLang="ko-KR" sz="4000" b="1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ko-KR" sz="4000" b="1" dirty="0" smtClean="0">
              <a:solidFill>
                <a:srgbClr val="0000FF"/>
              </a:solidFill>
              <a:latin typeface="+mj-lt"/>
            </a:endParaRPr>
          </a:p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600" b="1" dirty="0" smtClean="0">
                <a:solidFill>
                  <a:schemeClr val="tx1"/>
                </a:solidFill>
                <a:latin typeface="+mj-lt"/>
              </a:rPr>
              <a:t>does </a:t>
            </a:r>
            <a:r>
              <a:rPr lang="en-US" altLang="ko-KR" sz="3600" b="1" dirty="0">
                <a:solidFill>
                  <a:schemeClr val="tx1"/>
                </a:solidFill>
                <a:latin typeface="+mj-lt"/>
              </a:rPr>
              <a:t>MAIST </a:t>
            </a:r>
            <a:r>
              <a:rPr lang="en-US" altLang="ko-KR" sz="3600" b="1" dirty="0" smtClean="0">
                <a:solidFill>
                  <a:schemeClr val="tx1"/>
                </a:solidFill>
                <a:latin typeface="+mj-lt"/>
              </a:rPr>
              <a:t>achieve?</a:t>
            </a:r>
            <a:endParaRPr kumimoji="0" lang="ko-KR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549997" y="4426464"/>
            <a:ext cx="5400000" cy="16416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srgbClr val="0000FF"/>
                </a:solidFill>
                <a:latin typeface="+mj-lt"/>
              </a:rPr>
              <a:t>RQ2: </a:t>
            </a:r>
            <a:r>
              <a:rPr lang="en-US" altLang="ko-KR" sz="3600" b="1" dirty="0">
                <a:solidFill>
                  <a:srgbClr val="0000FF"/>
                </a:solidFill>
                <a:latin typeface="+mj-lt"/>
              </a:rPr>
              <a:t>How much</a:t>
            </a:r>
          </a:p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400" b="1" dirty="0">
                <a:solidFill>
                  <a:srgbClr val="0000FF"/>
                </a:solidFill>
                <a:latin typeface="+mj-lt"/>
              </a:rPr>
              <a:t>human </a:t>
            </a:r>
            <a:r>
              <a:rPr lang="en-US" altLang="ko-KR" sz="4400" b="1" dirty="0" smtClean="0">
                <a:solidFill>
                  <a:srgbClr val="0000FF"/>
                </a:solidFill>
                <a:latin typeface="+mj-lt"/>
              </a:rPr>
              <a:t>test effort </a:t>
            </a:r>
          </a:p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600" b="1" dirty="0" smtClean="0">
                <a:solidFill>
                  <a:schemeClr val="tx1"/>
                </a:solidFill>
                <a:latin typeface="+mj-lt"/>
              </a:rPr>
              <a:t>does </a:t>
            </a:r>
            <a:r>
              <a:rPr lang="en-US" altLang="ko-KR" sz="3600" b="1" dirty="0">
                <a:solidFill>
                  <a:schemeClr val="tx1"/>
                </a:solidFill>
                <a:latin typeface="+mj-lt"/>
              </a:rPr>
              <a:t>MAIST </a:t>
            </a:r>
            <a:r>
              <a:rPr lang="en-US" altLang="ko-KR" sz="3600" b="1" dirty="0" smtClean="0">
                <a:solidFill>
                  <a:schemeClr val="tx1"/>
                </a:solidFill>
                <a:latin typeface="+mj-lt"/>
              </a:rPr>
              <a:t>reduce?</a:t>
            </a:r>
            <a:endParaRPr kumimoji="0" lang="ko-KR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cost saving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916832"/>
            <a:ext cx="3082667" cy="2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de coverage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98540"/>
            <a:ext cx="3815177" cy="20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Questions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43657" y="4797152"/>
            <a:ext cx="3931763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smtClean="0">
                <a:solidFill>
                  <a:srgbClr val="0000FF"/>
                </a:solidFill>
                <a:latin typeface="+mj-lt"/>
              </a:rPr>
              <a:t>RQ3: 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Effect of Task-oriented test Gen. 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199948" y="4797152"/>
            <a:ext cx="3931763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smtClean="0">
                <a:solidFill>
                  <a:srgbClr val="0000FF"/>
                </a:solidFill>
                <a:latin typeface="+mj-lt"/>
              </a:rPr>
              <a:t>RQ4: 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Effect of Sym. bit-fields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8256240" y="4797152"/>
            <a:ext cx="3840746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smtClean="0">
                <a:solidFill>
                  <a:srgbClr val="0000FF"/>
                </a:solidFill>
                <a:latin typeface="+mj-lt"/>
              </a:rPr>
              <a:t>RQ5: 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Effect of Sym. </a:t>
            </a:r>
            <a:r>
              <a:rPr lang="en-US" altLang="ko-KR" sz="3200" b="1" dirty="0" err="1" smtClean="0">
                <a:solidFill>
                  <a:srgbClr val="0000FF"/>
                </a:solidFill>
              </a:rPr>
              <a:t>Func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. </a:t>
            </a:r>
            <a:r>
              <a:rPr lang="en-US" altLang="ko-KR" sz="3200" b="1" dirty="0" err="1" smtClean="0">
                <a:solidFill>
                  <a:srgbClr val="0000FF"/>
                </a:solidFill>
              </a:rPr>
              <a:t>Ptr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.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 bwMode="auto">
          <a:xfrm>
            <a:off x="575734" y="1588476"/>
            <a:ext cx="11131551" cy="5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dirty="0"/>
              <a:t>RQ3-5: Effectiveness of MAIST for addressing the technical difficulties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79376" y="2636912"/>
            <a:ext cx="3096344" cy="1823513"/>
            <a:chOff x="2533612" y="3387959"/>
            <a:chExt cx="4203608" cy="2445563"/>
          </a:xfrm>
        </p:grpSpPr>
        <p:sp>
          <p:nvSpPr>
            <p:cNvPr id="13" name="모서리가 둥근 직사각형 12"/>
            <p:cNvSpPr/>
            <p:nvPr/>
          </p:nvSpPr>
          <p:spPr bwMode="auto">
            <a:xfrm>
              <a:off x="2533612" y="3387959"/>
              <a:ext cx="4203608" cy="24455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783632" y="3573016"/>
              <a:ext cx="2088232" cy="18722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5" name="폭발 1 14"/>
            <p:cNvSpPr/>
            <p:nvPr/>
          </p:nvSpPr>
          <p:spPr bwMode="auto">
            <a:xfrm>
              <a:off x="5015880" y="4775164"/>
              <a:ext cx="884455" cy="803969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9948" y="2840837"/>
            <a:ext cx="3971185" cy="1330057"/>
          </a:xfrm>
          <a:prstGeom prst="rect">
            <a:avLst/>
          </a:prstGeom>
        </p:spPr>
      </p:pic>
      <p:sp>
        <p:nvSpPr>
          <p:cNvPr id="53" name="모서리가 둥근 사각형 설명선 52"/>
          <p:cNvSpPr/>
          <p:nvPr/>
        </p:nvSpPr>
        <p:spPr bwMode="auto">
          <a:xfrm>
            <a:off x="2562461" y="2125663"/>
            <a:ext cx="1637487" cy="396154"/>
          </a:xfrm>
          <a:prstGeom prst="wedgeRoundRectCallout">
            <a:avLst>
              <a:gd name="adj1" fmla="val -38127"/>
              <a:gd name="adj2" fmla="val 340554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 latinLnBrk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srgbClr val="FF0000"/>
                </a:solidFill>
                <a:effectLst/>
              </a:rPr>
              <a:t>False alarm</a:t>
            </a:r>
            <a:endParaRPr lang="ko-KR" altLang="en-US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9554" y="3068960"/>
            <a:ext cx="3840746" cy="15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of Target SW: Integrated Body Unit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15</a:t>
            </a:fld>
            <a:endParaRPr lang="da-DK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7734" y="1378759"/>
            <a:ext cx="4533900" cy="3305175"/>
          </a:xfrm>
          <a:prstGeom prst="rect">
            <a:avLst/>
          </a:prstGeom>
        </p:spPr>
      </p:pic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733733" y="2451761"/>
            <a:ext cx="3144001" cy="125032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2400" dirty="0" smtClean="0"/>
              <a:t>Smart Key (SMK)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 smtClean="0"/>
              <a:t>Remote door lock/unlock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 smtClean="0"/>
              <a:t>Button start</a:t>
            </a:r>
          </a:p>
          <a:p>
            <a:pPr lvl="1">
              <a:lnSpc>
                <a:spcPct val="120000"/>
              </a:lnSpc>
            </a:pPr>
            <a:endParaRPr lang="ko-KR" altLang="en-US" sz="20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3129"/>
              </p:ext>
            </p:extLst>
          </p:nvPr>
        </p:nvGraphicFramePr>
        <p:xfrm>
          <a:off x="2889133" y="4797960"/>
          <a:ext cx="6511102" cy="18937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9168">
                  <a:extLst>
                    <a:ext uri="{9D8B030D-6E8A-4147-A177-3AD203B41FA5}">
                      <a16:colId xmlns:a16="http://schemas.microsoft.com/office/drawing/2014/main" val="2330503025"/>
                    </a:ext>
                  </a:extLst>
                </a:gridCol>
                <a:gridCol w="727393">
                  <a:extLst>
                    <a:ext uri="{9D8B030D-6E8A-4147-A177-3AD203B41FA5}">
                      <a16:colId xmlns:a16="http://schemas.microsoft.com/office/drawing/2014/main" val="2647511552"/>
                    </a:ext>
                  </a:extLst>
                </a:gridCol>
                <a:gridCol w="811403">
                  <a:extLst>
                    <a:ext uri="{9D8B030D-6E8A-4147-A177-3AD203B41FA5}">
                      <a16:colId xmlns:a16="http://schemas.microsoft.com/office/drawing/2014/main" val="4111504561"/>
                    </a:ext>
                  </a:extLst>
                </a:gridCol>
                <a:gridCol w="1216343">
                  <a:extLst>
                    <a:ext uri="{9D8B030D-6E8A-4147-A177-3AD203B41FA5}">
                      <a16:colId xmlns:a16="http://schemas.microsoft.com/office/drawing/2014/main" val="656403975"/>
                    </a:ext>
                  </a:extLst>
                </a:gridCol>
                <a:gridCol w="987743">
                  <a:extLst>
                    <a:ext uri="{9D8B030D-6E8A-4147-A177-3AD203B41FA5}">
                      <a16:colId xmlns:a16="http://schemas.microsoft.com/office/drawing/2014/main" val="2633946633"/>
                    </a:ext>
                  </a:extLst>
                </a:gridCol>
                <a:gridCol w="1809052">
                  <a:extLst>
                    <a:ext uri="{9D8B030D-6E8A-4147-A177-3AD203B41FA5}">
                      <a16:colId xmlns:a16="http://schemas.microsoft.com/office/drawing/2014/main" val="320062013"/>
                    </a:ext>
                  </a:extLst>
                </a:gridCol>
              </a:tblGrid>
              <a:tr h="4307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Module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#files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#tasks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#functions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LoC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Avg. CC per </a:t>
                      </a:r>
                      <a:r>
                        <a:rPr lang="en-US" altLang="ko-KR" dirty="0" err="1" smtClean="0"/>
                        <a:t>func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28957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BCM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143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656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53,690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585666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SMK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198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554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2,521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135,877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5.8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109408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TPMS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302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16,951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4.1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224948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Total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/>
                        <a:t>254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/>
                        <a:t>767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/>
                        <a:t>3,479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/>
                        <a:t>206,518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/>
                        <a:t>4.9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6005"/>
                  </a:ext>
                </a:extLst>
              </a:tr>
            </a:tbl>
          </a:graphicData>
        </a:graphic>
      </p:graphicFrame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8411634" y="1505449"/>
            <a:ext cx="3841927" cy="129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atinLnBrk="0">
              <a:lnSpc>
                <a:spcPct val="120000"/>
              </a:lnSpc>
            </a:pPr>
            <a:r>
              <a:rPr lang="en-US" altLang="ko-KR" sz="2400" kern="0" dirty="0" smtClean="0"/>
              <a:t>Body Control Module (BCM)</a:t>
            </a:r>
          </a:p>
          <a:p>
            <a:pPr lvl="1" latinLnBrk="0">
              <a:lnSpc>
                <a:spcPct val="120000"/>
              </a:lnSpc>
            </a:pPr>
            <a:r>
              <a:rPr lang="en-US" altLang="ko-KR" sz="2000" kern="0" dirty="0" smtClean="0"/>
              <a:t>Wiper, door control</a:t>
            </a:r>
          </a:p>
          <a:p>
            <a:pPr lvl="1" latinLnBrk="0">
              <a:lnSpc>
                <a:spcPct val="120000"/>
              </a:lnSpc>
            </a:pPr>
            <a:r>
              <a:rPr lang="en-US" altLang="ko-KR" sz="2000" kern="0" dirty="0" smtClean="0"/>
              <a:t>Burglar alarm</a:t>
            </a:r>
            <a:endParaRPr lang="ko-KR" altLang="en-US" sz="2000" kern="0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8350072" y="3429000"/>
            <a:ext cx="3841927" cy="9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atinLnBrk="0">
              <a:lnSpc>
                <a:spcPct val="120000"/>
              </a:lnSpc>
            </a:pPr>
            <a:r>
              <a:rPr lang="en-US" altLang="ko-KR" sz="2400" kern="0" dirty="0" smtClean="0"/>
              <a:t>Tire Pressure Monitor (TPM)</a:t>
            </a:r>
          </a:p>
          <a:p>
            <a:pPr lvl="1" latinLnBrk="0">
              <a:lnSpc>
                <a:spcPct val="120000"/>
              </a:lnSpc>
            </a:pPr>
            <a:r>
              <a:rPr lang="en-US" altLang="ko-KR" sz="2000" kern="0" dirty="0" smtClean="0"/>
              <a:t>Tire pressure sensing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6528047" y="3512677"/>
            <a:ext cx="493687" cy="348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latinLnBrk="0">
              <a:lnSpc>
                <a:spcPct val="120000"/>
              </a:lnSpc>
              <a:buNone/>
            </a:pPr>
            <a:r>
              <a:rPr lang="en-US" altLang="ko-KR" sz="2400" kern="0" dirty="0" smtClean="0"/>
              <a:t>IBU</a:t>
            </a:r>
            <a:endParaRPr lang="ko-KR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179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2" y="595635"/>
            <a:ext cx="12144672" cy="745133"/>
          </a:xfrm>
        </p:spPr>
        <p:txBody>
          <a:bodyPr/>
          <a:lstStyle/>
          <a:p>
            <a:r>
              <a:rPr lang="en-US" altLang="ko-KR" dirty="0"/>
              <a:t>RQ1:MAIST </a:t>
            </a:r>
            <a:r>
              <a:rPr lang="en-US" altLang="ko-KR" dirty="0" smtClean="0"/>
              <a:t>Achieved </a:t>
            </a:r>
            <a:r>
              <a:rPr lang="en-US" altLang="ko-KR" sz="4000" b="1" dirty="0">
                <a:solidFill>
                  <a:srgbClr val="0000FF"/>
                </a:solidFill>
              </a:rPr>
              <a:t>90.5% </a:t>
            </a:r>
            <a:r>
              <a:rPr lang="en-US" altLang="ko-KR" b="1" dirty="0" smtClean="0">
                <a:solidFill>
                  <a:srgbClr val="0000FF"/>
                </a:solidFill>
              </a:rPr>
              <a:t>Branch </a:t>
            </a:r>
            <a:r>
              <a:rPr lang="en-US" altLang="ko-KR" dirty="0"/>
              <a:t>and </a:t>
            </a:r>
            <a:r>
              <a:rPr lang="en-US" altLang="ko-KR" sz="4000" b="1" dirty="0">
                <a:solidFill>
                  <a:srgbClr val="0000FF"/>
                </a:solidFill>
              </a:rPr>
              <a:t>77.8%</a:t>
            </a:r>
            <a:r>
              <a:rPr lang="en-US" altLang="ko-KR" b="1" dirty="0">
                <a:solidFill>
                  <a:srgbClr val="0000FF"/>
                </a:solidFill>
              </a:rPr>
              <a:t> MC/DC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Cov</a:t>
            </a:r>
            <a:r>
              <a:rPr lang="en-US" altLang="ko-KR" b="1" dirty="0" smtClean="0">
                <a:solidFill>
                  <a:srgbClr val="0000FF"/>
                </a:solidFill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16</a:t>
            </a:fld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3263220" y="6372820"/>
            <a:ext cx="611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altLang="ko-KR" sz="2400" dirty="0" smtClean="0"/>
              <a:t>Running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20 hours on 12 CPU cores (3.0GHz)</a:t>
            </a:r>
            <a:endParaRPr lang="en-US" sz="2400" dirty="0"/>
          </a:p>
        </p:txBody>
      </p:sp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558910"/>
              </p:ext>
            </p:extLst>
          </p:nvPr>
        </p:nvGraphicFramePr>
        <p:xfrm>
          <a:off x="263352" y="2060848"/>
          <a:ext cx="5256584" cy="359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5786028"/>
            <a:ext cx="8372475" cy="476250"/>
          </a:xfrm>
          <a:prstGeom prst="rect">
            <a:avLst/>
          </a:prstGeom>
        </p:spPr>
      </p:pic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722407"/>
              </p:ext>
            </p:extLst>
          </p:nvPr>
        </p:nvGraphicFramePr>
        <p:xfrm>
          <a:off x="6096000" y="2060848"/>
          <a:ext cx="5760640" cy="359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내용 개체 틀 2"/>
          <p:cNvSpPr>
            <a:spLocks noGrp="1"/>
          </p:cNvSpPr>
          <p:nvPr>
            <p:ph idx="1"/>
          </p:nvPr>
        </p:nvSpPr>
        <p:spPr>
          <a:xfrm>
            <a:off x="197574" y="1497220"/>
            <a:ext cx="5579921" cy="528604"/>
          </a:xfrm>
        </p:spPr>
        <p:txBody>
          <a:bodyPr/>
          <a:lstStyle/>
          <a:p>
            <a:pPr marL="176213" lvl="1" indent="0">
              <a:buNone/>
            </a:pPr>
            <a:r>
              <a:rPr lang="en-US" altLang="ko-KR" sz="3200" b="1" dirty="0" smtClean="0">
                <a:solidFill>
                  <a:srgbClr val="0000FF"/>
                </a:solidFill>
              </a:rPr>
              <a:t>100</a:t>
            </a:r>
            <a:r>
              <a:rPr lang="en-US" altLang="ko-KR" sz="3200" b="1" dirty="0">
                <a:solidFill>
                  <a:srgbClr val="0000FF"/>
                </a:solidFill>
              </a:rPr>
              <a:t>% </a:t>
            </a:r>
            <a:r>
              <a:rPr lang="en-US" altLang="ko-KR" sz="2800" b="1" dirty="0">
                <a:solidFill>
                  <a:srgbClr val="0000FF"/>
                </a:solidFill>
              </a:rPr>
              <a:t>branch </a:t>
            </a:r>
            <a:r>
              <a:rPr lang="en-US" altLang="ko-KR" sz="2800" b="1" dirty="0" err="1" smtClean="0">
                <a:solidFill>
                  <a:srgbClr val="0000FF"/>
                </a:solidFill>
              </a:rPr>
              <a:t>cov</a:t>
            </a:r>
            <a:r>
              <a:rPr lang="en-US" altLang="ko-KR" b="1" dirty="0" smtClean="0">
                <a:solidFill>
                  <a:srgbClr val="0000FF"/>
                </a:solidFill>
              </a:rPr>
              <a:t>. </a:t>
            </a:r>
            <a:r>
              <a:rPr lang="en-US" altLang="ko-KR" b="1" dirty="0">
                <a:solidFill>
                  <a:srgbClr val="0000FF"/>
                </a:solidFill>
              </a:rPr>
              <a:t>of </a:t>
            </a:r>
            <a:r>
              <a:rPr lang="en-US" altLang="ko-KR" sz="3200" b="1" dirty="0">
                <a:solidFill>
                  <a:srgbClr val="0000FF"/>
                </a:solidFill>
              </a:rPr>
              <a:t>72.2%</a:t>
            </a:r>
            <a:r>
              <a:rPr lang="en-US" altLang="ko-KR" b="1" dirty="0">
                <a:solidFill>
                  <a:srgbClr val="0000FF"/>
                </a:solidFill>
              </a:rPr>
              <a:t> of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funcs</a:t>
            </a:r>
            <a:endParaRPr lang="en-US" altLang="ko-KR" dirty="0" smtClean="0"/>
          </a:p>
        </p:txBody>
      </p:sp>
      <p:sp>
        <p:nvSpPr>
          <p:cNvPr id="24" name="내용 개체 틀 2"/>
          <p:cNvSpPr txBox="1">
            <a:spLocks/>
          </p:cNvSpPr>
          <p:nvPr/>
        </p:nvSpPr>
        <p:spPr bwMode="auto">
          <a:xfrm>
            <a:off x="6195364" y="1549299"/>
            <a:ext cx="5616624" cy="5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176213" lvl="1" indent="0" latinLnBrk="0">
              <a:buNone/>
            </a:pPr>
            <a:r>
              <a:rPr lang="en-US" altLang="ko-KR" sz="3200" b="1" kern="0" dirty="0" smtClean="0">
                <a:solidFill>
                  <a:srgbClr val="0000FF"/>
                </a:solidFill>
              </a:rPr>
              <a:t>100%</a:t>
            </a:r>
            <a:r>
              <a:rPr lang="en-US" altLang="ko-KR" sz="2800" b="1" kern="0" dirty="0" smtClean="0">
                <a:solidFill>
                  <a:srgbClr val="0000FF"/>
                </a:solidFill>
              </a:rPr>
              <a:t> MC/DC </a:t>
            </a:r>
            <a:r>
              <a:rPr lang="en-US" altLang="ko-KR" sz="2800" b="1" kern="0" dirty="0" err="1" smtClean="0">
                <a:solidFill>
                  <a:srgbClr val="0000FF"/>
                </a:solidFill>
              </a:rPr>
              <a:t>cov</a:t>
            </a:r>
            <a:r>
              <a:rPr lang="en-US" altLang="ko-KR" b="1" kern="0" dirty="0" smtClean="0">
                <a:solidFill>
                  <a:srgbClr val="0000FF"/>
                </a:solidFill>
              </a:rPr>
              <a:t>. of </a:t>
            </a:r>
            <a:r>
              <a:rPr lang="en-US" altLang="ko-KR" sz="3200" b="1" kern="0" dirty="0" smtClean="0">
                <a:solidFill>
                  <a:srgbClr val="0000FF"/>
                </a:solidFill>
              </a:rPr>
              <a:t>57.1%</a:t>
            </a:r>
            <a:r>
              <a:rPr lang="en-US" altLang="ko-KR" b="1" kern="0" dirty="0" smtClean="0">
                <a:solidFill>
                  <a:srgbClr val="0000FF"/>
                </a:solidFill>
              </a:rPr>
              <a:t> of </a:t>
            </a:r>
            <a:r>
              <a:rPr lang="en-US" altLang="ko-KR" b="1" kern="0" dirty="0" err="1" smtClean="0">
                <a:solidFill>
                  <a:srgbClr val="0000FF"/>
                </a:solidFill>
              </a:rPr>
              <a:t>funcs</a:t>
            </a:r>
            <a:endParaRPr lang="en-US" altLang="ko-KR" kern="0" dirty="0" smtClean="0"/>
          </a:p>
        </p:txBody>
      </p:sp>
      <p:sp>
        <p:nvSpPr>
          <p:cNvPr id="3" name="직사각형 2"/>
          <p:cNvSpPr/>
          <p:nvPr/>
        </p:nvSpPr>
        <p:spPr bwMode="auto">
          <a:xfrm>
            <a:off x="9336360" y="5786028"/>
            <a:ext cx="1171675" cy="47625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 bwMode="auto">
          <a:xfrm flipH="1" flipV="1">
            <a:off x="4295800" y="4977210"/>
            <a:ext cx="5626397" cy="787096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직선 화살표 연결선 12"/>
          <p:cNvCxnSpPr>
            <a:stCxn id="3" idx="0"/>
          </p:cNvCxnSpPr>
          <p:nvPr/>
        </p:nvCxnSpPr>
        <p:spPr bwMode="auto">
          <a:xfrm flipH="1" flipV="1">
            <a:off x="9305243" y="5258423"/>
            <a:ext cx="616955" cy="527605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837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21" grpId="0">
        <p:bldAsOne/>
      </p:bldGraphic>
      <p:bldGraphic spid="22" grpId="0">
        <p:bldAsOne/>
      </p:bldGraphic>
      <p:bldP spid="23" grpId="0" build="p"/>
      <p:bldP spid="24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8038" y="1010882"/>
            <a:ext cx="12457384" cy="745133"/>
          </a:xfrm>
        </p:spPr>
        <p:txBody>
          <a:bodyPr/>
          <a:lstStyle/>
          <a:p>
            <a:r>
              <a:rPr lang="en-US" altLang="ko-KR" sz="3200" dirty="0" smtClean="0"/>
              <a:t>RQ2. </a:t>
            </a:r>
            <a:r>
              <a:rPr lang="en-US" altLang="ko-KR" sz="3200" dirty="0"/>
              <a:t>MAIST </a:t>
            </a:r>
            <a:r>
              <a:rPr lang="en-US" altLang="ko-KR" sz="3200" dirty="0" smtClean="0"/>
              <a:t>Reduced </a:t>
            </a:r>
            <a:r>
              <a:rPr lang="en-US" altLang="ko-KR" sz="3200" dirty="0"/>
              <a:t>T</a:t>
            </a:r>
            <a:r>
              <a:rPr lang="en-US" altLang="ko-KR" sz="3200" dirty="0" smtClean="0"/>
              <a:t>esting Cost </a:t>
            </a:r>
            <a:r>
              <a:rPr lang="en-US" altLang="ko-KR" sz="3200" dirty="0"/>
              <a:t>from </a:t>
            </a:r>
            <a:r>
              <a:rPr lang="en-US" altLang="ko-KR" sz="3200" b="1" dirty="0">
                <a:solidFill>
                  <a:srgbClr val="FF0000"/>
                </a:solidFill>
              </a:rPr>
              <a:t>30MM</a:t>
            </a:r>
            <a:r>
              <a:rPr lang="en-US" altLang="ko-KR" sz="3200" dirty="0">
                <a:solidFill>
                  <a:srgbClr val="FF0000"/>
                </a:solidFill>
              </a:rPr>
              <a:t> </a:t>
            </a:r>
            <a:r>
              <a:rPr lang="en-US" altLang="ko-KR" sz="3200" dirty="0"/>
              <a:t>to</a:t>
            </a:r>
            <a:r>
              <a:rPr lang="en-US" altLang="ko-KR" sz="3200" dirty="0">
                <a:solidFill>
                  <a:srgbClr val="0033CC"/>
                </a:solidFill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5MM (</a:t>
            </a:r>
            <a:r>
              <a:rPr lang="en-US" altLang="ko-KR" b="1" dirty="0">
                <a:solidFill>
                  <a:srgbClr val="0000FF"/>
                </a:solidFill>
              </a:rPr>
              <a:t>↓83.3%</a:t>
            </a:r>
            <a:r>
              <a:rPr lang="en-US" altLang="ko-KR" sz="3200" b="1" dirty="0">
                <a:solidFill>
                  <a:srgbClr val="0000FF"/>
                </a:solidFill>
              </a:rPr>
              <a:t>)</a:t>
            </a:r>
            <a:br>
              <a:rPr lang="en-US" altLang="ko-KR" sz="3200" b="1" dirty="0">
                <a:solidFill>
                  <a:srgbClr val="0000FF"/>
                </a:solidFill>
              </a:rPr>
            </a:b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496766"/>
              </p:ext>
            </p:extLst>
          </p:nvPr>
        </p:nvGraphicFramePr>
        <p:xfrm>
          <a:off x="1497106" y="1584812"/>
          <a:ext cx="4464496" cy="47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38" y="2348880"/>
            <a:ext cx="1257300" cy="962025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 bwMode="auto">
          <a:xfrm>
            <a:off x="178800" y="3355259"/>
            <a:ext cx="1595776" cy="68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sz="2400" kern="0" dirty="0" smtClean="0"/>
              <a:t>IBU code </a:t>
            </a:r>
          </a:p>
          <a:p>
            <a:pPr marL="0" indent="0" algn="ctr" latinLnBrk="0">
              <a:buNone/>
            </a:pPr>
            <a:r>
              <a:rPr lang="en-US" altLang="ko-KR" sz="2400" kern="0" dirty="0" smtClean="0"/>
              <a:t>210KLoC</a:t>
            </a:r>
            <a:endParaRPr lang="en-US" altLang="ko-KR" sz="2400" b="1" kern="0" dirty="0" smtClean="0">
              <a:solidFill>
                <a:srgbClr val="0033CC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41" y="4732339"/>
            <a:ext cx="981075" cy="1057275"/>
          </a:xfrm>
          <a:prstGeom prst="rect">
            <a:avLst/>
          </a:prstGeom>
        </p:spPr>
      </p:pic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64384" y="5718298"/>
            <a:ext cx="1777886" cy="68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sz="2400" kern="0" dirty="0" smtClean="0"/>
              <a:t>7KLoC/MM</a:t>
            </a:r>
          </a:p>
          <a:p>
            <a:pPr marL="0" indent="0" algn="ctr" latinLnBrk="0">
              <a:buNone/>
            </a:pPr>
            <a:r>
              <a:rPr lang="en-US" altLang="ko-KR" sz="2400" kern="0" dirty="0" smtClean="0"/>
              <a:t>(</a:t>
            </a:r>
            <a:r>
              <a:rPr lang="en-US" altLang="ko-KR" sz="2400" kern="0" dirty="0" err="1" smtClean="0"/>
              <a:t>cov</a:t>
            </a:r>
            <a:r>
              <a:rPr lang="en-US" altLang="ko-KR" sz="2400" kern="0" dirty="0" smtClean="0"/>
              <a:t>. testing)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252" y="4015919"/>
                <a:ext cx="160807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ko-KR" altLang="en-US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52" y="4015919"/>
                <a:ext cx="1608079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내용 개체 틀 2"/>
          <p:cNvSpPr txBox="1">
            <a:spLocks/>
          </p:cNvSpPr>
          <p:nvPr/>
        </p:nvSpPr>
        <p:spPr bwMode="auto">
          <a:xfrm>
            <a:off x="1942270" y="6176803"/>
            <a:ext cx="3672408" cy="7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kern="0" dirty="0" smtClean="0"/>
              <a:t>Manual testing cost </a:t>
            </a:r>
          </a:p>
        </p:txBody>
      </p:sp>
      <p:cxnSp>
        <p:nvCxnSpPr>
          <p:cNvPr id="18" name="직선 연결선 17"/>
          <p:cNvCxnSpPr/>
          <p:nvPr/>
        </p:nvCxnSpPr>
        <p:spPr bwMode="auto">
          <a:xfrm>
            <a:off x="4690739" y="2262549"/>
            <a:ext cx="2158572" cy="119363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직선 연결선 18"/>
          <p:cNvCxnSpPr/>
          <p:nvPr/>
        </p:nvCxnSpPr>
        <p:spPr bwMode="auto">
          <a:xfrm flipV="1">
            <a:off x="4644071" y="4166244"/>
            <a:ext cx="2205240" cy="2187047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왼쪽 중괄호 26"/>
          <p:cNvSpPr/>
          <p:nvPr/>
        </p:nvSpPr>
        <p:spPr bwMode="auto">
          <a:xfrm rot="10800000">
            <a:off x="8566437" y="3456181"/>
            <a:ext cx="594259" cy="667148"/>
          </a:xfrm>
          <a:prstGeom prst="leftBrace">
            <a:avLst>
              <a:gd name="adj1" fmla="val 4805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8" name="왼쪽 중괄호 27"/>
          <p:cNvSpPr/>
          <p:nvPr/>
        </p:nvSpPr>
        <p:spPr bwMode="auto">
          <a:xfrm rot="10800000">
            <a:off x="8573303" y="4363976"/>
            <a:ext cx="594259" cy="1212606"/>
          </a:xfrm>
          <a:prstGeom prst="leftBrace">
            <a:avLst>
              <a:gd name="adj1" fmla="val 4805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9" name="내용 개체 틀 2"/>
          <p:cNvSpPr txBox="1">
            <a:spLocks/>
          </p:cNvSpPr>
          <p:nvPr/>
        </p:nvSpPr>
        <p:spPr bwMode="auto">
          <a:xfrm>
            <a:off x="8870433" y="4307962"/>
            <a:ext cx="2986207" cy="12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sz="2000" kern="0" dirty="0" smtClean="0"/>
              <a:t>MAIST </a:t>
            </a:r>
          </a:p>
          <a:p>
            <a:pPr marL="0" indent="0" algn="ctr" latinLnBrk="0">
              <a:buNone/>
            </a:pPr>
            <a:r>
              <a:rPr lang="en-US" altLang="ko-KR" sz="2000" kern="0" dirty="0" smtClean="0"/>
              <a:t>Development</a:t>
            </a:r>
          </a:p>
          <a:p>
            <a:pPr marL="0" indent="0" algn="ctr" latinLnBrk="0">
              <a:buNone/>
            </a:pPr>
            <a:r>
              <a:rPr lang="en-US" altLang="ko-KR" sz="2000" kern="0" dirty="0" smtClean="0"/>
              <a:t>(one time cost!)</a:t>
            </a:r>
          </a:p>
        </p:txBody>
      </p:sp>
      <p:sp>
        <p:nvSpPr>
          <p:cNvPr id="30" name="내용 개체 틀 2"/>
          <p:cNvSpPr txBox="1">
            <a:spLocks/>
          </p:cNvSpPr>
          <p:nvPr/>
        </p:nvSpPr>
        <p:spPr bwMode="auto">
          <a:xfrm>
            <a:off x="9129842" y="3133861"/>
            <a:ext cx="2864335" cy="124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kern="0" dirty="0" smtClean="0"/>
              <a:t>Manual testing for 9.5% uncovered </a:t>
            </a:r>
            <a:r>
              <a:rPr lang="en-US" altLang="ko-KR" kern="0" dirty="0" err="1" smtClean="0"/>
              <a:t>brs</a:t>
            </a:r>
            <a:endParaRPr lang="en-US" altLang="ko-KR" kern="0" dirty="0" smtClean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 bwMode="auto">
          <a:xfrm>
            <a:off x="2986016" y="3662768"/>
            <a:ext cx="1704723" cy="11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b="1" kern="0" dirty="0" smtClean="0">
                <a:solidFill>
                  <a:schemeClr val="bg1"/>
                </a:solidFill>
              </a:rPr>
              <a:t>30MM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887" y="3402597"/>
            <a:ext cx="1733550" cy="762000"/>
          </a:xfrm>
          <a:prstGeom prst="rect">
            <a:avLst/>
          </a:prstGeom>
        </p:spPr>
      </p:pic>
      <p:sp>
        <p:nvSpPr>
          <p:cNvPr id="32" name="내용 개체 틀 2"/>
          <p:cNvSpPr txBox="1">
            <a:spLocks/>
          </p:cNvSpPr>
          <p:nvPr/>
        </p:nvSpPr>
        <p:spPr bwMode="auto">
          <a:xfrm>
            <a:off x="6837727" y="3198552"/>
            <a:ext cx="1704723" cy="11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b="1" kern="0" dirty="0" smtClean="0"/>
              <a:t>5MM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124" y="4323342"/>
            <a:ext cx="1743075" cy="1304925"/>
          </a:xfrm>
          <a:prstGeom prst="rect">
            <a:avLst/>
          </a:prstGeom>
        </p:spPr>
      </p:pic>
      <p:sp>
        <p:nvSpPr>
          <p:cNvPr id="33" name="내용 개체 틀 2"/>
          <p:cNvSpPr txBox="1">
            <a:spLocks/>
          </p:cNvSpPr>
          <p:nvPr/>
        </p:nvSpPr>
        <p:spPr bwMode="auto">
          <a:xfrm>
            <a:off x="6830588" y="4413409"/>
            <a:ext cx="1704723" cy="11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latinLnBrk="0">
              <a:buNone/>
            </a:pPr>
            <a:r>
              <a:rPr lang="en-US" altLang="ko-KR" sz="2000" b="1" kern="0" dirty="0"/>
              <a:t>9</a:t>
            </a:r>
            <a:r>
              <a:rPr lang="en-US" altLang="ko-KR" sz="2000" b="1" kern="0" dirty="0" smtClean="0"/>
              <a:t>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68132" y="3965700"/>
                <a:ext cx="160807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32" y="3965700"/>
                <a:ext cx="1608079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734" y="724782"/>
            <a:ext cx="11137901" cy="615986"/>
          </a:xfrm>
        </p:spPr>
        <p:txBody>
          <a:bodyPr/>
          <a:lstStyle/>
          <a:p>
            <a:r>
              <a:rPr lang="en-US" altLang="ko-KR" sz="3200" dirty="0" smtClean="0"/>
              <a:t>RQ3:</a:t>
            </a:r>
            <a:r>
              <a:rPr lang="en-US" altLang="ko-KR" sz="3200" b="1" dirty="0">
                <a:solidFill>
                  <a:srgbClr val="0000FF"/>
                </a:solidFill>
              </a:rPr>
              <a:t>No false crash</a:t>
            </a:r>
            <a:r>
              <a:rPr lang="ko-KR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ko-KR" sz="3200" b="1" dirty="0">
                <a:solidFill>
                  <a:srgbClr val="0000FF"/>
                </a:solidFill>
              </a:rPr>
              <a:t>alarms </a:t>
            </a:r>
            <a:r>
              <a:rPr lang="en-US" altLang="ko-KR" sz="3200" dirty="0"/>
              <a:t>by Task-oriented driver/stub generation</a:t>
            </a:r>
            <a:endParaRPr lang="en-US" altLang="ko-KR" sz="3200" b="1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18</a:t>
            </a:fld>
            <a:endParaRPr lang="da-DK" dirty="0"/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49013"/>
              </p:ext>
            </p:extLst>
          </p:nvPr>
        </p:nvGraphicFramePr>
        <p:xfrm>
          <a:off x="2397093" y="1948241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541" y="3244385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000FF"/>
                </a:solidFill>
              </a:rPr>
              <a:t>No false crash alarm at all!</a:t>
            </a:r>
            <a:endParaRPr lang="ko-KR" alt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800" y="1700808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</a:rPr>
              <a:t>146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456" y="1864725"/>
            <a:ext cx="127498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#false crash alarms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5165" y="5358505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Function-oriented</a:t>
            </a:r>
          </a:p>
          <a:p>
            <a:pPr algn="ctr"/>
            <a:r>
              <a:rPr lang="en-US" altLang="ko-KR" sz="3200" dirty="0" smtClean="0"/>
              <a:t>unit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testing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4209" y="5358505"/>
            <a:ext cx="382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00FF"/>
                </a:solidFill>
              </a:rPr>
              <a:t>Task-oriented Unit testing (MAIST)</a:t>
            </a:r>
            <a:endParaRPr lang="ko-KR" altLang="en-US" sz="3600" b="1" dirty="0">
              <a:solidFill>
                <a:srgbClr val="0000FF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7329641" y="5332617"/>
            <a:ext cx="1656184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31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7368" y="1268760"/>
            <a:ext cx="11316542" cy="608091"/>
          </a:xfrm>
        </p:spPr>
        <p:txBody>
          <a:bodyPr/>
          <a:lstStyle/>
          <a:p>
            <a:r>
              <a:rPr lang="en-US" altLang="ko-KR" sz="3200" dirty="0" smtClean="0"/>
              <a:t>RQ4: </a:t>
            </a:r>
            <a:r>
              <a:rPr lang="en-US" altLang="ko-KR" b="1" kern="1200" dirty="0">
                <a:solidFill>
                  <a:srgbClr val="0000FF"/>
                </a:solidFill>
              </a:rPr>
              <a:t>Symbolic </a:t>
            </a:r>
            <a:r>
              <a:rPr lang="en-US" altLang="ko-KR" b="1" kern="1200" dirty="0" smtClean="0">
                <a:solidFill>
                  <a:srgbClr val="0000FF"/>
                </a:solidFill>
              </a:rPr>
              <a:t>Bit-fields Support</a:t>
            </a:r>
            <a:r>
              <a:rPr lang="en-US" altLang="ko-KR" sz="3200" b="1" kern="1200" dirty="0" smtClean="0">
                <a:solidFill>
                  <a:srgbClr val="0000FF"/>
                </a:solidFill>
              </a:rPr>
              <a:t> </a:t>
            </a:r>
            <a:r>
              <a:rPr lang="en-US" altLang="ko-KR" sz="3200" kern="1200" dirty="0"/>
              <a:t>H</a:t>
            </a:r>
            <a:r>
              <a:rPr lang="en-US" altLang="ko-KR" sz="3200" kern="1200" dirty="0" smtClean="0"/>
              <a:t>ighly </a:t>
            </a:r>
            <a:r>
              <a:rPr lang="en-US" altLang="ko-KR" sz="3200" kern="1200" dirty="0"/>
              <a:t>I</a:t>
            </a:r>
            <a:r>
              <a:rPr lang="en-US" altLang="ko-KR" sz="3200" kern="1200" dirty="0" smtClean="0"/>
              <a:t>ncreases </a:t>
            </a:r>
            <a:r>
              <a:rPr lang="en-US" altLang="ko-KR" sz="3200" kern="1200" dirty="0"/>
              <a:t>T</a:t>
            </a:r>
            <a:r>
              <a:rPr lang="en-US" altLang="ko-KR" sz="3200" kern="1200" dirty="0" smtClean="0"/>
              <a:t>est Coverage</a:t>
            </a:r>
            <a:r>
              <a:rPr lang="en-US" altLang="ko-KR" sz="3200" kern="1200" dirty="0"/>
              <a:t/>
            </a:r>
            <a:br>
              <a:rPr lang="en-US" altLang="ko-KR" sz="3200" kern="1200" dirty="0"/>
            </a:b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19</a:t>
            </a:fld>
            <a:endParaRPr lang="da-DK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5219"/>
            <a:ext cx="4314825" cy="46482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2321088"/>
            <a:ext cx="63246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 bwMode="auto">
          <a:xfrm>
            <a:off x="3790798" y="1946214"/>
            <a:ext cx="7834665" cy="2337880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3780425" y="4295688"/>
            <a:ext cx="7834665" cy="2337880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3323" y="952463"/>
            <a:ext cx="9120336" cy="745133"/>
          </a:xfrm>
        </p:spPr>
        <p:txBody>
          <a:bodyPr/>
          <a:lstStyle/>
          <a:p>
            <a:r>
              <a:rPr lang="en-US" altLang="ko-KR" dirty="0" smtClean="0"/>
              <a:t>Manual Testing in Automotive Industry: 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en-US" altLang="ko-KR" b="1" dirty="0" smtClean="0">
                <a:solidFill>
                  <a:srgbClr val="FF0000"/>
                </a:solidFill>
              </a:rPr>
              <a:t>Large Human Effort Required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572471" y="1975319"/>
            <a:ext cx="3128940" cy="4658249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032" name="Picture 8" descr="https://mblogthumb-phinf.pstatic.net/20160520_282/prettyharine_1463724325258HSqF1_JPEG/DSC03155.JPG?type=w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766" y="2562007"/>
            <a:ext cx="2649025" cy="36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609" y="1987380"/>
            <a:ext cx="2878193" cy="54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Manual Testing</a:t>
            </a:r>
            <a:endParaRPr lang="ko-KR" alt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4419" y="4322335"/>
            <a:ext cx="70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Achieving high reliability requires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large human effort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9397" y="1941067"/>
            <a:ext cx="44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SW reliability is critical for cars</a:t>
            </a:r>
            <a:endParaRPr lang="ko-KR" altLang="en-US" sz="2400" dirty="0"/>
          </a:p>
        </p:txBody>
      </p:sp>
      <p:pic>
        <p:nvPicPr>
          <p:cNvPr id="1038" name="Picture 14" descr="Image result for Hyundai Motor ca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3303" y="4702829"/>
            <a:ext cx="2000366" cy="11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yundai Motor ca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21" y="4573138"/>
            <a:ext cx="2024026" cy="14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06395" y="5717933"/>
                <a:ext cx="7068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 smtClean="0"/>
                  <a:t>1MLoC / a car  *      10 models    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altLang="ko-KR" sz="2800" dirty="0" smtClean="0"/>
                  <a:t>   7KLoC/MM</a:t>
                </a:r>
                <a:endParaRPr lang="ko-KR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95" y="5717933"/>
                <a:ext cx="7068938" cy="523220"/>
              </a:xfrm>
              <a:prstGeom prst="rect">
                <a:avLst/>
              </a:prstGeom>
              <a:blipFill>
                <a:blip r:embed="rId7"/>
                <a:stretch>
                  <a:fillRect l="-1724" t="-11628" r="-1466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9872" y="4783963"/>
            <a:ext cx="981075" cy="1057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399" y="5010199"/>
            <a:ext cx="47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…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98145" y="4910123"/>
                <a:ext cx="160807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ko-KR" alt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145" y="4910123"/>
                <a:ext cx="1608079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933542" y="2541251"/>
            <a:ext cx="190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Toyota “Unintended Acceleration” has killed 89</a:t>
            </a:r>
            <a:endParaRPr lang="ko-KR" alt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6238" y="2540010"/>
            <a:ext cx="153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Tesla fatal crash was on Autopilot</a:t>
            </a:r>
            <a:endParaRPr lang="ko-KR" altLang="en-US" sz="20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3615" y="2459352"/>
            <a:ext cx="2219325" cy="15920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02973" y="6075440"/>
            <a:ext cx="54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=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120MYr </a:t>
            </a:r>
            <a:r>
              <a:rPr lang="en-US" altLang="ko-KR" sz="3200" dirty="0" smtClean="0"/>
              <a:t>(for </a:t>
            </a:r>
            <a:r>
              <a:rPr lang="en-US" altLang="ko-KR" sz="3200" dirty="0"/>
              <a:t>coverage testing</a:t>
            </a:r>
            <a:r>
              <a:rPr lang="en-US" altLang="ko-KR" sz="3200" dirty="0" smtClean="0"/>
              <a:t>)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ages.carscoops.com/2013/07/Toyot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38" y="2459352"/>
            <a:ext cx="2113704" cy="15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5722" y="1268760"/>
            <a:ext cx="11348910" cy="608091"/>
          </a:xfrm>
        </p:spPr>
        <p:txBody>
          <a:bodyPr/>
          <a:lstStyle/>
          <a:p>
            <a:r>
              <a:rPr lang="en-US" altLang="ko-KR" sz="3200" dirty="0" smtClean="0"/>
              <a:t>RQ5: </a:t>
            </a:r>
            <a:r>
              <a:rPr lang="en-US" altLang="ko-KR" b="1" kern="1200" dirty="0">
                <a:solidFill>
                  <a:srgbClr val="0000FF"/>
                </a:solidFill>
              </a:rPr>
              <a:t>Sym. </a:t>
            </a:r>
            <a:r>
              <a:rPr lang="en-US" altLang="ko-KR" b="1" kern="1200" dirty="0" smtClean="0">
                <a:solidFill>
                  <a:srgbClr val="0000FF"/>
                </a:solidFill>
              </a:rPr>
              <a:t>Function </a:t>
            </a:r>
            <a:r>
              <a:rPr lang="en-US" altLang="ko-KR" b="1" kern="1200" dirty="0">
                <a:solidFill>
                  <a:srgbClr val="0000FF"/>
                </a:solidFill>
              </a:rPr>
              <a:t>P</a:t>
            </a:r>
            <a:r>
              <a:rPr lang="en-US" altLang="ko-KR" b="1" kern="1200" dirty="0" smtClean="0">
                <a:solidFill>
                  <a:srgbClr val="0000FF"/>
                </a:solidFill>
              </a:rPr>
              <a:t>ointer Support </a:t>
            </a:r>
            <a:r>
              <a:rPr lang="en-US" altLang="ko-KR" sz="3200" kern="1200" dirty="0" smtClean="0"/>
              <a:t>Increases </a:t>
            </a:r>
            <a:r>
              <a:rPr lang="en-US" altLang="ko-KR" sz="3200" kern="1200" dirty="0"/>
              <a:t>T</a:t>
            </a:r>
            <a:r>
              <a:rPr lang="en-US" altLang="ko-KR" sz="3200" kern="1200" dirty="0" smtClean="0"/>
              <a:t>est Coverage</a:t>
            </a:r>
            <a:r>
              <a:rPr lang="en-US" altLang="ko-KR" sz="3200" kern="1200" dirty="0"/>
              <a:t/>
            </a:r>
            <a:br>
              <a:rPr lang="en-US" altLang="ko-KR" sz="3200" kern="1200" dirty="0"/>
            </a:b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20</a:t>
            </a:fld>
            <a:endParaRPr lang="da-DK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572805"/>
            <a:ext cx="6134100" cy="49815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632225"/>
            <a:ext cx="4343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5" y="4024478"/>
            <a:ext cx="5832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67151" y="4036427"/>
            <a:ext cx="5832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6009" y="586445"/>
            <a:ext cx="11137901" cy="745133"/>
          </a:xfrm>
        </p:spPr>
        <p:txBody>
          <a:bodyPr/>
          <a:lstStyle/>
          <a:p>
            <a:r>
              <a:rPr lang="pt-PT" altLang="ko-KR" dirty="0" smtClean="0"/>
              <a:t>Conclusion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21</a:t>
            </a:fld>
            <a:endParaRPr lang="da-DK" dirty="0"/>
          </a:p>
        </p:txBody>
      </p:sp>
      <p:pic>
        <p:nvPicPr>
          <p:cNvPr id="7" name="그림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70599" y="1324479"/>
            <a:ext cx="5832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직사각형 13"/>
          <p:cNvSpPr/>
          <p:nvPr/>
        </p:nvSpPr>
        <p:spPr bwMode="auto">
          <a:xfrm>
            <a:off x="9459479" y="4036427"/>
            <a:ext cx="2233257" cy="256669"/>
          </a:xfrm>
          <a:prstGeom prst="rect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3" name="그림 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0255" y="1300095"/>
            <a:ext cx="58320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직사각형 8"/>
          <p:cNvSpPr/>
          <p:nvPr/>
        </p:nvSpPr>
        <p:spPr bwMode="auto">
          <a:xfrm>
            <a:off x="2423592" y="3987155"/>
            <a:ext cx="3634252" cy="268617"/>
          </a:xfrm>
          <a:prstGeom prst="rect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207568" y="6093298"/>
            <a:ext cx="2740100" cy="304763"/>
            <a:chOff x="4143952" y="4977210"/>
            <a:chExt cx="5778246" cy="808820"/>
          </a:xfrm>
        </p:grpSpPr>
        <p:cxnSp>
          <p:nvCxnSpPr>
            <p:cNvPr id="11" name="직선 화살표 연결선 10"/>
            <p:cNvCxnSpPr/>
            <p:nvPr/>
          </p:nvCxnSpPr>
          <p:spPr bwMode="auto">
            <a:xfrm flipH="1" flipV="1">
              <a:off x="4143952" y="4977210"/>
              <a:ext cx="5778246" cy="787098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12" name="직선 화살표 연결선 11"/>
            <p:cNvCxnSpPr/>
            <p:nvPr/>
          </p:nvCxnSpPr>
          <p:spPr bwMode="auto">
            <a:xfrm flipH="1" flipV="1">
              <a:off x="9458648" y="5168314"/>
              <a:ext cx="463550" cy="617716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435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81826"/>
            <a:ext cx="12192000" cy="194421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4600" b="1" dirty="0">
                <a:solidFill>
                  <a:srgbClr val="0000FF"/>
                </a:solidFill>
                <a:latin typeface="Calibri" panose="020F0502020204030204" pitchFamily="34" charset="0"/>
              </a:rPr>
              <a:t>Concolic Testing for High Test Coverage and</a:t>
            </a:r>
            <a:br>
              <a:rPr lang="en-US" altLang="ko-KR" sz="4600" b="1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n-US" altLang="ko-KR" sz="4600" b="1" dirty="0">
                <a:solidFill>
                  <a:srgbClr val="0000FF"/>
                </a:solidFill>
                <a:latin typeface="Calibri" panose="020F0502020204030204" pitchFamily="34" charset="0"/>
              </a:rPr>
              <a:t>Reduced Human Effort in Automotive Industry</a:t>
            </a:r>
            <a:endParaRPr lang="en-US" altLang="ko-KR" sz="4800" b="1" u="sng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81654" y="3429001"/>
            <a:ext cx="6228692" cy="11521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altLang="ko-KR" sz="3600" dirty="0">
                <a:solidFill>
                  <a:schemeClr val="tx1"/>
                </a:solidFill>
              </a:rPr>
              <a:t>Yunho Kim, SWTV group</a:t>
            </a:r>
          </a:p>
          <a:p>
            <a:pPr algn="ctr">
              <a:spcBef>
                <a:spcPts val="0"/>
              </a:spcBef>
            </a:pPr>
            <a:r>
              <a:rPr lang="en-US" altLang="ko-KR" sz="3600" dirty="0" smtClean="0">
                <a:solidFill>
                  <a:schemeClr val="tx1"/>
                </a:solidFill>
              </a:rPr>
              <a:t>KAIST, South Korea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-23" r="51835"/>
          <a:stretch/>
        </p:blipFill>
        <p:spPr>
          <a:xfrm>
            <a:off x="2046510" y="5684088"/>
            <a:ext cx="1989793" cy="710090"/>
          </a:xfrm>
          <a:prstGeom prst="rect">
            <a:avLst/>
          </a:prstGeom>
        </p:spPr>
      </p:pic>
      <p:pic>
        <p:nvPicPr>
          <p:cNvPr id="1026" name="Picture 2" descr="http://www.mobis.co.kr/common/ko_kr/images/icon/colorTone_img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40" y="5445225"/>
            <a:ext cx="2013298" cy="11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533847" y="5563181"/>
            <a:ext cx="1584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ko-KR" sz="2400" dirty="0"/>
              <a:t>Dongju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Lee</a:t>
            </a:r>
          </a:p>
          <a:p>
            <a:r>
              <a:rPr lang="en-US" altLang="ko-KR" sz="2400" dirty="0" err="1" smtClean="0"/>
              <a:t>Junki</a:t>
            </a:r>
            <a:r>
              <a:rPr lang="en-US" altLang="ko-KR" sz="2400" dirty="0" smtClean="0"/>
              <a:t> </a:t>
            </a:r>
            <a:r>
              <a:rPr lang="en-US" altLang="ko-KR" sz="2400" dirty="0" err="1"/>
              <a:t>Baek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4094966" y="5802694"/>
            <a:ext cx="2055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ko-KR" sz="2400" dirty="0" err="1"/>
              <a:t>Moonzoo</a:t>
            </a:r>
            <a:r>
              <a:rPr lang="en-US" altLang="ko-KR" sz="2400" dirty="0"/>
              <a:t> Kim  </a:t>
            </a:r>
          </a:p>
        </p:txBody>
      </p:sp>
    </p:spTree>
    <p:extLst>
      <p:ext uri="{BB962C8B-B14F-4D97-AF65-F5344CB8AC3E}">
        <p14:creationId xmlns:p14="http://schemas.microsoft.com/office/powerpoint/2010/main" val="21125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3790798" y="1946214"/>
            <a:ext cx="7834665" cy="2337880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3780425" y="4295688"/>
            <a:ext cx="7834665" cy="2337880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572471" y="1975319"/>
            <a:ext cx="3128940" cy="4658249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734" y="955675"/>
            <a:ext cx="11137901" cy="745133"/>
          </a:xfrm>
        </p:spPr>
        <p:txBody>
          <a:bodyPr/>
          <a:lstStyle/>
          <a:p>
            <a:r>
              <a:rPr lang="en-US" altLang="ko-KR" dirty="0"/>
              <a:t>Automated </a:t>
            </a:r>
            <a:r>
              <a:rPr lang="en-US" altLang="ko-KR" dirty="0" smtClean="0"/>
              <a:t>Testing </a:t>
            </a:r>
            <a:r>
              <a:rPr lang="en-US" altLang="ko-KR" dirty="0"/>
              <a:t>can </a:t>
            </a:r>
            <a:r>
              <a:rPr lang="en-US" altLang="ko-KR" b="1" dirty="0" smtClean="0">
                <a:solidFill>
                  <a:srgbClr val="0000FF"/>
                </a:solidFill>
              </a:rPr>
              <a:t>Achieve High Reliability </a:t>
            </a:r>
            <a:br>
              <a:rPr lang="en-US" altLang="ko-KR" b="1" dirty="0" smtClean="0">
                <a:solidFill>
                  <a:srgbClr val="0000FF"/>
                </a:solidFill>
              </a:rPr>
            </a:br>
            <a:r>
              <a:rPr lang="en-US" altLang="ko-KR" dirty="0" smtClean="0"/>
              <a:t>and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Reduce Human Testing Effort  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624302" y="2087742"/>
            <a:ext cx="3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Automated Testing</a:t>
            </a:r>
            <a:endParaRPr lang="ko-KR" alt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12873" y="4300651"/>
            <a:ext cx="7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Automated testing can be 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100x faster </a:t>
            </a:r>
            <a:r>
              <a:rPr lang="en-US" altLang="ko-KR" sz="2400" dirty="0" smtClean="0"/>
              <a:t>than manual one</a:t>
            </a:r>
          </a:p>
        </p:txBody>
      </p:sp>
      <p:sp>
        <p:nvSpPr>
          <p:cNvPr id="8" name="AutoShape 16" descr="Image result for Hyundai Motor 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84178" y="5710008"/>
                <a:ext cx="5185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 smtClean="0"/>
                  <a:t>1MLoC/a car  *     10 models  </a:t>
                </a:r>
                <a14:m>
                  <m:oMath xmlns:m="http://schemas.openxmlformats.org/officeDocument/2006/math">
                    <m:r>
                      <a:rPr lang="en-US" altLang="ko-KR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endParaRPr lang="ko-KR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178" y="5710008"/>
                <a:ext cx="5185218" cy="523220"/>
              </a:xfrm>
              <a:prstGeom prst="rect">
                <a:avLst/>
              </a:prstGeom>
              <a:blipFill>
                <a:blip r:embed="rId3"/>
                <a:stretch>
                  <a:fillRect l="-2350" t="-11628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571546" y="6048797"/>
            <a:ext cx="670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= </a:t>
            </a:r>
            <a:r>
              <a:rPr lang="en-US" altLang="ko-KR" sz="36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3600" b="1" dirty="0" smtClean="0">
                <a:solidFill>
                  <a:srgbClr val="0000FF"/>
                </a:solidFill>
              </a:rPr>
              <a:t>1.2CYr</a:t>
            </a:r>
            <a:r>
              <a:rPr lang="en-US" altLang="ko-KR" sz="36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3200" dirty="0" smtClean="0"/>
              <a:t>(</a:t>
            </a:r>
            <a:r>
              <a:rPr lang="en-US" altLang="ko-KR" sz="3200" b="1" dirty="0" smtClean="0">
                <a:solidFill>
                  <a:srgbClr val="0033CC"/>
                </a:solidFill>
              </a:rPr>
              <a:t>= </a:t>
            </a:r>
            <a:r>
              <a:rPr lang="en-US" altLang="ko-KR" sz="3200" b="1" dirty="0" smtClean="0">
                <a:solidFill>
                  <a:srgbClr val="0000FF"/>
                </a:solidFill>
              </a:rPr>
              <a:t>0.1M on 100 cloud cores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57125" y="4971340"/>
                <a:ext cx="160807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125" y="4971340"/>
                <a:ext cx="160807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 descr="Image result for a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1" y="2880514"/>
            <a:ext cx="2851798" cy="32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bacikgroup.com/wp-content/uploads/2013/11/server-farm-sho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/>
          <a:stretch/>
        </p:blipFill>
        <p:spPr bwMode="auto">
          <a:xfrm>
            <a:off x="9341897" y="4733221"/>
            <a:ext cx="1797084" cy="11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279118" y="5817729"/>
            <a:ext cx="233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</a:rPr>
              <a:t>700KLoC/1CM</a:t>
            </a:r>
          </a:p>
        </p:txBody>
      </p:sp>
      <p:pic>
        <p:nvPicPr>
          <p:cNvPr id="40" name="Picture 14" descr="Image result for Hyundai Motor ca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9221" y="4709067"/>
            <a:ext cx="2000366" cy="11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Image result for Hyundai Motor ca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43" y="4568565"/>
            <a:ext cx="2024026" cy="14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161317" y="5016437"/>
            <a:ext cx="47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…</a:t>
            </a:r>
            <a:endParaRPr lang="ko-KR" alt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912873" y="1926405"/>
            <a:ext cx="743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Automated testing achieves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high reliability</a:t>
            </a:r>
          </a:p>
        </p:txBody>
      </p:sp>
      <p:pic>
        <p:nvPicPr>
          <p:cNvPr id="5" name="Picture 2" descr="no bugì ëí ì´ë¯¸ì§ ê²ìê²°ê³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43" y="2492487"/>
            <a:ext cx="1477738" cy="15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% test coverage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80" y="2306482"/>
            <a:ext cx="2700065" cy="16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608151" y="2648901"/>
            <a:ext cx="130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Detecting</a:t>
            </a:r>
          </a:p>
          <a:p>
            <a:r>
              <a:rPr lang="en-US" altLang="ko-KR" sz="2000" dirty="0" smtClean="0"/>
              <a:t>hidden bugs</a:t>
            </a:r>
            <a:endParaRPr lang="ko-KR" alt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198977" y="2573915"/>
            <a:ext cx="130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Achieving high code coverage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97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 bwMode="auto">
          <a:xfrm>
            <a:off x="6456040" y="1628800"/>
            <a:ext cx="5402919" cy="5055429"/>
          </a:xfrm>
          <a:prstGeom prst="roundRect">
            <a:avLst>
              <a:gd name="adj" fmla="val 9260"/>
            </a:avLst>
          </a:prstGeom>
          <a:solidFill>
            <a:schemeClr val="bg1"/>
          </a:solidFill>
          <a:ln w="1778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113976" y="1610703"/>
            <a:ext cx="5270252" cy="5055429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5360" y="739651"/>
            <a:ext cx="11137901" cy="745133"/>
          </a:xfrm>
        </p:spPr>
        <p:txBody>
          <a:bodyPr/>
          <a:lstStyle/>
          <a:p>
            <a:r>
              <a:rPr lang="en-US" altLang="ko-KR" dirty="0" smtClean="0"/>
              <a:t>Importance of Automated </a:t>
            </a:r>
            <a:r>
              <a:rPr lang="en-US" altLang="ko-KR" sz="4000" b="1" dirty="0" smtClean="0">
                <a:solidFill>
                  <a:srgbClr val="00B050"/>
                </a:solidFill>
              </a:rPr>
              <a:t>Unit Testing </a:t>
            </a:r>
            <a:r>
              <a:rPr lang="en-US" altLang="ko-KR" dirty="0" smtClean="0"/>
              <a:t>In Automotive SW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3353" y="1796847"/>
            <a:ext cx="4968552" cy="4688079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3600" dirty="0" smtClean="0"/>
              <a:t>System testing</a:t>
            </a:r>
            <a:r>
              <a:rPr lang="en-US" altLang="ko-KR" dirty="0" smtClean="0"/>
              <a:t> is </a:t>
            </a:r>
            <a:r>
              <a:rPr lang="en-US" altLang="ko-KR" b="1" dirty="0" smtClean="0">
                <a:solidFill>
                  <a:srgbClr val="FF0000"/>
                </a:solidFill>
              </a:rPr>
              <a:t>expensive</a:t>
            </a:r>
            <a:r>
              <a:rPr lang="en-US" altLang="ko-KR" dirty="0" smtClean="0"/>
              <a:t> and </a:t>
            </a:r>
            <a:r>
              <a:rPr lang="en-US" altLang="ko-KR" b="1" dirty="0" smtClean="0">
                <a:solidFill>
                  <a:srgbClr val="FF0000"/>
                </a:solidFill>
              </a:rPr>
              <a:t>less effective </a:t>
            </a: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Full vehicle HW</a:t>
            </a:r>
            <a:r>
              <a:rPr lang="en-US" altLang="ko-KR" dirty="0" smtClean="0"/>
              <a:t> and </a:t>
            </a:r>
            <a:r>
              <a:rPr lang="en-US" altLang="ko-KR" b="1" dirty="0" smtClean="0">
                <a:solidFill>
                  <a:srgbClr val="FF0000"/>
                </a:solidFill>
              </a:rPr>
              <a:t>human drivers </a:t>
            </a:r>
            <a:r>
              <a:rPr lang="en-US" altLang="ko-KR" dirty="0" smtClean="0"/>
              <a:t>are required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Driving a car with </a:t>
            </a:r>
            <a:r>
              <a:rPr lang="en-US" altLang="ko-KR" b="1" dirty="0" smtClean="0">
                <a:solidFill>
                  <a:srgbClr val="FF0000"/>
                </a:solidFill>
              </a:rPr>
              <a:t>various physical environments </a:t>
            </a:r>
            <a:r>
              <a:rPr lang="en-US" altLang="ko-KR" dirty="0" smtClean="0"/>
              <a:t>spends </a:t>
            </a:r>
            <a:r>
              <a:rPr lang="en-US" altLang="ko-KR" b="1" dirty="0" smtClean="0">
                <a:solidFill>
                  <a:srgbClr val="FF0000"/>
                </a:solidFill>
              </a:rPr>
              <a:t>a lot of time</a:t>
            </a:r>
          </a:p>
          <a:p>
            <a:pPr lvl="1"/>
            <a:endParaRPr lang="en-US" altLang="ko-KR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Hard-to-achieve high test coverage </a:t>
            </a:r>
            <a:r>
              <a:rPr lang="en-US" altLang="ko-KR" dirty="0" smtClean="0"/>
              <a:t>due to low controllability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92" y="2208113"/>
            <a:ext cx="2027698" cy="1324417"/>
          </a:xfrm>
          <a:prstGeom prst="rect">
            <a:avLst/>
          </a:prstGeom>
        </p:spPr>
      </p:pic>
      <p:pic>
        <p:nvPicPr>
          <p:cNvPr id="1030" name="Picture 6" descr="Image result for driving car r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92" y="3792289"/>
            <a:ext cx="2036144" cy="13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8" descr="Image result for driving car s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112" y="3792289"/>
            <a:ext cx="2033973" cy="1324417"/>
          </a:xfrm>
          <a:prstGeom prst="rect">
            <a:avLst/>
          </a:prstGeom>
        </p:spPr>
      </p:pic>
      <p:pic>
        <p:nvPicPr>
          <p:cNvPr id="5" name="Picture 2" descr="car test driverì ëí ì´ë¯¸ì§ ê²ìê²°ê³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07" y="2218510"/>
            <a:ext cx="2033973" cy="13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6849135" y="1772459"/>
            <a:ext cx="4780531" cy="47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latinLnBrk="0">
              <a:buNone/>
            </a:pPr>
            <a:r>
              <a:rPr lang="en-US" altLang="ko-KR" sz="3600" kern="0" dirty="0" smtClean="0"/>
              <a:t>Unit testing </a:t>
            </a:r>
            <a:r>
              <a:rPr lang="en-US" altLang="ko-KR" kern="0" dirty="0" smtClean="0"/>
              <a:t>is </a:t>
            </a:r>
            <a:r>
              <a:rPr lang="en-US" altLang="ko-KR" b="1" kern="0" dirty="0" smtClean="0">
                <a:solidFill>
                  <a:srgbClr val="0000FF"/>
                </a:solidFill>
              </a:rPr>
              <a:t>cheap</a:t>
            </a:r>
            <a:r>
              <a:rPr lang="en-US" altLang="ko-KR" kern="0" dirty="0" smtClean="0"/>
              <a:t> and </a:t>
            </a:r>
            <a:r>
              <a:rPr lang="en-US" altLang="ko-KR" b="1" kern="0" dirty="0" smtClean="0">
                <a:solidFill>
                  <a:srgbClr val="0000FF"/>
                </a:solidFill>
              </a:rPr>
              <a:t>more effective</a:t>
            </a:r>
          </a:p>
          <a:p>
            <a:pPr lvl="1" latinLnBrk="0"/>
            <a:r>
              <a:rPr lang="en-US" altLang="ko-KR" kern="0" dirty="0" smtClean="0"/>
              <a:t>Full vehicle HW and human drivers are </a:t>
            </a:r>
            <a:r>
              <a:rPr lang="en-US" altLang="ko-KR" b="1" kern="0" dirty="0" smtClean="0">
                <a:solidFill>
                  <a:srgbClr val="0000FF"/>
                </a:solidFill>
              </a:rPr>
              <a:t>NOT necessary</a:t>
            </a:r>
          </a:p>
          <a:p>
            <a:pPr lvl="1" latinLnBrk="0"/>
            <a:endParaRPr lang="en-US" altLang="ko-KR" kern="0" dirty="0" smtClean="0"/>
          </a:p>
          <a:p>
            <a:pPr lvl="1" latinLnBrk="0"/>
            <a:r>
              <a:rPr lang="en-US" altLang="ko-KR" kern="0" dirty="0" smtClean="0"/>
              <a:t>No need to drive a car</a:t>
            </a:r>
          </a:p>
          <a:p>
            <a:pPr lvl="1" latinLnBrk="0"/>
            <a:endParaRPr lang="en-US" altLang="ko-KR" b="1" kern="0" dirty="0" smtClean="0">
              <a:solidFill>
                <a:srgbClr val="FF0000"/>
              </a:solidFill>
            </a:endParaRPr>
          </a:p>
          <a:p>
            <a:pPr lvl="1" latinLnBrk="0"/>
            <a:endParaRPr lang="en-US" altLang="ko-KR" b="1" kern="0" dirty="0" smtClean="0">
              <a:solidFill>
                <a:srgbClr val="0000FF"/>
              </a:solidFill>
            </a:endParaRPr>
          </a:p>
          <a:p>
            <a:pPr lvl="1" latinLnBrk="0"/>
            <a:r>
              <a:rPr lang="en-US" altLang="ko-KR" b="1" kern="0" dirty="0" smtClean="0">
                <a:solidFill>
                  <a:srgbClr val="0000FF"/>
                </a:solidFill>
              </a:rPr>
              <a:t>Easy-to-achieve high coverage</a:t>
            </a:r>
            <a:r>
              <a:rPr lang="en-US" altLang="ko-KR" b="1" kern="0" dirty="0" smtClean="0">
                <a:solidFill>
                  <a:srgbClr val="FF0000"/>
                </a:solidFill>
              </a:rPr>
              <a:t> </a:t>
            </a:r>
            <a:r>
              <a:rPr lang="en-US" altLang="ko-KR" kern="0" dirty="0" smtClean="0"/>
              <a:t>due to high controllability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356" y="3651400"/>
            <a:ext cx="342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VS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2" descr="unit testì ëí ì´ë¯¸ì§ ê²ìê²°ê³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06" y="3168662"/>
            <a:ext cx="1771343" cy="17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100% test coverageì ëí ì´ë¯¸ì§ ê²ìê²°ê³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86" y="5509695"/>
            <a:ext cx="1691024" cy="10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 bwMode="auto">
          <a:xfrm>
            <a:off x="1271464" y="1364733"/>
            <a:ext cx="9318566" cy="1667291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1271464" y="3156935"/>
            <a:ext cx="9327038" cy="1667291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1262992" y="4977127"/>
            <a:ext cx="9327038" cy="1667291"/>
          </a:xfrm>
          <a:prstGeom prst="roundRect">
            <a:avLst/>
          </a:prstGeom>
          <a:solidFill>
            <a:schemeClr val="bg1"/>
          </a:solidFill>
          <a:ln w="1778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734" y="545176"/>
            <a:ext cx="11137901" cy="745133"/>
          </a:xfrm>
        </p:spPr>
        <p:txBody>
          <a:bodyPr/>
          <a:lstStyle/>
          <a:p>
            <a:r>
              <a:rPr lang="en-US" altLang="ko-KR" dirty="0" smtClean="0"/>
              <a:t>3 Technical Challenges for Automated Unit Testing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10983" y="1454887"/>
            <a:ext cx="2897810" cy="481184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False alarms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  <p:sp>
        <p:nvSpPr>
          <p:cNvPr id="39" name="TextBox 38"/>
          <p:cNvSpPr txBox="1"/>
          <p:nvPr/>
        </p:nvSpPr>
        <p:spPr>
          <a:xfrm>
            <a:off x="1318227" y="4015670"/>
            <a:ext cx="260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: </a:t>
            </a:r>
            <a:r>
              <a:rPr lang="en-US" altLang="ko-KR" sz="2400" dirty="0" smtClean="0"/>
              <a:t>4 Bytes</a:t>
            </a:r>
            <a:endParaRPr lang="ko-KR" altLang="en-US" sz="2400" dirty="0"/>
          </a:p>
        </p:txBody>
      </p:sp>
      <p:cxnSp>
        <p:nvCxnSpPr>
          <p:cNvPr id="41" name="Straight Arrow Connector 27"/>
          <p:cNvCxnSpPr/>
          <p:nvPr/>
        </p:nvCxnSpPr>
        <p:spPr>
          <a:xfrm>
            <a:off x="7620965" y="3667500"/>
            <a:ext cx="92705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7"/>
          <p:cNvCxnSpPr/>
          <p:nvPr/>
        </p:nvCxnSpPr>
        <p:spPr>
          <a:xfrm>
            <a:off x="4182646" y="3670657"/>
            <a:ext cx="344381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92523" y="3205871"/>
            <a:ext cx="78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5</a:t>
            </a:r>
            <a:r>
              <a:rPr lang="en-US" altLang="ko-KR" sz="2000" dirty="0" smtClean="0"/>
              <a:t>bits</a:t>
            </a:r>
            <a:endParaRPr lang="ko-KR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388796" y="3274042"/>
            <a:ext cx="114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18bits</a:t>
            </a:r>
            <a:endParaRPr lang="ko-KR" alt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812287" y="3714321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x</a:t>
            </a:r>
            <a:endParaRPr lang="ko-KR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89379" y="3702812"/>
            <a:ext cx="13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y:5</a:t>
            </a:r>
            <a:endParaRPr lang="ko-KR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64932" y="3688446"/>
            <a:ext cx="142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z:18</a:t>
            </a:r>
            <a:endParaRPr lang="ko-KR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37784"/>
              </p:ext>
            </p:extLst>
          </p:nvPr>
        </p:nvGraphicFramePr>
        <p:xfrm>
          <a:off x="3981870" y="4106495"/>
          <a:ext cx="61229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2">
                  <a:extLst>
                    <a:ext uri="{9D8B030D-6E8A-4147-A177-3AD203B41FA5}">
                      <a16:colId xmlns:a16="http://schemas.microsoft.com/office/drawing/2014/main" val="4223736343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8976479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73697340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88093295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407230036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59826822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19869370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4183983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16907789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744943486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14245725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4057573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1168851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51136787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36334471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37070941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07765130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98681780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2907286400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1286512638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79328107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21849662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068728661"/>
                    </a:ext>
                  </a:extLst>
                </a:gridCol>
                <a:gridCol w="191342">
                  <a:extLst>
                    <a:ext uri="{9D8B030D-6E8A-4147-A177-3AD203B41FA5}">
                      <a16:colId xmlns:a16="http://schemas.microsoft.com/office/drawing/2014/main" val="3992629142"/>
                    </a:ext>
                  </a:extLst>
                </a:gridCol>
                <a:gridCol w="1530732">
                  <a:extLst>
                    <a:ext uri="{9D8B030D-6E8A-4147-A177-3AD203B41FA5}">
                      <a16:colId xmlns:a16="http://schemas.microsoft.com/office/drawing/2014/main" val="166885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2955"/>
                  </a:ext>
                </a:extLst>
              </a:tr>
            </a:tbl>
          </a:graphicData>
        </a:graphic>
      </p:graphicFrame>
      <p:cxnSp>
        <p:nvCxnSpPr>
          <p:cNvPr id="49" name="직선 연결선 48"/>
          <p:cNvCxnSpPr/>
          <p:nvPr/>
        </p:nvCxnSpPr>
        <p:spPr bwMode="auto">
          <a:xfrm>
            <a:off x="8573946" y="4114431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직선 연결선 49"/>
          <p:cNvCxnSpPr/>
          <p:nvPr/>
        </p:nvCxnSpPr>
        <p:spPr bwMode="auto">
          <a:xfrm>
            <a:off x="7051773" y="4095151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직선 연결선 50"/>
          <p:cNvCxnSpPr/>
          <p:nvPr/>
        </p:nvCxnSpPr>
        <p:spPr bwMode="auto">
          <a:xfrm>
            <a:off x="5523735" y="4122367"/>
            <a:ext cx="0" cy="362904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76" y="1383922"/>
            <a:ext cx="3754953" cy="1626309"/>
          </a:xfrm>
          <a:prstGeom prst="rect">
            <a:avLst/>
          </a:prstGeom>
        </p:spPr>
      </p:pic>
      <p:sp>
        <p:nvSpPr>
          <p:cNvPr id="26" name="내용 개체 틀 2"/>
          <p:cNvSpPr txBox="1">
            <a:spLocks/>
          </p:cNvSpPr>
          <p:nvPr/>
        </p:nvSpPr>
        <p:spPr bwMode="auto">
          <a:xfrm>
            <a:off x="1420368" y="3217444"/>
            <a:ext cx="2897810" cy="4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Bit-fields</a:t>
            </a:r>
            <a:endParaRPr lang="en-US" altLang="ko-KR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 bwMode="auto">
          <a:xfrm>
            <a:off x="1410983" y="5062765"/>
            <a:ext cx="2897810" cy="4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Function </a:t>
            </a:r>
            <a:r>
              <a:rPr lang="en-US" altLang="ko-KR" dirty="0" smtClean="0"/>
              <a:t>pointers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470" y="5038116"/>
            <a:ext cx="4092963" cy="15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False Alarms due to Infeasible Unit Executions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368" y="1608252"/>
            <a:ext cx="11131551" cy="4557601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False alarms </a:t>
            </a:r>
            <a:r>
              <a:rPr lang="en-US" altLang="ko-KR" dirty="0" smtClean="0"/>
              <a:t>can be raised due to missing contexts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2533612" y="3387959"/>
            <a:ext cx="4203608" cy="2445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모서리가 둥근 사각형 설명선 23"/>
              <p:cNvSpPr/>
              <p:nvPr/>
            </p:nvSpPr>
            <p:spPr bwMode="auto">
              <a:xfrm>
                <a:off x="6881236" y="5428575"/>
                <a:ext cx="3432250" cy="1054443"/>
              </a:xfrm>
              <a:prstGeom prst="wedgeRoundRectCallout">
                <a:avLst>
                  <a:gd name="adj1" fmla="val -88458"/>
                  <a:gd name="adj2" fmla="val -70035"/>
                  <a:gd name="adj3" fmla="val 16667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kumimoji="0" lang="en-US" altLang="ko-KR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Erroneous behaviors</a:t>
                </a:r>
              </a:p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lang="en-US" altLang="ko-KR" sz="2400" dirty="0" smtClean="0">
                    <a:solidFill>
                      <a:srgbClr val="FF0000"/>
                    </a:solidFill>
                    <a:effectLst/>
                    <a:latin typeface="+mj-lt"/>
                  </a:rPr>
                  <a:t>(e.g., NULL-</a:t>
                </a:r>
                <a:r>
                  <a:rPr lang="en-US" altLang="ko-KR" sz="2400" dirty="0" err="1" smtClean="0">
                    <a:solidFill>
                      <a:srgbClr val="FF0000"/>
                    </a:solidFill>
                    <a:effectLst/>
                    <a:latin typeface="+mj-lt"/>
                  </a:rPr>
                  <a:t>ptr</a:t>
                </a:r>
                <a:r>
                  <a:rPr lang="en-US" altLang="ko-KR" sz="2400" dirty="0" smtClean="0">
                    <a:solidFill>
                      <a:srgbClr val="FF0000"/>
                    </a:solidFill>
                    <a:effectLst/>
                    <a:latin typeface="+mj-lt"/>
                  </a:rPr>
                  <a:t> </a:t>
                </a:r>
                <a:r>
                  <a:rPr lang="en-US" altLang="ko-KR" sz="2400" dirty="0" err="1" smtClean="0">
                    <a:solidFill>
                      <a:srgbClr val="FF0000"/>
                    </a:solidFill>
                    <a:effectLst/>
                    <a:latin typeface="+mj-lt"/>
                  </a:rPr>
                  <a:t>deref</a:t>
                </a:r>
                <a:r>
                  <a:rPr lang="en-US" altLang="ko-KR" sz="2400" dirty="0" smtClean="0">
                    <a:solidFill>
                      <a:srgbClr val="FF0000"/>
                    </a:solidFill>
                    <a:effectLst/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400" dirty="0" smtClean="0">
                    <a:solidFill>
                      <a:srgbClr val="FF0000"/>
                    </a:solidFill>
                    <a:effectLst/>
                    <a:latin typeface="+mj-lt"/>
                  </a:rPr>
                  <a:t>)</a:t>
                </a:r>
                <a:endParaRPr kumimoji="0" lang="ko-KR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4" name="모서리가 둥근 사각형 설명선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1236" y="5428575"/>
                <a:ext cx="3432250" cy="1054443"/>
              </a:xfrm>
              <a:prstGeom prst="wedgeRoundRectCallout">
                <a:avLst>
                  <a:gd name="adj1" fmla="val -88458"/>
                  <a:gd name="adj2" fmla="val -7003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모서리가 둥근 직사각형 24"/>
          <p:cNvSpPr/>
          <p:nvPr/>
        </p:nvSpPr>
        <p:spPr bwMode="auto">
          <a:xfrm>
            <a:off x="2783632" y="3573016"/>
            <a:ext cx="2088232" cy="1872208"/>
          </a:xfrm>
          <a:prstGeom prst="roundRect">
            <a:avLst/>
          </a:prstGeom>
          <a:solidFill>
            <a:srgbClr val="9AF8A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모서리가 둥근 사각형 설명선 25"/>
          <p:cNvSpPr/>
          <p:nvPr/>
        </p:nvSpPr>
        <p:spPr bwMode="auto">
          <a:xfrm>
            <a:off x="5087888" y="2060848"/>
            <a:ext cx="3901278" cy="963813"/>
          </a:xfrm>
          <a:prstGeom prst="wedgeRoundRectCallout">
            <a:avLst>
              <a:gd name="adj1" fmla="val -64256"/>
              <a:gd name="adj2" fmla="val 148548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+mj-lt"/>
              </a:rPr>
              <a:t>Target unit’s </a:t>
            </a:r>
            <a:r>
              <a:rPr kumimoji="0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+mj-lt"/>
              </a:rPr>
              <a:t>REAL</a:t>
            </a:r>
            <a:r>
              <a:rPr kumimoji="0" lang="en-US" altLang="ko-K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+mj-lt"/>
              </a:rPr>
              <a:t>behavior w/</a:t>
            </a: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400" dirty="0" smtClean="0">
                <a:solidFill>
                  <a:srgbClr val="00B050"/>
                </a:solidFill>
                <a:latin typeface="+mj-lt"/>
              </a:rPr>
              <a:t>proper contexts in a </a:t>
            </a:r>
            <a:r>
              <a:rPr lang="en-US" altLang="ko-KR" sz="2400" dirty="0" err="1" smtClean="0">
                <a:solidFill>
                  <a:srgbClr val="00B050"/>
                </a:solidFill>
                <a:latin typeface="+mj-lt"/>
              </a:rPr>
              <a:t>pgm</a:t>
            </a:r>
            <a:r>
              <a:rPr lang="en-US" altLang="ko-KR" sz="2400" dirty="0" smtClean="0">
                <a:solidFill>
                  <a:srgbClr val="00B050"/>
                </a:solidFill>
                <a:latin typeface="+mj-lt"/>
              </a:rPr>
              <a:t> P 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폭발 1 4"/>
          <p:cNvSpPr/>
          <p:nvPr/>
        </p:nvSpPr>
        <p:spPr bwMode="auto">
          <a:xfrm>
            <a:off x="5015880" y="4775164"/>
            <a:ext cx="884455" cy="803969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사각형 설명선 11"/>
              <p:cNvSpPr/>
              <p:nvPr/>
            </p:nvSpPr>
            <p:spPr bwMode="auto">
              <a:xfrm>
                <a:off x="6882361" y="5342685"/>
                <a:ext cx="3432250" cy="1140333"/>
              </a:xfrm>
              <a:prstGeom prst="wedgeRoundRectCallout">
                <a:avLst>
                  <a:gd name="adj1" fmla="val -85654"/>
                  <a:gd name="adj2" fmla="val -57374"/>
                  <a:gd name="adj3" fmla="val 16667"/>
                </a:avLst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 latinLnBrk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2400" b="1" dirty="0" smtClean="0">
                    <a:solidFill>
                      <a:srgbClr val="FF0000"/>
                    </a:solidFill>
                    <a:effectLst/>
                  </a:rPr>
                  <a:t>False alarm</a:t>
                </a:r>
                <a:endParaRPr lang="ko-KR" altLang="en-US" sz="2400" b="1" dirty="0">
                  <a:solidFill>
                    <a:srgbClr val="FF0000"/>
                  </a:solidFill>
                  <a:effectLst/>
                </a:endParaRPr>
              </a:p>
              <a:p>
                <a:pPr marL="0" marR="0" indent="0" algn="l" defTabSz="9144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kumimoji="0" lang="en-US" altLang="ko-KR" sz="2400" b="0" i="0" u="none" strike="sng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Erroneous behaviors</a:t>
                </a:r>
              </a:p>
              <a:p>
                <a:pPr marL="0" marR="0" indent="0" algn="l" defTabSz="9144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lang="en-US" altLang="ko-KR" sz="2400" strike="sngStrike" dirty="0" smtClean="0">
                    <a:solidFill>
                      <a:srgbClr val="FF0000"/>
                    </a:solidFill>
                    <a:effectLst/>
                    <a:latin typeface="+mj-lt"/>
                  </a:rPr>
                  <a:t>(e.g., NULL-</a:t>
                </a:r>
                <a:r>
                  <a:rPr lang="en-US" altLang="ko-KR" sz="2400" strike="sngStrike" dirty="0" err="1" smtClean="0">
                    <a:solidFill>
                      <a:srgbClr val="FF0000"/>
                    </a:solidFill>
                    <a:effectLst/>
                    <a:latin typeface="+mj-lt"/>
                  </a:rPr>
                  <a:t>ptr</a:t>
                </a:r>
                <a:r>
                  <a:rPr lang="en-US" altLang="ko-KR" sz="2400" strike="sngStrike" dirty="0" smtClean="0">
                    <a:solidFill>
                      <a:srgbClr val="FF0000"/>
                    </a:solidFill>
                    <a:effectLst/>
                    <a:latin typeface="+mj-lt"/>
                  </a:rPr>
                  <a:t> </a:t>
                </a:r>
                <a:r>
                  <a:rPr lang="en-US" altLang="ko-KR" sz="2400" strike="sngStrike" dirty="0" err="1" smtClean="0">
                    <a:solidFill>
                      <a:srgbClr val="FF0000"/>
                    </a:solidFill>
                    <a:effectLst/>
                    <a:latin typeface="+mj-lt"/>
                  </a:rPr>
                  <a:t>deref</a:t>
                </a:r>
                <a:r>
                  <a:rPr lang="en-US" altLang="ko-KR" sz="2400" strike="sngStrike" dirty="0" smtClean="0">
                    <a:solidFill>
                      <a:srgbClr val="FF0000"/>
                    </a:solidFill>
                    <a:effectLst/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i="1" strike="sng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ko-KR" sz="2400" b="0" i="1" strike="sng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sz="2400" strike="sngStrike" dirty="0" smtClean="0">
                    <a:solidFill>
                      <a:srgbClr val="FF0000"/>
                    </a:solidFill>
                    <a:effectLst/>
                    <a:latin typeface="+mj-lt"/>
                  </a:rPr>
                  <a:t>)</a:t>
                </a:r>
                <a:endParaRPr kumimoji="0" lang="ko-KR" altLang="en-US" sz="2400" b="0" i="0" u="none" strike="sng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모서리가 둥근 사각형 설명선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2361" y="5342685"/>
                <a:ext cx="3432250" cy="1140333"/>
              </a:xfrm>
              <a:prstGeom prst="wedgeRoundRectCallout">
                <a:avLst>
                  <a:gd name="adj1" fmla="val -85654"/>
                  <a:gd name="adj2" fmla="val -5737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모서리가 둥근 사각형 설명선 12"/>
          <p:cNvSpPr/>
          <p:nvPr/>
        </p:nvSpPr>
        <p:spPr bwMode="auto">
          <a:xfrm>
            <a:off x="1991544" y="2057899"/>
            <a:ext cx="2880320" cy="963813"/>
          </a:xfrm>
          <a:prstGeom prst="wedgeRoundRectCallout">
            <a:avLst>
              <a:gd name="adj1" fmla="val -6181"/>
              <a:gd name="adj2" fmla="val 94453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chemeClr val="tx1"/>
                </a:solidFill>
              </a:rPr>
              <a:t>Target unit’s behavior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chemeClr val="tx1"/>
                </a:solidFill>
              </a:rPr>
              <a:t>w/o any contexts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ko-KR" dirty="0"/>
              <a:t>No </a:t>
            </a:r>
            <a:r>
              <a:rPr lang="en-US" altLang="ko-KR" dirty="0" smtClean="0"/>
              <a:t>Support </a:t>
            </a:r>
            <a:r>
              <a:rPr lang="en-US" altLang="ko-KR" dirty="0"/>
              <a:t>of </a:t>
            </a:r>
            <a:r>
              <a:rPr lang="en-US" altLang="ko-KR" dirty="0" smtClean="0"/>
              <a:t>Symbolic Bit-fields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 bwMode="auto">
          <a:xfrm>
            <a:off x="568430" y="1498705"/>
            <a:ext cx="9858327" cy="9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363" indent="-1841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44513" indent="-1825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1200" indent="-1651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3525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atinLnBrk="0"/>
            <a:r>
              <a:rPr lang="en-US" altLang="ko-KR" sz="3200" dirty="0" smtClean="0"/>
              <a:t>Tracking symbolic expression for bit-fields is </a:t>
            </a:r>
            <a:r>
              <a:rPr lang="en-US" altLang="ko-KR" sz="3200" b="1" dirty="0">
                <a:solidFill>
                  <a:srgbClr val="FF0000"/>
                </a:solidFill>
              </a:rPr>
              <a:t>NOT</a:t>
            </a:r>
            <a:r>
              <a:rPr lang="en-US" altLang="ko-KR" sz="3200" dirty="0"/>
              <a:t> possible </a:t>
            </a:r>
            <a:endParaRPr lang="en-US" altLang="ko-KR" sz="3200" dirty="0" smtClean="0"/>
          </a:p>
          <a:p>
            <a:pPr lvl="1" latinLnBrk="0"/>
            <a:r>
              <a:rPr lang="en-US" altLang="ko-KR" sz="2800" dirty="0" smtClean="0"/>
              <a:t>bit-fields </a:t>
            </a:r>
            <a:r>
              <a:rPr lang="en-US" altLang="ko-KR" sz="2800" dirty="0"/>
              <a:t>are </a:t>
            </a:r>
            <a:r>
              <a:rPr lang="en-US" altLang="ko-KR" sz="2800" b="1" dirty="0">
                <a:solidFill>
                  <a:srgbClr val="FF0000"/>
                </a:solidFill>
              </a:rPr>
              <a:t>NOT</a:t>
            </a:r>
            <a:r>
              <a:rPr lang="en-US" altLang="ko-KR" sz="2800" dirty="0"/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addressable (i.e.,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</a:rPr>
              <a:t>s.y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 is not allowed)</a:t>
            </a:r>
            <a:endParaRPr lang="ko-KR" altLang="en-US" sz="2800" b="1" dirty="0">
              <a:solidFill>
                <a:srgbClr val="FF0000"/>
              </a:solidFill>
            </a:endParaRPr>
          </a:p>
          <a:p>
            <a:pPr lvl="1" latinLnBrk="0"/>
            <a:endParaRPr lang="en-US" altLang="ko-KR" sz="2800" kern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07568" y="3007190"/>
            <a:ext cx="277525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ko-KR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2:  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 x; </a:t>
            </a:r>
            <a:endParaRPr lang="ko-KR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 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y:5;</a:t>
            </a:r>
            <a:endParaRPr lang="ko-KR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4:  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z:18;};</a:t>
            </a:r>
            <a:endParaRPr lang="ko-KR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13996"/>
              </p:ext>
            </p:extLst>
          </p:nvPr>
        </p:nvGraphicFramePr>
        <p:xfrm>
          <a:off x="6172135" y="2888797"/>
          <a:ext cx="4798697" cy="1463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46057">
                  <a:extLst>
                    <a:ext uri="{9D8B030D-6E8A-4147-A177-3AD203B41FA5}">
                      <a16:colId xmlns:a16="http://schemas.microsoft.com/office/drawing/2014/main" val="2061601795"/>
                    </a:ext>
                  </a:extLst>
                </a:gridCol>
                <a:gridCol w="2252640">
                  <a:extLst>
                    <a:ext uri="{9D8B030D-6E8A-4147-A177-3AD203B41FA5}">
                      <a16:colId xmlns:a16="http://schemas.microsoft.com/office/drawing/2014/main" val="2545850615"/>
                    </a:ext>
                  </a:extLst>
                </a:gridCol>
              </a:tblGrid>
              <a:tr h="3234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Memory address (key)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Sym.</a:t>
                      </a:r>
                      <a:r>
                        <a:rPr lang="en-US" altLang="ko-KR" baseline="0" dirty="0" smtClean="0"/>
                        <a:t> Exp. (value)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075680"/>
                  </a:ext>
                </a:extLst>
              </a:tr>
              <a:tr h="3234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&amp;(</a:t>
                      </a:r>
                      <a:r>
                        <a:rPr lang="en-US" altLang="ko-KR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S.x</a:t>
                      </a:r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ko-KR" alt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S.x</a:t>
                      </a:r>
                      <a:r>
                        <a:rPr lang="en-US" altLang="ko-KR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  <a:endParaRPr lang="ko-KR" alt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49208"/>
                  </a:ext>
                </a:extLst>
              </a:tr>
              <a:tr h="323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&amp;(</a:t>
                      </a:r>
                      <a:r>
                        <a:rPr lang="en-US" altLang="ko-KR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S.y</a:t>
                      </a:r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NOT allowed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N/A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1326"/>
                  </a:ext>
                </a:extLst>
              </a:tr>
              <a:tr h="323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&amp;(</a:t>
                      </a:r>
                      <a:r>
                        <a:rPr lang="en-US" altLang="ko-KR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S.z</a:t>
                      </a:r>
                      <a:r>
                        <a:rPr lang="en-US" altLang="ko-K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NOT allowed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N/A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1784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60096" y="2438215"/>
            <a:ext cx="311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Symbolic Memory Map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35" y="4438800"/>
            <a:ext cx="9676800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ko-KR" dirty="0"/>
              <a:t>No </a:t>
            </a:r>
            <a:r>
              <a:rPr lang="en-US" altLang="ko-KR" dirty="0" smtClean="0"/>
              <a:t>Support </a:t>
            </a:r>
            <a:r>
              <a:rPr lang="en-US" altLang="ko-KR" dirty="0"/>
              <a:t>of </a:t>
            </a:r>
            <a:r>
              <a:rPr lang="en-US" altLang="ko-KR" dirty="0" smtClean="0"/>
              <a:t>Symbolic Function Pointers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75734" y="1608252"/>
            <a:ext cx="11131551" cy="1493458"/>
          </a:xfrm>
        </p:spPr>
        <p:txBody>
          <a:bodyPr/>
          <a:lstStyle/>
          <a:p>
            <a:r>
              <a:rPr lang="en-US" altLang="ko-KR" dirty="0" smtClean="0"/>
              <a:t>Hard-to-know which function a given </a:t>
            </a:r>
            <a:r>
              <a:rPr lang="en-US" altLang="ko-KR" dirty="0" err="1" smtClean="0"/>
              <a:t>func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ptr</a:t>
            </a:r>
            <a:r>
              <a:rPr lang="en-US" altLang="ko-KR" dirty="0" smtClean="0"/>
              <a:t>. points to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1594477" y="2398762"/>
            <a:ext cx="8494132" cy="3448689"/>
            <a:chOff x="2051219" y="2401929"/>
            <a:chExt cx="8494132" cy="3448689"/>
          </a:xfrm>
        </p:grpSpPr>
        <p:sp>
          <p:nvSpPr>
            <p:cNvPr id="3" name="덧셈 기호 2"/>
            <p:cNvSpPr/>
            <p:nvPr/>
          </p:nvSpPr>
          <p:spPr bwMode="auto">
            <a:xfrm>
              <a:off x="9141195" y="2401929"/>
              <a:ext cx="1368152" cy="1296144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6" name="뺄셈 기호 5"/>
            <p:cNvSpPr/>
            <p:nvPr/>
          </p:nvSpPr>
          <p:spPr bwMode="auto">
            <a:xfrm>
              <a:off x="9276715" y="3598215"/>
              <a:ext cx="1097112" cy="973869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7" name="곱셈 기호 6"/>
            <p:cNvSpPr/>
            <p:nvPr/>
          </p:nvSpPr>
          <p:spPr bwMode="auto">
            <a:xfrm>
              <a:off x="9105191" y="4454781"/>
              <a:ext cx="1440160" cy="1368152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051219" y="2852936"/>
              <a:ext cx="7225497" cy="2997682"/>
              <a:chOff x="1995239" y="3564164"/>
              <a:chExt cx="6109540" cy="2997682"/>
            </a:xfrm>
          </p:grpSpPr>
          <p:sp>
            <p:nvSpPr>
              <p:cNvPr id="15" name="타원 14"/>
              <p:cNvSpPr/>
              <p:nvPr/>
            </p:nvSpPr>
            <p:spPr bwMode="auto">
              <a:xfrm>
                <a:off x="1995239" y="4427655"/>
                <a:ext cx="2800783" cy="649188"/>
              </a:xfrm>
              <a:prstGeom prst="ellipse">
                <a:avLst/>
              </a:prstGeom>
              <a:noFill/>
              <a:ln w="177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kumimoji="0" lang="en-US" altLang="ko-KR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fnPtr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kumimoji="0" lang="en-US" altLang="ko-KR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kumimoji="0" lang="ko-KR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6528049" y="3564164"/>
                <a:ext cx="1576730" cy="461665"/>
              </a:xfrm>
              <a:prstGeom prst="rect">
                <a:avLst/>
              </a:prstGeom>
              <a:noFill/>
              <a:ln w="177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add(</a:t>
                </a:r>
                <a:r>
                  <a:rPr kumimoji="0" lang="en-US" altLang="ko-KR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kumimoji="0" lang="ko-KR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 bwMode="auto">
              <a:xfrm>
                <a:off x="6528049" y="4511647"/>
                <a:ext cx="1576730" cy="461665"/>
              </a:xfrm>
              <a:prstGeom prst="rect">
                <a:avLst/>
              </a:prstGeom>
              <a:noFill/>
              <a:ln w="177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lang="en-US" altLang="ko-KR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sub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kumimoji="0" lang="en-US" altLang="ko-KR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kumimoji="0" lang="ko-KR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6528047" y="5459130"/>
                <a:ext cx="1576731" cy="461665"/>
              </a:xfrm>
              <a:prstGeom prst="rect">
                <a:avLst/>
              </a:prstGeom>
              <a:noFill/>
              <a:ln w="177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r>
                  <a:rPr lang="en-US" altLang="ko-KR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mul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kumimoji="0" lang="en-US" altLang="ko-KR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kumimoji="0" lang="en-US" altLang="ko-K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kumimoji="0" lang="ko-KR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9" name="직선 화살표 연결선 18"/>
              <p:cNvCxnSpPr>
                <a:stCxn id="15" idx="6"/>
                <a:endCxn id="16" idx="1"/>
              </p:cNvCxnSpPr>
              <p:nvPr/>
            </p:nvCxnSpPr>
            <p:spPr bwMode="auto">
              <a:xfrm flipV="1">
                <a:off x="4796022" y="3794997"/>
                <a:ext cx="1732026" cy="957252"/>
              </a:xfrm>
              <a:prstGeom prst="straightConnector1">
                <a:avLst/>
              </a:prstGeom>
              <a:solidFill>
                <a:schemeClr val="accent2"/>
              </a:solidFill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직선 화살표 연결선 21"/>
              <p:cNvCxnSpPr>
                <a:stCxn id="15" idx="6"/>
                <a:endCxn id="17" idx="1"/>
              </p:cNvCxnSpPr>
              <p:nvPr/>
            </p:nvCxnSpPr>
            <p:spPr bwMode="auto">
              <a:xfrm flipV="1">
                <a:off x="4796022" y="4742480"/>
                <a:ext cx="1732026" cy="9769"/>
              </a:xfrm>
              <a:prstGeom prst="straightConnector1">
                <a:avLst/>
              </a:prstGeom>
              <a:solidFill>
                <a:schemeClr val="accent2"/>
              </a:solidFill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3" name="직선 화살표 연결선 22"/>
              <p:cNvCxnSpPr>
                <a:stCxn id="15" idx="6"/>
                <a:endCxn id="18" idx="1"/>
              </p:cNvCxnSpPr>
              <p:nvPr/>
            </p:nvCxnSpPr>
            <p:spPr bwMode="auto">
              <a:xfrm>
                <a:off x="4796022" y="4752249"/>
                <a:ext cx="1732025" cy="937714"/>
              </a:xfrm>
              <a:prstGeom prst="straightConnector1">
                <a:avLst/>
              </a:prstGeom>
              <a:solidFill>
                <a:schemeClr val="accent2"/>
              </a:solidFill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 w="lg" len="med"/>
              </a:ln>
              <a:effectLst/>
            </p:spPr>
          </p:cxnSp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6550" y="3929247"/>
                <a:ext cx="2142277" cy="26325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39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사각형 설명선 39"/>
          <p:cNvSpPr/>
          <p:nvPr/>
        </p:nvSpPr>
        <p:spPr bwMode="auto">
          <a:xfrm>
            <a:off x="319022" y="2875031"/>
            <a:ext cx="4899506" cy="3574857"/>
          </a:xfrm>
          <a:custGeom>
            <a:avLst/>
            <a:gdLst>
              <a:gd name="connsiteX0" fmla="*/ 0 w 3298020"/>
              <a:gd name="connsiteY0" fmla="*/ 254102 h 1524583"/>
              <a:gd name="connsiteX1" fmla="*/ 254102 w 3298020"/>
              <a:gd name="connsiteY1" fmla="*/ 0 h 1524583"/>
              <a:gd name="connsiteX2" fmla="*/ 1923845 w 3298020"/>
              <a:gd name="connsiteY2" fmla="*/ 0 h 1524583"/>
              <a:gd name="connsiteX3" fmla="*/ 4899506 w 3298020"/>
              <a:gd name="connsiteY3" fmla="*/ -2050274 h 1524583"/>
              <a:gd name="connsiteX4" fmla="*/ 2748350 w 3298020"/>
              <a:gd name="connsiteY4" fmla="*/ 0 h 1524583"/>
              <a:gd name="connsiteX5" fmla="*/ 3043918 w 3298020"/>
              <a:gd name="connsiteY5" fmla="*/ 0 h 1524583"/>
              <a:gd name="connsiteX6" fmla="*/ 3298020 w 3298020"/>
              <a:gd name="connsiteY6" fmla="*/ 254102 h 1524583"/>
              <a:gd name="connsiteX7" fmla="*/ 3298020 w 3298020"/>
              <a:gd name="connsiteY7" fmla="*/ 254097 h 1524583"/>
              <a:gd name="connsiteX8" fmla="*/ 3298020 w 3298020"/>
              <a:gd name="connsiteY8" fmla="*/ 254097 h 1524583"/>
              <a:gd name="connsiteX9" fmla="*/ 3298020 w 3298020"/>
              <a:gd name="connsiteY9" fmla="*/ 635243 h 1524583"/>
              <a:gd name="connsiteX10" fmla="*/ 3298020 w 3298020"/>
              <a:gd name="connsiteY10" fmla="*/ 1270481 h 1524583"/>
              <a:gd name="connsiteX11" fmla="*/ 3043918 w 3298020"/>
              <a:gd name="connsiteY11" fmla="*/ 1524583 h 1524583"/>
              <a:gd name="connsiteX12" fmla="*/ 2748350 w 3298020"/>
              <a:gd name="connsiteY12" fmla="*/ 1524583 h 1524583"/>
              <a:gd name="connsiteX13" fmla="*/ 1923845 w 3298020"/>
              <a:gd name="connsiteY13" fmla="*/ 1524583 h 1524583"/>
              <a:gd name="connsiteX14" fmla="*/ 1923845 w 3298020"/>
              <a:gd name="connsiteY14" fmla="*/ 1524583 h 1524583"/>
              <a:gd name="connsiteX15" fmla="*/ 254102 w 3298020"/>
              <a:gd name="connsiteY15" fmla="*/ 1524583 h 1524583"/>
              <a:gd name="connsiteX16" fmla="*/ 0 w 3298020"/>
              <a:gd name="connsiteY16" fmla="*/ 1270481 h 1524583"/>
              <a:gd name="connsiteX17" fmla="*/ 0 w 3298020"/>
              <a:gd name="connsiteY17" fmla="*/ 635243 h 1524583"/>
              <a:gd name="connsiteX18" fmla="*/ 0 w 3298020"/>
              <a:gd name="connsiteY18" fmla="*/ 254097 h 1524583"/>
              <a:gd name="connsiteX19" fmla="*/ 0 w 3298020"/>
              <a:gd name="connsiteY19" fmla="*/ 254097 h 1524583"/>
              <a:gd name="connsiteX20" fmla="*/ 0 w 3298020"/>
              <a:gd name="connsiteY20" fmla="*/ 254102 h 1524583"/>
              <a:gd name="connsiteX0" fmla="*/ 0 w 4899506"/>
              <a:gd name="connsiteY0" fmla="*/ 2304376 h 3574857"/>
              <a:gd name="connsiteX1" fmla="*/ 254102 w 4899506"/>
              <a:gd name="connsiteY1" fmla="*/ 2050274 h 3574857"/>
              <a:gd name="connsiteX2" fmla="*/ 1923845 w 4899506"/>
              <a:gd name="connsiteY2" fmla="*/ 2050274 h 3574857"/>
              <a:gd name="connsiteX3" fmla="*/ 4899506 w 4899506"/>
              <a:gd name="connsiteY3" fmla="*/ 0 h 3574857"/>
              <a:gd name="connsiteX4" fmla="*/ 2964659 w 4899506"/>
              <a:gd name="connsiteY4" fmla="*/ 2040442 h 3574857"/>
              <a:gd name="connsiteX5" fmla="*/ 3043918 w 4899506"/>
              <a:gd name="connsiteY5" fmla="*/ 2050274 h 3574857"/>
              <a:gd name="connsiteX6" fmla="*/ 3298020 w 4899506"/>
              <a:gd name="connsiteY6" fmla="*/ 2304376 h 3574857"/>
              <a:gd name="connsiteX7" fmla="*/ 3298020 w 4899506"/>
              <a:gd name="connsiteY7" fmla="*/ 2304371 h 3574857"/>
              <a:gd name="connsiteX8" fmla="*/ 3298020 w 4899506"/>
              <a:gd name="connsiteY8" fmla="*/ 2304371 h 3574857"/>
              <a:gd name="connsiteX9" fmla="*/ 3298020 w 4899506"/>
              <a:gd name="connsiteY9" fmla="*/ 2685517 h 3574857"/>
              <a:gd name="connsiteX10" fmla="*/ 3298020 w 4899506"/>
              <a:gd name="connsiteY10" fmla="*/ 3320755 h 3574857"/>
              <a:gd name="connsiteX11" fmla="*/ 3043918 w 4899506"/>
              <a:gd name="connsiteY11" fmla="*/ 3574857 h 3574857"/>
              <a:gd name="connsiteX12" fmla="*/ 2748350 w 4899506"/>
              <a:gd name="connsiteY12" fmla="*/ 3574857 h 3574857"/>
              <a:gd name="connsiteX13" fmla="*/ 1923845 w 4899506"/>
              <a:gd name="connsiteY13" fmla="*/ 3574857 h 3574857"/>
              <a:gd name="connsiteX14" fmla="*/ 1923845 w 4899506"/>
              <a:gd name="connsiteY14" fmla="*/ 3574857 h 3574857"/>
              <a:gd name="connsiteX15" fmla="*/ 254102 w 4899506"/>
              <a:gd name="connsiteY15" fmla="*/ 3574857 h 3574857"/>
              <a:gd name="connsiteX16" fmla="*/ 0 w 4899506"/>
              <a:gd name="connsiteY16" fmla="*/ 3320755 h 3574857"/>
              <a:gd name="connsiteX17" fmla="*/ 0 w 4899506"/>
              <a:gd name="connsiteY17" fmla="*/ 2685517 h 3574857"/>
              <a:gd name="connsiteX18" fmla="*/ 0 w 4899506"/>
              <a:gd name="connsiteY18" fmla="*/ 2304371 h 3574857"/>
              <a:gd name="connsiteX19" fmla="*/ 0 w 4899506"/>
              <a:gd name="connsiteY19" fmla="*/ 2304371 h 3574857"/>
              <a:gd name="connsiteX20" fmla="*/ 0 w 4899506"/>
              <a:gd name="connsiteY20" fmla="*/ 2304376 h 3574857"/>
              <a:gd name="connsiteX0" fmla="*/ 0 w 4899506"/>
              <a:gd name="connsiteY0" fmla="*/ 2304376 h 3574857"/>
              <a:gd name="connsiteX1" fmla="*/ 254102 w 4899506"/>
              <a:gd name="connsiteY1" fmla="*/ 2050274 h 3574857"/>
              <a:gd name="connsiteX2" fmla="*/ 2454787 w 4899506"/>
              <a:gd name="connsiteY2" fmla="*/ 2069938 h 3574857"/>
              <a:gd name="connsiteX3" fmla="*/ 4899506 w 4899506"/>
              <a:gd name="connsiteY3" fmla="*/ 0 h 3574857"/>
              <a:gd name="connsiteX4" fmla="*/ 2964659 w 4899506"/>
              <a:gd name="connsiteY4" fmla="*/ 2040442 h 3574857"/>
              <a:gd name="connsiteX5" fmla="*/ 3043918 w 4899506"/>
              <a:gd name="connsiteY5" fmla="*/ 2050274 h 3574857"/>
              <a:gd name="connsiteX6" fmla="*/ 3298020 w 4899506"/>
              <a:gd name="connsiteY6" fmla="*/ 2304376 h 3574857"/>
              <a:gd name="connsiteX7" fmla="*/ 3298020 w 4899506"/>
              <a:gd name="connsiteY7" fmla="*/ 2304371 h 3574857"/>
              <a:gd name="connsiteX8" fmla="*/ 3298020 w 4899506"/>
              <a:gd name="connsiteY8" fmla="*/ 2304371 h 3574857"/>
              <a:gd name="connsiteX9" fmla="*/ 3298020 w 4899506"/>
              <a:gd name="connsiteY9" fmla="*/ 2685517 h 3574857"/>
              <a:gd name="connsiteX10" fmla="*/ 3298020 w 4899506"/>
              <a:gd name="connsiteY10" fmla="*/ 3320755 h 3574857"/>
              <a:gd name="connsiteX11" fmla="*/ 3043918 w 4899506"/>
              <a:gd name="connsiteY11" fmla="*/ 3574857 h 3574857"/>
              <a:gd name="connsiteX12" fmla="*/ 2748350 w 4899506"/>
              <a:gd name="connsiteY12" fmla="*/ 3574857 h 3574857"/>
              <a:gd name="connsiteX13" fmla="*/ 1923845 w 4899506"/>
              <a:gd name="connsiteY13" fmla="*/ 3574857 h 3574857"/>
              <a:gd name="connsiteX14" fmla="*/ 1923845 w 4899506"/>
              <a:gd name="connsiteY14" fmla="*/ 3574857 h 3574857"/>
              <a:gd name="connsiteX15" fmla="*/ 254102 w 4899506"/>
              <a:gd name="connsiteY15" fmla="*/ 3574857 h 3574857"/>
              <a:gd name="connsiteX16" fmla="*/ 0 w 4899506"/>
              <a:gd name="connsiteY16" fmla="*/ 3320755 h 3574857"/>
              <a:gd name="connsiteX17" fmla="*/ 0 w 4899506"/>
              <a:gd name="connsiteY17" fmla="*/ 2685517 h 3574857"/>
              <a:gd name="connsiteX18" fmla="*/ 0 w 4899506"/>
              <a:gd name="connsiteY18" fmla="*/ 2304371 h 3574857"/>
              <a:gd name="connsiteX19" fmla="*/ 0 w 4899506"/>
              <a:gd name="connsiteY19" fmla="*/ 2304371 h 3574857"/>
              <a:gd name="connsiteX20" fmla="*/ 0 w 4899506"/>
              <a:gd name="connsiteY20" fmla="*/ 2304376 h 357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99506" h="3574857">
                <a:moveTo>
                  <a:pt x="0" y="2304376"/>
                </a:moveTo>
                <a:cubicBezTo>
                  <a:pt x="0" y="2164039"/>
                  <a:pt x="113765" y="2050274"/>
                  <a:pt x="254102" y="2050274"/>
                </a:cubicBezTo>
                <a:lnTo>
                  <a:pt x="2454787" y="2069938"/>
                </a:lnTo>
                <a:lnTo>
                  <a:pt x="4899506" y="0"/>
                </a:lnTo>
                <a:lnTo>
                  <a:pt x="2964659" y="2040442"/>
                </a:lnTo>
                <a:cubicBezTo>
                  <a:pt x="3063182" y="2040442"/>
                  <a:pt x="2945395" y="2050274"/>
                  <a:pt x="3043918" y="2050274"/>
                </a:cubicBezTo>
                <a:cubicBezTo>
                  <a:pt x="3184255" y="2050274"/>
                  <a:pt x="3298020" y="2164039"/>
                  <a:pt x="3298020" y="2304376"/>
                </a:cubicBezTo>
                <a:lnTo>
                  <a:pt x="3298020" y="2304371"/>
                </a:lnTo>
                <a:lnTo>
                  <a:pt x="3298020" y="2304371"/>
                </a:lnTo>
                <a:lnTo>
                  <a:pt x="3298020" y="2685517"/>
                </a:lnTo>
                <a:lnTo>
                  <a:pt x="3298020" y="3320755"/>
                </a:lnTo>
                <a:cubicBezTo>
                  <a:pt x="3298020" y="3461092"/>
                  <a:pt x="3184255" y="3574857"/>
                  <a:pt x="3043918" y="3574857"/>
                </a:cubicBezTo>
                <a:lnTo>
                  <a:pt x="2748350" y="3574857"/>
                </a:lnTo>
                <a:lnTo>
                  <a:pt x="1923845" y="3574857"/>
                </a:lnTo>
                <a:lnTo>
                  <a:pt x="1923845" y="3574857"/>
                </a:lnTo>
                <a:lnTo>
                  <a:pt x="254102" y="3574857"/>
                </a:lnTo>
                <a:cubicBezTo>
                  <a:pt x="113765" y="3574857"/>
                  <a:pt x="0" y="3461092"/>
                  <a:pt x="0" y="3320755"/>
                </a:cubicBezTo>
                <a:lnTo>
                  <a:pt x="0" y="2685517"/>
                </a:lnTo>
                <a:lnTo>
                  <a:pt x="0" y="2304371"/>
                </a:lnTo>
                <a:lnTo>
                  <a:pt x="0" y="2304371"/>
                </a:lnTo>
                <a:lnTo>
                  <a:pt x="0" y="2304376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2800" dirty="0">
              <a:solidFill>
                <a:schemeClr val="tx1"/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2431873" y="1667278"/>
            <a:ext cx="8238302" cy="4792216"/>
            <a:chOff x="2431873" y="1667278"/>
            <a:chExt cx="8238302" cy="4792216"/>
          </a:xfrm>
        </p:grpSpPr>
        <p:grpSp>
          <p:nvGrpSpPr>
            <p:cNvPr id="3" name="그룹 2"/>
            <p:cNvGrpSpPr/>
            <p:nvPr/>
          </p:nvGrpSpPr>
          <p:grpSpPr>
            <a:xfrm>
              <a:off x="2431873" y="1667278"/>
              <a:ext cx="7425622" cy="4298484"/>
              <a:chOff x="2305536" y="1619035"/>
              <a:chExt cx="7425622" cy="4298484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6978851" y="1903210"/>
                <a:ext cx="1352499" cy="1693119"/>
              </a:xfrm>
              <a:prstGeom prst="round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MAIST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ko-KR" b="1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Test i</a:t>
                </a:r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nput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generator</a:t>
                </a:r>
              </a:p>
            </p:txBody>
          </p:sp>
          <p:pic>
            <p:nvPicPr>
              <p:cNvPr id="7" name="그림 6" descr="Report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730860" y="1859782"/>
                <a:ext cx="865596" cy="651179"/>
              </a:xfrm>
              <a:prstGeom prst="rect">
                <a:avLst/>
              </a:prstGeom>
            </p:spPr>
          </p:pic>
          <p:cxnSp>
            <p:nvCxnSpPr>
              <p:cNvPr id="8" name="직선 화살표 연결선 7"/>
              <p:cNvCxnSpPr>
                <a:stCxn id="11" idx="3"/>
                <a:endCxn id="20" idx="1"/>
              </p:cNvCxnSpPr>
              <p:nvPr/>
            </p:nvCxnSpPr>
            <p:spPr bwMode="auto">
              <a:xfrm flipV="1">
                <a:off x="5043293" y="4099017"/>
                <a:ext cx="349333" cy="1839"/>
              </a:xfrm>
              <a:prstGeom prst="straightConnector1">
                <a:avLst/>
              </a:prstGeom>
              <a:solidFill>
                <a:srgbClr val="FF6699"/>
              </a:solidFill>
              <a:ln w="381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" name="직선 화살표 연결선 8"/>
              <p:cNvCxnSpPr>
                <a:stCxn id="6" idx="3"/>
                <a:endCxn id="15" idx="1"/>
              </p:cNvCxnSpPr>
              <p:nvPr/>
            </p:nvCxnSpPr>
            <p:spPr bwMode="auto">
              <a:xfrm>
                <a:off x="8331350" y="2749770"/>
                <a:ext cx="389719" cy="2047"/>
              </a:xfrm>
              <a:prstGeom prst="straightConnector1">
                <a:avLst/>
              </a:prstGeom>
              <a:solidFill>
                <a:srgbClr val="FF6699"/>
              </a:solidFill>
              <a:ln w="381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" name="직선 화살표 연결선 9"/>
              <p:cNvCxnSpPr>
                <a:stCxn id="12" idx="3"/>
                <a:endCxn id="17" idx="1"/>
              </p:cNvCxnSpPr>
              <p:nvPr/>
            </p:nvCxnSpPr>
            <p:spPr bwMode="auto">
              <a:xfrm>
                <a:off x="5043293" y="2378172"/>
                <a:ext cx="360262" cy="1949"/>
              </a:xfrm>
              <a:prstGeom prst="straightConnector1">
                <a:avLst/>
              </a:prstGeom>
              <a:solidFill>
                <a:srgbClr val="FF6699"/>
              </a:solidFill>
              <a:ln w="381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" name="모서리가 둥근 직사각형 10"/>
              <p:cNvSpPr/>
              <p:nvPr/>
            </p:nvSpPr>
            <p:spPr>
              <a:xfrm>
                <a:off x="3671571" y="3417464"/>
                <a:ext cx="1371722" cy="1366784"/>
              </a:xfrm>
              <a:prstGeom prst="round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MAIST</a:t>
                </a:r>
              </a:p>
              <a:p>
                <a:pPr algn="ctr"/>
                <a:r>
                  <a:rPr lang="en-US" altLang="ko-KR" b="1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Converter</a:t>
                </a:r>
                <a:endParaRPr lang="ko-KR" altLang="en-US" b="1" u="none" dirty="0" smtClean="0"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모서리가 둥근 직사각형 11"/>
              <p:cNvSpPr/>
              <p:nvPr/>
            </p:nvSpPr>
            <p:spPr>
              <a:xfrm>
                <a:off x="3673219" y="1619035"/>
                <a:ext cx="1370074" cy="1518274"/>
              </a:xfrm>
              <a:prstGeom prst="round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MAIST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Test harness</a:t>
                </a:r>
                <a:r>
                  <a:rPr lang="en-US" altLang="ko-KR" b="1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 generator  </a:t>
                </a:r>
                <a:endParaRPr lang="en-US" altLang="ko-KR" b="1" u="none" dirty="0" smtClean="0"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6"/>
              <p:cNvSpPr txBox="1"/>
              <p:nvPr/>
            </p:nvSpPr>
            <p:spPr bwMode="auto">
              <a:xfrm>
                <a:off x="8725942" y="3974368"/>
                <a:ext cx="982175" cy="626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altLang="ko-KR" b="1" kern="0" dirty="0">
                    <a:latin typeface="+mn-lt"/>
                    <a:ea typeface="Arial Unicode MS" panose="020B0604020202020204" pitchFamily="50" charset="-127"/>
                    <a:cs typeface="Calibri" panose="020F0502020204030204" pitchFamily="34" charset="0"/>
                  </a:rPr>
                  <a:t>Coverage</a:t>
                </a:r>
              </a:p>
              <a:p>
                <a:pPr algn="ctr" eaLnBrk="0" hangingPunct="0"/>
                <a:r>
                  <a:rPr lang="en-US" altLang="ko-KR" b="1" kern="0" dirty="0">
                    <a:latin typeface="+mn-lt"/>
                    <a:ea typeface="Arial Unicode MS" panose="020B0604020202020204" pitchFamily="50" charset="-127"/>
                    <a:cs typeface="Calibri" panose="020F0502020204030204" pitchFamily="34" charset="0"/>
                  </a:rPr>
                  <a:t>Report</a:t>
                </a:r>
                <a:endParaRPr lang="ko-KR" altLang="en-US" b="1" kern="0" dirty="0" err="1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그림 13" descr="BullsEyeCoverag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711420" y="3137007"/>
                <a:ext cx="1019738" cy="783069"/>
              </a:xfrm>
              <a:prstGeom prst="rect">
                <a:avLst/>
              </a:prstGeom>
            </p:spPr>
          </p:pic>
          <p:sp>
            <p:nvSpPr>
              <p:cNvPr id="15" name="TextBox 6"/>
              <p:cNvSpPr txBox="1"/>
              <p:nvPr/>
            </p:nvSpPr>
            <p:spPr bwMode="auto">
              <a:xfrm>
                <a:off x="8721069" y="2438466"/>
                <a:ext cx="982175" cy="626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견고딕" pitchFamily="18" charset="-127"/>
                    <a:ea typeface="견고딕" pitchFamily="18" charset="-127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altLang="ko-KR" b="1" kern="0" dirty="0" smtClean="0">
                    <a:latin typeface="+mn-lt"/>
                    <a:ea typeface="Arial Unicode MS" panose="020B0604020202020204" pitchFamily="50" charset="-127"/>
                    <a:cs typeface="Calibri" panose="020F0502020204030204" pitchFamily="34" charset="0"/>
                  </a:rPr>
                  <a:t>Test cases</a:t>
                </a:r>
                <a:endParaRPr lang="ko-KR" altLang="en-US" b="1" kern="0" dirty="0" err="1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꺾인 연결선 15"/>
              <p:cNvCxnSpPr>
                <a:endCxn id="12" idx="1"/>
              </p:cNvCxnSpPr>
              <p:nvPr/>
            </p:nvCxnSpPr>
            <p:spPr>
              <a:xfrm flipV="1">
                <a:off x="2973975" y="2378172"/>
                <a:ext cx="699244" cy="510516"/>
              </a:xfrm>
              <a:prstGeom prst="bentConnector3">
                <a:avLst>
                  <a:gd name="adj1" fmla="val -2956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순서도: 다중 문서 16"/>
              <p:cNvSpPr/>
              <p:nvPr/>
            </p:nvSpPr>
            <p:spPr>
              <a:xfrm>
                <a:off x="5403555" y="1953645"/>
                <a:ext cx="1215037" cy="852951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Test </a:t>
                </a:r>
                <a:endParaRPr lang="en-US" altLang="ko-KR" dirty="0" smtClean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drivers/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stubs </a:t>
                </a:r>
                <a:endParaRPr lang="en-US" altLang="ko-KR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8" name="순서도: 다중 문서 17"/>
              <p:cNvSpPr/>
              <p:nvPr/>
            </p:nvSpPr>
            <p:spPr>
              <a:xfrm>
                <a:off x="2305536" y="2888687"/>
                <a:ext cx="1215037" cy="852951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altLang="ko-KR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Target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altLang="ko-KR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C code </a:t>
                </a:r>
                <a:r>
                  <a:rPr lang="en-US" altLang="ko-KR" i="1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p</a:t>
                </a:r>
                <a:endParaRPr lang="en-US" altLang="ko-KR" i="1" kern="0" dirty="0">
                  <a:solidFill>
                    <a:schemeClr val="tx1"/>
                  </a:solidFill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cxnSp>
            <p:nvCxnSpPr>
              <p:cNvPr id="19" name="꺾인 연결선 18"/>
              <p:cNvCxnSpPr/>
              <p:nvPr/>
            </p:nvCxnSpPr>
            <p:spPr>
              <a:xfrm>
                <a:off x="2933398" y="3672541"/>
                <a:ext cx="738175" cy="426478"/>
              </a:xfrm>
              <a:prstGeom prst="bentConnector3">
                <a:avLst>
                  <a:gd name="adj1" fmla="val 2908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순서도: 다중 문서 19"/>
              <p:cNvSpPr/>
              <p:nvPr/>
            </p:nvSpPr>
            <p:spPr>
              <a:xfrm>
                <a:off x="5392626" y="3672541"/>
                <a:ext cx="1215037" cy="852951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rtlCol="0" anchor="ctr"/>
              <a:lstStyle/>
              <a:p>
                <a:pPr algn="ctr" eaLnBrk="0" hangingPunct="0"/>
                <a:r>
                  <a:rPr lang="en-US" altLang="ko-KR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Target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altLang="ko-KR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C code </a:t>
                </a:r>
                <a:r>
                  <a:rPr lang="en-US" altLang="ko-KR" i="1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p</a:t>
                </a:r>
                <a:r>
                  <a:rPr lang="en-US" altLang="ko-KR" kern="0" dirty="0" smtClean="0">
                    <a:solidFill>
                      <a:schemeClr val="tx1"/>
                    </a:solidFill>
                    <a:ea typeface="Arial Unicode MS" panose="020B0604020202020204" pitchFamily="50" charset="-127"/>
                    <a:cs typeface="Calibri" panose="020F0502020204030204" pitchFamily="34" charset="0"/>
                  </a:rPr>
                  <a:t>’</a:t>
                </a:r>
                <a:endParaRPr lang="en-US" altLang="ko-KR" kern="0" dirty="0">
                  <a:solidFill>
                    <a:schemeClr val="tx1"/>
                  </a:solidFill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7063104" y="3986595"/>
                <a:ext cx="1175796" cy="730976"/>
              </a:xfrm>
              <a:prstGeom prst="round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altLang="ko-KR" b="1" u="none" dirty="0" smtClean="0">
                    <a:ea typeface="Arial Unicode MS" panose="020B0604020202020204" pitchFamily="50" charset="-127"/>
                    <a:cs typeface="Calibri" panose="020F0502020204030204" pitchFamily="34" charset="0"/>
                  </a:rPr>
                  <a:t>CROWN</a:t>
                </a:r>
              </a:p>
            </p:txBody>
          </p:sp>
          <p:sp>
            <p:nvSpPr>
              <p:cNvPr id="22" name="위쪽/아래쪽 화살표 21"/>
              <p:cNvSpPr/>
              <p:nvPr/>
            </p:nvSpPr>
            <p:spPr>
              <a:xfrm>
                <a:off x="7510879" y="3591105"/>
                <a:ext cx="293487" cy="369536"/>
              </a:xfrm>
              <a:prstGeom prst="upDownArrow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endParaRPr lang="ko-KR" altLang="en-US" u="none" dirty="0" smtClean="0">
                  <a:ea typeface="Arial Unicode MS" panose="020B0604020202020204" pitchFamily="50" charset="-127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그룹 22"/>
              <p:cNvGrpSpPr/>
              <p:nvPr/>
            </p:nvGrpSpPr>
            <p:grpSpPr>
              <a:xfrm>
                <a:off x="3619426" y="4909573"/>
                <a:ext cx="3443678" cy="1007946"/>
                <a:chOff x="1760309" y="5479064"/>
                <a:chExt cx="3443678" cy="1228886"/>
              </a:xfrm>
            </p:grpSpPr>
            <p:sp>
              <p:nvSpPr>
                <p:cNvPr id="24" name="순서도: 다중 문서 23"/>
                <p:cNvSpPr/>
                <p:nvPr/>
              </p:nvSpPr>
              <p:spPr>
                <a:xfrm>
                  <a:off x="4200981" y="5834420"/>
                  <a:ext cx="814383" cy="643818"/>
                </a:xfrm>
                <a:prstGeom prst="flowChartMultidocumen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/>
                      </a:solidFill>
                      <a:cs typeface="Calibri" panose="020F0502020204030204" pitchFamily="34" charset="0"/>
                    </a:rPr>
                    <a:t>C code</a:t>
                  </a:r>
                </a:p>
              </p:txBody>
            </p:sp>
            <p:grpSp>
              <p:nvGrpSpPr>
                <p:cNvPr id="25" name="그룹 24"/>
                <p:cNvGrpSpPr/>
                <p:nvPr/>
              </p:nvGrpSpPr>
              <p:grpSpPr>
                <a:xfrm>
                  <a:off x="1760309" y="5479064"/>
                  <a:ext cx="3443678" cy="1228886"/>
                  <a:chOff x="-1180806" y="3325251"/>
                  <a:chExt cx="2803589" cy="824672"/>
                </a:xfrm>
              </p:grpSpPr>
              <p:sp>
                <p:nvSpPr>
                  <p:cNvPr id="26" name="모서리가 둥근 직사각형 25"/>
                  <p:cNvSpPr/>
                  <p:nvPr/>
                </p:nvSpPr>
                <p:spPr>
                  <a:xfrm>
                    <a:off x="-1020456" y="3563720"/>
                    <a:ext cx="720080" cy="432049"/>
                  </a:xfrm>
                  <a:prstGeom prst="roundRect">
                    <a:avLst/>
                  </a:prstGeom>
                  <a:ln/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ko-KR" sz="1400" b="1" u="none" dirty="0" smtClean="0">
                        <a:solidFill>
                          <a:schemeClr val="bg1"/>
                        </a:solidFill>
                        <a:ea typeface="Arial Unicode MS" panose="020B0604020202020204" pitchFamily="50" charset="-127"/>
                        <a:cs typeface="Calibri" panose="020F0502020204030204" pitchFamily="34" charset="0"/>
                      </a:rPr>
                      <a:t>MAIST</a:t>
                    </a:r>
                  </a:p>
                </p:txBody>
              </p:sp>
              <p:sp>
                <p:nvSpPr>
                  <p:cNvPr id="27" name="모서리가 둥근 직사각형 26"/>
                  <p:cNvSpPr/>
                  <p:nvPr/>
                </p:nvSpPr>
                <p:spPr>
                  <a:xfrm>
                    <a:off x="-107123" y="3563720"/>
                    <a:ext cx="720080" cy="432049"/>
                  </a:xfrm>
                  <a:prstGeom prst="roundRect">
                    <a:avLst/>
                  </a:prstGeom>
                  <a:solidFill>
                    <a:schemeClr val="lt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ko-KR" sz="1400" b="1" u="none" dirty="0" smtClean="0">
                        <a:ea typeface="Arial Unicode MS" panose="020B0604020202020204" pitchFamily="50" charset="-127"/>
                        <a:cs typeface="Calibri" panose="020F0502020204030204" pitchFamily="34" charset="0"/>
                      </a:rPr>
                      <a:t>External tool</a:t>
                    </a:r>
                  </a:p>
                </p:txBody>
              </p:sp>
              <p:sp>
                <p:nvSpPr>
                  <p:cNvPr id="28" name="직사각형 27"/>
                  <p:cNvSpPr/>
                  <p:nvPr/>
                </p:nvSpPr>
                <p:spPr>
                  <a:xfrm>
                    <a:off x="-1180806" y="3418810"/>
                    <a:ext cx="2803589" cy="73111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 u="none" dirty="0">
                      <a:ea typeface="Arial Unicode MS" panose="020B0604020202020204" pitchFamily="50" charset="-127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-38351" y="3325251"/>
                    <a:ext cx="638429" cy="20145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tIns="0" bIns="0" rtlCol="0">
                    <a:spAutoFit/>
                  </a:bodyPr>
                  <a:lstStyle/>
                  <a:p>
                    <a:r>
                      <a:rPr lang="en-US" altLang="ko-KR" sz="1600" i="1" u="none" dirty="0" smtClean="0">
                        <a:ea typeface="Arial Unicode MS" panose="020B0604020202020204" pitchFamily="50" charset="-127"/>
                        <a:cs typeface="Calibri" panose="020F0502020204030204" pitchFamily="34" charset="0"/>
                      </a:rPr>
                      <a:t>Legend</a:t>
                    </a:r>
                    <a:endParaRPr lang="ko-KR" altLang="en-US" sz="1600" i="1" u="none" dirty="0">
                      <a:ea typeface="Arial Unicode MS" panose="020B0604020202020204" pitchFamily="50" charset="-127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0" name="직사각형 29"/>
              <p:cNvSpPr/>
              <p:nvPr/>
            </p:nvSpPr>
            <p:spPr>
              <a:xfrm>
                <a:off x="3799817" y="2528667"/>
                <a:ext cx="1099952" cy="2501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Driver gen.</a:t>
                </a:r>
                <a:endParaRPr lang="ko-KR" altLang="en-US" dirty="0" err="1" smtClean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3797830" y="2823958"/>
                <a:ext cx="1099952" cy="2501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Stub gen.</a:t>
                </a:r>
                <a:endParaRPr lang="ko-KR" altLang="en-US" dirty="0" err="1" smtClean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3807456" y="4169470"/>
                <a:ext cx="1099952" cy="53455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Bit-field transform.</a:t>
                </a:r>
                <a:endParaRPr lang="ko-KR" altLang="en-US" dirty="0" err="1" smtClean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117173" y="2854439"/>
                <a:ext cx="1099952" cy="65530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Search strategy coordinator</a:t>
                </a:r>
                <a:endParaRPr lang="ko-KR" altLang="en-US" dirty="0" err="1" smtClean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cxnSp>
            <p:nvCxnSpPr>
              <p:cNvPr id="34" name="꺾인 연결선 33"/>
              <p:cNvCxnSpPr>
                <a:stCxn id="17" idx="3"/>
                <a:endCxn id="6" idx="1"/>
              </p:cNvCxnSpPr>
              <p:nvPr/>
            </p:nvCxnSpPr>
            <p:spPr>
              <a:xfrm>
                <a:off x="6618592" y="2380121"/>
                <a:ext cx="360259" cy="369649"/>
              </a:xfrm>
              <a:prstGeom prst="bentConnector3">
                <a:avLst>
                  <a:gd name="adj1" fmla="val 26926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꺾인 연결선 34"/>
              <p:cNvCxnSpPr>
                <a:stCxn id="20" idx="3"/>
                <a:endCxn id="6" idx="1"/>
              </p:cNvCxnSpPr>
              <p:nvPr/>
            </p:nvCxnSpPr>
            <p:spPr>
              <a:xfrm flipV="1">
                <a:off x="6607663" y="2749770"/>
                <a:ext cx="371188" cy="1349247"/>
              </a:xfrm>
              <a:prstGeom prst="bentConnector3">
                <a:avLst>
                  <a:gd name="adj1" fmla="val 31677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6"/>
            <p:cNvSpPr txBox="1"/>
            <p:nvPr/>
          </p:nvSpPr>
          <p:spPr bwMode="auto">
            <a:xfrm>
              <a:off x="7288162" y="4847908"/>
              <a:ext cx="3382013" cy="161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견고딕" pitchFamily="18" charset="-127"/>
                  <a:ea typeface="견고딕" pitchFamily="18" charset="-127"/>
                  <a:cs typeface="+mn-cs"/>
                </a:defRPr>
              </a:lvl9pPr>
            </a:lstStyle>
            <a:p>
              <a:pPr eaLnBrk="0" hangingPunct="0"/>
              <a:r>
                <a:rPr lang="en-US" altLang="ko-KR" sz="2000" kern="0" dirty="0" smtClean="0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rPr>
                <a:t>CROWN features</a:t>
              </a:r>
            </a:p>
            <a:p>
              <a:pPr eaLnBrk="0" hangingPunct="0"/>
              <a:r>
                <a:rPr lang="en-US" altLang="ko-KR" sz="2000" kern="0" dirty="0" smtClean="0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rPr>
                <a:t>- Bit-level accuracy</a:t>
              </a:r>
            </a:p>
            <a:p>
              <a:pPr eaLnBrk="0" hangingPunct="0"/>
              <a:r>
                <a:rPr lang="en-US" altLang="ko-KR" sz="2000" kern="0" dirty="0" smtClean="0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rPr>
                <a:t>- Easy-to-extend</a:t>
              </a:r>
            </a:p>
            <a:p>
              <a:pPr eaLnBrk="0" hangingPunct="0"/>
              <a:r>
                <a:rPr lang="en-US" altLang="ko-KR" sz="2000" kern="0" dirty="0" smtClean="0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rPr>
                <a:t>- Low memory overhead</a:t>
              </a:r>
            </a:p>
            <a:p>
              <a:pPr eaLnBrk="0" hangingPunct="0"/>
              <a:r>
                <a:rPr lang="en-US" altLang="ko-KR" sz="2000" kern="0" dirty="0" smtClean="0">
                  <a:latin typeface="+mn-lt"/>
                  <a:ea typeface="Arial Unicode MS" panose="020B0604020202020204" pitchFamily="50" charset="-127"/>
                  <a:cs typeface="Calibri" panose="020F0502020204030204" pitchFamily="34" charset="0"/>
                </a:rPr>
                <a:t>- Fast through lightweight instr.</a:t>
              </a:r>
              <a:endParaRPr lang="ko-KR" altLang="en-US" sz="2000" kern="0" dirty="0" err="1">
                <a:latin typeface="+mn-lt"/>
                <a:ea typeface="Arial Unicode MS" panose="020B0604020202020204" pitchFamily="50" charset="-127"/>
                <a:cs typeface="Calibri" panose="020F0502020204030204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of MAIST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Page </a:t>
            </a:r>
            <a:fld id="{7FD275C9-4D9F-4A63-8FA5-7F168B5983C1}" type="slidenum">
              <a:rPr lang="da-DK" smtClean="0"/>
              <a:pPr>
                <a:defRPr/>
              </a:pPr>
              <a:t>9</a:t>
            </a:fld>
            <a:endParaRPr lang="da-DK" dirty="0"/>
          </a:p>
        </p:txBody>
      </p:sp>
      <p:sp>
        <p:nvSpPr>
          <p:cNvPr id="36" name="모서리가 둥근 사각형 설명선 35"/>
          <p:cNvSpPr/>
          <p:nvPr/>
        </p:nvSpPr>
        <p:spPr bwMode="auto">
          <a:xfrm>
            <a:off x="367433" y="1446673"/>
            <a:ext cx="3199615" cy="1520151"/>
          </a:xfrm>
          <a:prstGeom prst="wedgeRoundRectCallout">
            <a:avLst>
              <a:gd name="adj1" fmla="val 101042"/>
              <a:gd name="adj2" fmla="val -576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Sol.</a:t>
            </a:r>
            <a:r>
              <a:rPr kumimoji="0" lang="en-US" altLang="ko-K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1: </a:t>
            </a:r>
            <a:r>
              <a:rPr kumimoji="0" lang="en-US" altLang="ko-K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Task-oriented</a:t>
            </a:r>
            <a:r>
              <a:rPr kumimoji="0" lang="en-US" altLang="ko-K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altLang="ko-K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driver/stub gen. to </a:t>
            </a:r>
          </a:p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altLang="ko-KR" sz="2800" baseline="0" dirty="0" smtClean="0">
                <a:solidFill>
                  <a:schemeClr val="tx1"/>
                </a:solidFill>
              </a:rPr>
              <a:t>reduce</a:t>
            </a:r>
            <a:r>
              <a:rPr lang="en-US" altLang="ko-KR" sz="2800" dirty="0" smtClean="0">
                <a:solidFill>
                  <a:schemeClr val="tx1"/>
                </a:solidFill>
              </a:rPr>
              <a:t> false alarms</a:t>
            </a:r>
            <a:endParaRPr kumimoji="0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모서리가 둥근 사각형 설명선 36"/>
          <p:cNvSpPr/>
          <p:nvPr/>
        </p:nvSpPr>
        <p:spPr bwMode="auto">
          <a:xfrm>
            <a:off x="348890" y="3206027"/>
            <a:ext cx="3183004" cy="1524583"/>
          </a:xfrm>
          <a:prstGeom prst="wedgeRoundRectCallout">
            <a:avLst>
              <a:gd name="adj1" fmla="val 103192"/>
              <a:gd name="adj2" fmla="val 34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Sol.</a:t>
            </a:r>
            <a:r>
              <a:rPr kumimoji="0" lang="en-US" altLang="ko-K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2: </a:t>
            </a:r>
            <a:r>
              <a:rPr kumimoji="0" lang="en-US" altLang="ko-K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Bit-field </a:t>
            </a:r>
          </a:p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altLang="ko-K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transform</a:t>
            </a:r>
            <a:r>
              <a:rPr kumimoji="0" lang="en-US" altLang="ko-K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to support </a:t>
            </a:r>
          </a:p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altLang="ko-K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sym. </a:t>
            </a:r>
            <a:r>
              <a:rPr lang="en-US" altLang="ko-KR" sz="2800" dirty="0" smtClean="0">
                <a:solidFill>
                  <a:schemeClr val="tx1"/>
                </a:solidFill>
              </a:rPr>
              <a:t>bit-fields</a:t>
            </a:r>
            <a:endParaRPr kumimoji="0" lang="en-US" altLang="ko-KR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014" y="4971227"/>
            <a:ext cx="3450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/>
              <a:t>Sol. 3: Static </a:t>
            </a:r>
          </a:p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/>
              <a:t>analysis to support</a:t>
            </a:r>
          </a:p>
          <a:p>
            <a:pPr fontAlgn="base" latinLnBrk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u="sng" dirty="0"/>
              <a:t>sym. function </a:t>
            </a:r>
            <a:r>
              <a:rPr lang="en-US" altLang="ko-KR" sz="2800" b="1" u="sng" dirty="0" smtClean="0"/>
              <a:t>pointer</a:t>
            </a:r>
            <a:endParaRPr lang="ko-KR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0409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114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 animBg="1"/>
      <p:bldP spid="37" grpId="0" animBg="1"/>
      <p:bldP spid="5" grpId="0"/>
    </p:bldLst>
  </p:timing>
</p:sld>
</file>

<file path=ppt/theme/theme1.xml><?xml version="1.0" encoding="utf-8"?>
<a:theme xmlns:a="http://schemas.openxmlformats.org/drawingml/2006/main" name="BSS_TEMPLATE_201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note</Template>
  <TotalTime>59294</TotalTime>
  <Words>1700</Words>
  <Application>Microsoft Office PowerPoint</Application>
  <PresentationFormat>와이드스크린</PresentationFormat>
  <Paragraphs>454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맑은 고딕</vt:lpstr>
      <vt:lpstr>Arial</vt:lpstr>
      <vt:lpstr>Courier New</vt:lpstr>
      <vt:lpstr>Cambria Math</vt:lpstr>
      <vt:lpstr>Calibri</vt:lpstr>
      <vt:lpstr>AU Passata</vt:lpstr>
      <vt:lpstr>Arial Unicode MS</vt:lpstr>
      <vt:lpstr>BSS_TEMPLATE_2013</vt:lpstr>
      <vt:lpstr>Concolic Testing for High Test Coverage and Reduced Human Effort in Automotive Industry</vt:lpstr>
      <vt:lpstr>Manual Testing in Automotive Industry:  - Large Human Effort Required</vt:lpstr>
      <vt:lpstr>Automated Testing can Achieve High Reliability  and Reduce Human Testing Effort  </vt:lpstr>
      <vt:lpstr>Importance of Automated Unit Testing In Automotive SW</vt:lpstr>
      <vt:lpstr>3 Technical Challenges for Automated Unit Testing </vt:lpstr>
      <vt:lpstr>False Alarms due to Infeasible Unit Executions</vt:lpstr>
      <vt:lpstr>No Support of Symbolic Bit-fields</vt:lpstr>
      <vt:lpstr>No Support of Symbolic Function Pointers</vt:lpstr>
      <vt:lpstr>Overview of MAIST</vt:lpstr>
      <vt:lpstr>Task-oriented Unit-test Driver/Stubs Generation</vt:lpstr>
      <vt:lpstr>Bit-field Transformation</vt:lpstr>
      <vt:lpstr>Symbolic Function Pointer Support</vt:lpstr>
      <vt:lpstr>Research Questions</vt:lpstr>
      <vt:lpstr>Research Questions</vt:lpstr>
      <vt:lpstr>Overview of Target SW: Integrated Body Unit</vt:lpstr>
      <vt:lpstr>RQ1:MAIST Achieved 90.5% Branch and 77.8% MC/DC Cov.</vt:lpstr>
      <vt:lpstr>RQ2. MAIST Reduced Testing Cost from 30MM to 5MM (↓83.3%) </vt:lpstr>
      <vt:lpstr>RQ3:No false crash alarms by Task-oriented driver/stub generation</vt:lpstr>
      <vt:lpstr>RQ4: Symbolic Bit-fields Support Highly Increases Test Coverage  </vt:lpstr>
      <vt:lpstr>RQ5: Sym. Function Pointer Support Increases Test Coverage </vt:lpstr>
      <vt:lpstr>Conclusion </vt:lpstr>
      <vt:lpstr>Concolic Testing for High Test Coverage and Reduced Human Effort in Automotive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Coverage-based Testing of Concurrent Programs</dc:title>
  <dc:creator>hongshin</dc:creator>
  <cp:lastModifiedBy>Windows 사용자</cp:lastModifiedBy>
  <cp:revision>1525</cp:revision>
  <cp:lastPrinted>2019-05-27T09:19:38Z</cp:lastPrinted>
  <dcterms:created xsi:type="dcterms:W3CDTF">2014-06-02T03:29:01Z</dcterms:created>
  <dcterms:modified xsi:type="dcterms:W3CDTF">2019-08-12T04:13:57Z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C:\Users\moonzoo\Downloads\ICSE18-CONBRIO-rev11.pptx</vt:lpwstr>
  </property>
</Properties>
</file>