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8"/>
  </p:notesMasterIdLst>
  <p:sldIdLst>
    <p:sldId id="256" r:id="rId2"/>
    <p:sldId id="259" r:id="rId3"/>
    <p:sldId id="260" r:id="rId4"/>
    <p:sldId id="261" r:id="rId5"/>
    <p:sldId id="265" r:id="rId6"/>
    <p:sldId id="270" r:id="rId7"/>
    <p:sldId id="352" r:id="rId8"/>
    <p:sldId id="269" r:id="rId9"/>
    <p:sldId id="353" r:id="rId10"/>
    <p:sldId id="371" r:id="rId11"/>
    <p:sldId id="268" r:id="rId12"/>
    <p:sldId id="271" r:id="rId13"/>
    <p:sldId id="275" r:id="rId14"/>
    <p:sldId id="346" r:id="rId15"/>
    <p:sldId id="354" r:id="rId16"/>
    <p:sldId id="355" r:id="rId17"/>
    <p:sldId id="357" r:id="rId18"/>
    <p:sldId id="320" r:id="rId19"/>
    <p:sldId id="276" r:id="rId20"/>
    <p:sldId id="282" r:id="rId21"/>
    <p:sldId id="292" r:id="rId22"/>
    <p:sldId id="293" r:id="rId23"/>
    <p:sldId id="361" r:id="rId24"/>
    <p:sldId id="296" r:id="rId25"/>
    <p:sldId id="298" r:id="rId26"/>
    <p:sldId id="299" r:id="rId27"/>
    <p:sldId id="278" r:id="rId28"/>
    <p:sldId id="284" r:id="rId29"/>
    <p:sldId id="291" r:id="rId30"/>
    <p:sldId id="290" r:id="rId31"/>
    <p:sldId id="327" r:id="rId32"/>
    <p:sldId id="323" r:id="rId33"/>
    <p:sldId id="324" r:id="rId34"/>
    <p:sldId id="325" r:id="rId35"/>
    <p:sldId id="303" r:id="rId36"/>
    <p:sldId id="304" r:id="rId37"/>
    <p:sldId id="305" r:id="rId38"/>
    <p:sldId id="306" r:id="rId39"/>
    <p:sldId id="307" r:id="rId40"/>
    <p:sldId id="308" r:id="rId41"/>
    <p:sldId id="309" r:id="rId42"/>
    <p:sldId id="311" r:id="rId43"/>
    <p:sldId id="310" r:id="rId44"/>
    <p:sldId id="330" r:id="rId45"/>
    <p:sldId id="328" r:id="rId46"/>
    <p:sldId id="334" r:id="rId47"/>
    <p:sldId id="329" r:id="rId48"/>
    <p:sldId id="331" r:id="rId49"/>
    <p:sldId id="332" r:id="rId50"/>
    <p:sldId id="333" r:id="rId51"/>
    <p:sldId id="336" r:id="rId52"/>
    <p:sldId id="335" r:id="rId53"/>
    <p:sldId id="340" r:id="rId54"/>
    <p:sldId id="337" r:id="rId55"/>
    <p:sldId id="338" r:id="rId56"/>
    <p:sldId id="339" r:id="rId57"/>
    <p:sldId id="369" r:id="rId58"/>
    <p:sldId id="362" r:id="rId59"/>
    <p:sldId id="363" r:id="rId60"/>
    <p:sldId id="364" r:id="rId61"/>
    <p:sldId id="370" r:id="rId62"/>
    <p:sldId id="365" r:id="rId63"/>
    <p:sldId id="366" r:id="rId64"/>
    <p:sldId id="367" r:id="rId65"/>
    <p:sldId id="368" r:id="rId66"/>
    <p:sldId id="37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1BB73CF-10BE-4CD8-AF19-09EA7E95F153}">
          <p14:sldIdLst>
            <p14:sldId id="256"/>
            <p14:sldId id="259"/>
            <p14:sldId id="260"/>
            <p14:sldId id="261"/>
            <p14:sldId id="265"/>
            <p14:sldId id="270"/>
            <p14:sldId id="352"/>
            <p14:sldId id="269"/>
            <p14:sldId id="353"/>
            <p14:sldId id="371"/>
            <p14:sldId id="268"/>
            <p14:sldId id="271"/>
            <p14:sldId id="275"/>
            <p14:sldId id="346"/>
            <p14:sldId id="354"/>
            <p14:sldId id="355"/>
            <p14:sldId id="357"/>
            <p14:sldId id="320"/>
            <p14:sldId id="276"/>
            <p14:sldId id="282"/>
            <p14:sldId id="292"/>
            <p14:sldId id="293"/>
            <p14:sldId id="361"/>
            <p14:sldId id="296"/>
            <p14:sldId id="298"/>
            <p14:sldId id="299"/>
            <p14:sldId id="278"/>
            <p14:sldId id="284"/>
            <p14:sldId id="291"/>
            <p14:sldId id="290"/>
          </p14:sldIdLst>
        </p14:section>
        <p14:section name="Backup Slides" id="{0B93D3BC-8FF1-459A-921D-08EE78111572}">
          <p14:sldIdLst>
            <p14:sldId id="327"/>
            <p14:sldId id="323"/>
            <p14:sldId id="324"/>
            <p14:sldId id="325"/>
            <p14:sldId id="303"/>
            <p14:sldId id="304"/>
            <p14:sldId id="305"/>
            <p14:sldId id="306"/>
            <p14:sldId id="307"/>
            <p14:sldId id="308"/>
            <p14:sldId id="309"/>
            <p14:sldId id="311"/>
            <p14:sldId id="310"/>
            <p14:sldId id="330"/>
            <p14:sldId id="328"/>
            <p14:sldId id="334"/>
            <p14:sldId id="329"/>
            <p14:sldId id="331"/>
            <p14:sldId id="332"/>
            <p14:sldId id="333"/>
            <p14:sldId id="336"/>
            <p14:sldId id="335"/>
            <p14:sldId id="340"/>
            <p14:sldId id="337"/>
            <p14:sldId id="338"/>
            <p14:sldId id="339"/>
            <p14:sldId id="369"/>
            <p14:sldId id="362"/>
            <p14:sldId id="363"/>
            <p14:sldId id="364"/>
            <p14:sldId id="370"/>
            <p14:sldId id="365"/>
            <p14:sldId id="366"/>
            <p14:sldId id="367"/>
            <p14:sldId id="368"/>
            <p14:sldId id="3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7" autoAdjust="0"/>
    <p:restoredTop sz="65961" autoAdjust="0"/>
  </p:normalViewPr>
  <p:slideViewPr>
    <p:cSldViewPr snapToGrid="0">
      <p:cViewPr varScale="1">
        <p:scale>
          <a:sx n="72" d="100"/>
          <a:sy n="72" d="100"/>
        </p:scale>
        <p:origin x="187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B04042-431D-42AD-B831-3B00D499BDB4}" type="datetimeFigureOut">
              <a:rPr lang="en-US" smtClean="0"/>
              <a:t>12/15/2019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34AD33-36DA-44E6-9709-CBBA3411264E}" type="slidenum">
              <a:rPr lang="en-US" smtClean="0"/>
              <a:t>‹#›</a:t>
            </a:fld>
            <a:endParaRPr lang="en-US"/>
          </a:p>
        </p:txBody>
      </p:sp>
    </p:spTree>
    <p:extLst>
      <p:ext uri="{BB962C8B-B14F-4D97-AF65-F5344CB8AC3E}">
        <p14:creationId xmlns:p14="http://schemas.microsoft.com/office/powerpoint/2010/main" val="22309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Professors. My name is Loc and I am from Prof.</a:t>
            </a:r>
            <a:r>
              <a:rPr lang="en-US" baseline="0" dirty="0" smtClean="0"/>
              <a:t> Kim </a:t>
            </a:r>
            <a:r>
              <a:rPr lang="en-US" baseline="0" dirty="0" err="1" smtClean="0"/>
              <a:t>Moonzoo</a:t>
            </a:r>
            <a:r>
              <a:rPr lang="en-US" baseline="0" dirty="0" smtClean="0"/>
              <a:t> lab.</a:t>
            </a:r>
          </a:p>
          <a:p>
            <a:r>
              <a:rPr lang="en-US" baseline="0" dirty="0" smtClean="0"/>
              <a:t>Thank you all for your time.</a:t>
            </a:r>
          </a:p>
          <a:p>
            <a:r>
              <a:rPr lang="en-US" baseline="0" dirty="0" smtClean="0"/>
              <a:t>Today I will present my master’s thesis with the title “Efficient Mutant Reduction using Fine-grained Mutation Operators”.</a:t>
            </a:r>
          </a:p>
          <a:p>
            <a:r>
              <a:rPr lang="en-US" baseline="0" dirty="0" smtClean="0"/>
              <a:t>Please feel free to interrupt me in the middle of my slides if you have any questions.</a:t>
            </a:r>
          </a:p>
        </p:txBody>
      </p:sp>
      <p:sp>
        <p:nvSpPr>
          <p:cNvPr id="4" name="Slide Number Placeholder 3"/>
          <p:cNvSpPr>
            <a:spLocks noGrp="1"/>
          </p:cNvSpPr>
          <p:nvPr>
            <p:ph type="sldNum" sz="quarter" idx="10"/>
          </p:nvPr>
        </p:nvSpPr>
        <p:spPr/>
        <p:txBody>
          <a:bodyPr/>
          <a:lstStyle/>
          <a:p>
            <a:fld id="{D434AD33-36DA-44E6-9709-CBBA3411264E}" type="slidenum">
              <a:rPr lang="en-US" smtClean="0"/>
              <a:t>1</a:t>
            </a:fld>
            <a:endParaRPr lang="en-US"/>
          </a:p>
        </p:txBody>
      </p:sp>
    </p:spTree>
    <p:extLst>
      <p:ext uri="{BB962C8B-B14F-4D97-AF65-F5344CB8AC3E}">
        <p14:creationId xmlns:p14="http://schemas.microsoft.com/office/powerpoint/2010/main" val="1125352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for that,</a:t>
            </a:r>
            <a:r>
              <a:rPr lang="en-US" baseline="0" dirty="0" smtClean="0"/>
              <a:t> I would like to show the following illustration.</a:t>
            </a:r>
          </a:p>
          <a:p>
            <a:r>
              <a:rPr lang="en-US" baseline="0" dirty="0" smtClean="0"/>
              <a:t>In this problem, I would like to estimate mutation scores, which is represented as the area inside this red curve, using a subset of mutation operators.</a:t>
            </a:r>
          </a:p>
          <a:p>
            <a:r>
              <a:rPr lang="en-US" baseline="0" dirty="0" smtClean="0"/>
              <a:t>In the figure on the left, each large square is a coarse-grained mutation operator, and on the right, each small square is a fine-grained mutation operator.</a:t>
            </a:r>
          </a:p>
          <a:p>
            <a:r>
              <a:rPr lang="en-US" baseline="0" dirty="0" smtClean="0"/>
              <a:t>As observed from previous example, there are more fine-grained mutation operators than coarse grained mutation operators but they generate the same number of mutants (more small squares, but cover the same area).</a:t>
            </a:r>
          </a:p>
          <a:p>
            <a:endParaRPr lang="en-US" baseline="0" dirty="0" smtClean="0"/>
          </a:p>
          <a:p>
            <a:r>
              <a:rPr lang="en-US" baseline="0" dirty="0" smtClean="0"/>
              <a:t>I apply some operator selection algorithm to select subset of operators to cover the area to be predicted. </a:t>
            </a:r>
          </a:p>
          <a:p>
            <a:r>
              <a:rPr lang="en-US" baseline="0" dirty="0" smtClean="0"/>
              <a:t>For coarse-grained mutation operators, these yellow highlighted operators are selected, which account for more than 50% of all mutants.</a:t>
            </a:r>
          </a:p>
          <a:p>
            <a:r>
              <a:rPr lang="en-US" baseline="0" dirty="0" smtClean="0"/>
              <a:t>For fine-grained mutation operators, these green highlighted operators are selected</a:t>
            </a:r>
            <a:r>
              <a:rPr lang="en-US" baseline="0" dirty="0" smtClean="0"/>
              <a:t>.</a:t>
            </a:r>
          </a:p>
          <a:p>
            <a:r>
              <a:rPr lang="en-US" baseline="0" dirty="0" smtClean="0"/>
              <a:t>The green area is smaller and enclose tightly the area to be predicted.</a:t>
            </a:r>
            <a:endParaRPr lang="en-US" baseline="0" dirty="0" smtClean="0"/>
          </a:p>
          <a:p>
            <a:r>
              <a:rPr lang="en-US" baseline="0" dirty="0" smtClean="0"/>
              <a:t>By using fine-grained mutation operators, not only can we make more accurate prediction of the area inside the red curve, but we also used less mutants.</a:t>
            </a:r>
          </a:p>
          <a:p>
            <a:endParaRPr lang="en-US" baseline="0" dirty="0" smtClean="0"/>
          </a:p>
        </p:txBody>
      </p:sp>
      <p:sp>
        <p:nvSpPr>
          <p:cNvPr id="4" name="Slide Number Placeholder 3"/>
          <p:cNvSpPr>
            <a:spLocks noGrp="1"/>
          </p:cNvSpPr>
          <p:nvPr>
            <p:ph type="sldNum" sz="quarter" idx="10"/>
          </p:nvPr>
        </p:nvSpPr>
        <p:spPr/>
        <p:txBody>
          <a:bodyPr/>
          <a:lstStyle/>
          <a:p>
            <a:fld id="{D434AD33-36DA-44E6-9709-CBBA3411264E}" type="slidenum">
              <a:rPr lang="en-US" smtClean="0"/>
              <a:t>10</a:t>
            </a:fld>
            <a:endParaRPr lang="en-US"/>
          </a:p>
        </p:txBody>
      </p:sp>
    </p:spTree>
    <p:extLst>
      <p:ext uri="{BB962C8B-B14F-4D97-AF65-F5344CB8AC3E}">
        <p14:creationId xmlns:p14="http://schemas.microsoft.com/office/powerpoint/2010/main" val="108907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contributions of my thesis are as follow</a:t>
            </a:r>
          </a:p>
          <a:p>
            <a:endParaRPr lang="en-US" dirty="0" smtClean="0"/>
          </a:p>
          <a:p>
            <a:r>
              <a:rPr lang="en-US" dirty="0" smtClean="0"/>
              <a:t>*READ</a:t>
            </a:r>
            <a:r>
              <a:rPr lang="en-US" baseline="0" dirty="0" smtClean="0"/>
              <a:t> 1*</a:t>
            </a:r>
          </a:p>
          <a:p>
            <a:r>
              <a:rPr lang="en-US" baseline="0" dirty="0" smtClean="0"/>
              <a:t>MUSIC is available at … and has been applied in a number of researches.</a:t>
            </a:r>
          </a:p>
          <a:p>
            <a:r>
              <a:rPr lang="en-US" baseline="0" dirty="0" smtClean="0"/>
              <a:t>Recently, we have also been also contacted by Researcher from University of Luxembourg to discuss using MUSIC in their commercial project funded by European Space Agency.</a:t>
            </a:r>
          </a:p>
          <a:p>
            <a:endParaRPr lang="en-US" baseline="0" dirty="0" smtClean="0"/>
          </a:p>
          <a:p>
            <a:r>
              <a:rPr lang="en-US" baseline="0" dirty="0" smtClean="0"/>
              <a:t>To evaluate MUSIC, I have … *READ*</a:t>
            </a:r>
          </a:p>
          <a:p>
            <a:endParaRPr lang="en-US" dirty="0"/>
          </a:p>
        </p:txBody>
      </p:sp>
      <p:sp>
        <p:nvSpPr>
          <p:cNvPr id="4" name="Slide Number Placeholder 3"/>
          <p:cNvSpPr>
            <a:spLocks noGrp="1"/>
          </p:cNvSpPr>
          <p:nvPr>
            <p:ph type="sldNum" sz="quarter" idx="10"/>
          </p:nvPr>
        </p:nvSpPr>
        <p:spPr/>
        <p:txBody>
          <a:bodyPr/>
          <a:lstStyle/>
          <a:p>
            <a:fld id="{D434AD33-36DA-44E6-9709-CBBA3411264E}" type="slidenum">
              <a:rPr lang="en-US" smtClean="0"/>
              <a:t>11</a:t>
            </a:fld>
            <a:endParaRPr lang="en-US"/>
          </a:p>
        </p:txBody>
      </p:sp>
    </p:spTree>
    <p:extLst>
      <p:ext uri="{BB962C8B-B14F-4D97-AF65-F5344CB8AC3E}">
        <p14:creationId xmlns:p14="http://schemas.microsoft.com/office/powerpoint/2010/main" val="3078115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Thirdly,</a:t>
            </a:r>
            <a:r>
              <a:rPr lang="en-US" baseline="0" dirty="0" smtClean="0"/>
              <a:t> I have proposed …</a:t>
            </a:r>
          </a:p>
          <a:p>
            <a:r>
              <a:rPr lang="en-US" baseline="0" dirty="0" smtClean="0"/>
              <a:t>I have developed REFINE, *READ*</a:t>
            </a:r>
          </a:p>
          <a:p>
            <a:endParaRPr lang="en-US" baseline="0" dirty="0" smtClean="0"/>
          </a:p>
          <a:p>
            <a:r>
              <a:rPr lang="en-US" baseline="0" dirty="0" smtClean="0"/>
              <a:t>Lower MSE indicates more accurate prediction, while higher reduction ratio indicates that the technique is more efficient.</a:t>
            </a:r>
          </a:p>
        </p:txBody>
      </p:sp>
      <p:sp>
        <p:nvSpPr>
          <p:cNvPr id="4" name="Slide Number Placeholder 3"/>
          <p:cNvSpPr>
            <a:spLocks noGrp="1"/>
          </p:cNvSpPr>
          <p:nvPr>
            <p:ph type="sldNum" sz="quarter" idx="10"/>
          </p:nvPr>
        </p:nvSpPr>
        <p:spPr/>
        <p:txBody>
          <a:bodyPr/>
          <a:lstStyle/>
          <a:p>
            <a:fld id="{D434AD33-36DA-44E6-9709-CBBA3411264E}" type="slidenum">
              <a:rPr lang="en-US" smtClean="0"/>
              <a:t>12</a:t>
            </a:fld>
            <a:endParaRPr lang="en-US"/>
          </a:p>
        </p:txBody>
      </p:sp>
    </p:spTree>
    <p:extLst>
      <p:ext uri="{BB962C8B-B14F-4D97-AF65-F5344CB8AC3E}">
        <p14:creationId xmlns:p14="http://schemas.microsoft.com/office/powerpoint/2010/main" val="121575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classical method of applying mutation analysis to evaluate a test suite T of program P.</a:t>
            </a:r>
          </a:p>
          <a:p>
            <a:r>
              <a:rPr lang="en-US" dirty="0" smtClean="0"/>
              <a:t>We apply a set of</a:t>
            </a:r>
            <a:r>
              <a:rPr lang="en-US" baseline="0" dirty="0" smtClean="0"/>
              <a:t> mutation operators O on target program P to generate a set of mutants M.</a:t>
            </a:r>
          </a:p>
          <a:p>
            <a:r>
              <a:rPr lang="en-US" baseline="0" dirty="0" smtClean="0"/>
              <a:t>And then we execute these mutants against T and measure Mutation Score of T using this formula.</a:t>
            </a:r>
          </a:p>
          <a:p>
            <a:r>
              <a:rPr lang="en-US" baseline="0" dirty="0" smtClean="0"/>
              <a:t>However, as I have explained before too many mutants are generated which make this process impractical.</a:t>
            </a:r>
          </a:p>
          <a:p>
            <a:r>
              <a:rPr lang="en-US" baseline="0" dirty="0" smtClean="0"/>
              <a:t>Mutation operator based technique suggest to use a small subset of mutation operators O</a:t>
            </a:r>
            <a:r>
              <a:rPr lang="en-US" baseline="0" dirty="0" smtClean="0"/>
              <a:t>’.</a:t>
            </a:r>
            <a:endParaRPr lang="en-US" baseline="0" dirty="0" smtClean="0"/>
          </a:p>
          <a:p>
            <a:r>
              <a:rPr lang="en-US" baseline="0" dirty="0" smtClean="0"/>
              <a:t>With a </a:t>
            </a:r>
            <a:r>
              <a:rPr lang="en-US" baseline="0" dirty="0" smtClean="0"/>
              <a:t>small O’, we only generate few mutants in M’, we execute a small number of mutants and </a:t>
            </a:r>
            <a:r>
              <a:rPr lang="en-US" baseline="0" dirty="0" smtClean="0"/>
              <a:t>apply some proposed formula MS’(T) to predict the mutation score accurately using much less mutants.</a:t>
            </a:r>
          </a:p>
          <a:p>
            <a:r>
              <a:rPr lang="en-US" baseline="0" dirty="0" smtClean="0"/>
              <a:t>What REFINER does is to use machine learning to learn </a:t>
            </a:r>
            <a:r>
              <a:rPr lang="en-US" baseline="0" dirty="0" smtClean="0"/>
              <a:t>a </a:t>
            </a:r>
            <a:r>
              <a:rPr lang="en-US" baseline="0" dirty="0" smtClean="0"/>
              <a:t>small subset of operators, and a formula which use O’ to predict MS accurately.</a:t>
            </a:r>
          </a:p>
        </p:txBody>
      </p:sp>
      <p:sp>
        <p:nvSpPr>
          <p:cNvPr id="4" name="Slide Number Placeholder 3"/>
          <p:cNvSpPr>
            <a:spLocks noGrp="1"/>
          </p:cNvSpPr>
          <p:nvPr>
            <p:ph type="sldNum" sz="quarter" idx="10"/>
          </p:nvPr>
        </p:nvSpPr>
        <p:spPr/>
        <p:txBody>
          <a:bodyPr/>
          <a:lstStyle/>
          <a:p>
            <a:fld id="{D434AD33-36DA-44E6-9709-CBBA3411264E}" type="slidenum">
              <a:rPr lang="en-US" smtClean="0"/>
              <a:t>14</a:t>
            </a:fld>
            <a:endParaRPr lang="en-US"/>
          </a:p>
        </p:txBody>
      </p:sp>
    </p:spTree>
    <p:extLst>
      <p:ext uri="{BB962C8B-B14F-4D97-AF65-F5344CB8AC3E}">
        <p14:creationId xmlns:p14="http://schemas.microsoft.com/office/powerpoint/2010/main" val="259388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AND EXPLAIN (KILLMAP</a:t>
            </a:r>
            <a:r>
              <a:rPr lang="en-US" baseline="0" dirty="0" smtClean="0"/>
              <a:t> EXPLANATION: THIS MUTANT GENERATION DIFFERENT OUTPUT FROM PROGRAM SO IT IS DETECTED/KILLED BY TEST CASE X)</a:t>
            </a:r>
            <a:endParaRPr lang="en-US" dirty="0" smtClean="0"/>
          </a:p>
          <a:p>
            <a:endParaRPr lang="en-US" dirty="0" smtClean="0"/>
          </a:p>
          <a:p>
            <a:r>
              <a:rPr lang="en-US" dirty="0" smtClean="0"/>
              <a:t>This</a:t>
            </a:r>
            <a:r>
              <a:rPr lang="en-US" baseline="0" dirty="0" smtClean="0"/>
              <a:t> is the classical way to calculate MS of T. we apply set of operators O to P and generate 5 mutants, m1 to m5.</a:t>
            </a:r>
          </a:p>
          <a:p>
            <a:r>
              <a:rPr lang="en-US" baseline="0" dirty="0" smtClean="0"/>
              <a:t>And then we execute 5 mutants on T and generate this kill map. So if a cell is 1, then a mutant is killed by a test case.</a:t>
            </a:r>
          </a:p>
          <a:p>
            <a:r>
              <a:rPr lang="en-US" baseline="0" dirty="0" smtClean="0"/>
              <a:t>Now with this killmap we calculate MS of T using this formula. #mutants in M is 5. #mutants killed is 3. so 0.6</a:t>
            </a:r>
          </a:p>
          <a:p>
            <a:endParaRPr lang="en-US" baseline="0" dirty="0" smtClean="0"/>
          </a:p>
          <a:p>
            <a:r>
              <a:rPr lang="en-US" baseline="0" dirty="0" smtClean="0"/>
              <a:t>While this is a small example but executing 5 mutants to me still takes so long so I want to reduce it.</a:t>
            </a:r>
          </a:p>
          <a:p>
            <a:r>
              <a:rPr lang="en-US" baseline="0" dirty="0" smtClean="0"/>
              <a:t>And a scientist named Deng suggest I can just use SSDL operator.</a:t>
            </a:r>
          </a:p>
          <a:p>
            <a:endParaRPr lang="en-US" baseline="0" dirty="0" smtClean="0"/>
          </a:p>
          <a:p>
            <a:r>
              <a:rPr lang="en-US" baseline="0" dirty="0" smtClean="0"/>
              <a:t>So that instead of using all operators in O, I will apply only SSDL on P. and again, I execute mutants on test suite. But this time, only 2 of them.</a:t>
            </a:r>
          </a:p>
          <a:p>
            <a:r>
              <a:rPr lang="en-US" baseline="0" dirty="0" smtClean="0"/>
              <a:t>Then I use this formula MSSSDL to calculate MS’(T) and estimate MS(T), the formula is as follow and the estimated value is 0.5, which is quite close to the actual MS and I only have to use 2 mutants instead of 5.</a:t>
            </a:r>
            <a:endParaRPr lang="en-US" dirty="0"/>
          </a:p>
        </p:txBody>
      </p:sp>
      <p:sp>
        <p:nvSpPr>
          <p:cNvPr id="4" name="Slide Number Placeholder 3"/>
          <p:cNvSpPr>
            <a:spLocks noGrp="1"/>
          </p:cNvSpPr>
          <p:nvPr>
            <p:ph type="sldNum" sz="quarter" idx="10"/>
          </p:nvPr>
        </p:nvSpPr>
        <p:spPr/>
        <p:txBody>
          <a:bodyPr/>
          <a:lstStyle/>
          <a:p>
            <a:fld id="{D434AD33-36DA-44E6-9709-CBBA3411264E}" type="slidenum">
              <a:rPr lang="en-US" smtClean="0"/>
              <a:t>15</a:t>
            </a:fld>
            <a:endParaRPr lang="en-US"/>
          </a:p>
        </p:txBody>
      </p:sp>
    </p:spTree>
    <p:extLst>
      <p:ext uri="{BB962C8B-B14F-4D97-AF65-F5344CB8AC3E}">
        <p14:creationId xmlns:p14="http://schemas.microsoft.com/office/powerpoint/2010/main" val="104742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a:t>
            </a:r>
            <a:r>
              <a:rPr lang="en-US" baseline="0" dirty="0" smtClean="0"/>
              <a:t> shows an overview of REFINER</a:t>
            </a:r>
          </a:p>
          <a:p>
            <a:r>
              <a:rPr lang="en-US" baseline="0" dirty="0" smtClean="0"/>
              <a:t>It includes 2 phases, similar to framework to a machine learning problem: a training phase and a deployment phase (also called testing phase)</a:t>
            </a:r>
          </a:p>
          <a:p>
            <a:endParaRPr lang="en-US" baseline="0" dirty="0" smtClean="0"/>
          </a:p>
          <a:p>
            <a:r>
              <a:rPr lang="en-US" baseline="0" dirty="0" smtClean="0"/>
              <a:t>The training phase takes as input a set of programs and test suites, and a set of mutation operators O. </a:t>
            </a:r>
          </a:p>
          <a:p>
            <a:r>
              <a:rPr lang="en-US" baseline="0" dirty="0" smtClean="0"/>
              <a:t>Then I conduct model training to learn a small subset O’ of mutation operators, and a linear function which utilizes O’ for predict mutation score.</a:t>
            </a:r>
          </a:p>
          <a:p>
            <a:r>
              <a:rPr lang="en-US" baseline="0" dirty="0" smtClean="0"/>
              <a:t>In this figure here we have the output subset O’ and we have the formula to predict mutation score having this form.</a:t>
            </a:r>
          </a:p>
          <a:p>
            <a:r>
              <a:rPr lang="en-US" baseline="0" dirty="0" smtClean="0"/>
              <a:t>C and b are constants. While MSq1 </a:t>
            </a:r>
            <a:r>
              <a:rPr lang="en-US" baseline="0" dirty="0" err="1" smtClean="0"/>
              <a:t>MSqL</a:t>
            </a:r>
            <a:r>
              <a:rPr lang="en-US" baseline="0" dirty="0" smtClean="0"/>
              <a:t> are defined by this equation. If you guys remember, this is a similar </a:t>
            </a:r>
            <a:r>
              <a:rPr lang="en-US" baseline="0" dirty="0" err="1" smtClean="0"/>
              <a:t>equaltion</a:t>
            </a:r>
            <a:r>
              <a:rPr lang="en-US" baseline="0" dirty="0" smtClean="0"/>
              <a:t> with MSSSDL on the previous slide.</a:t>
            </a:r>
          </a:p>
          <a:p>
            <a:r>
              <a:rPr lang="en-US" baseline="0" dirty="0" smtClean="0"/>
              <a:t>So now I have this outputs and I can apply them to predict mutation scores of new test suite of new program.</a:t>
            </a:r>
          </a:p>
          <a:p>
            <a:endParaRPr lang="en-US" baseline="0" dirty="0" smtClean="0"/>
          </a:p>
          <a:p>
            <a:r>
              <a:rPr lang="en-US" baseline="0" dirty="0" smtClean="0"/>
              <a:t>In the testing phase, given a program P and a test suite T, instead of running mutation analysis on all mutants, we generate mutants using only mutation operators in O’. Then, we execute the mutants and calculate </a:t>
            </a:r>
            <a:r>
              <a:rPr lang="en-US" baseline="0" dirty="0" err="1" smtClean="0"/>
              <a:t>MSq</a:t>
            </a:r>
            <a:r>
              <a:rPr lang="en-US" baseline="0" dirty="0" smtClean="0"/>
              <a:t>(T) for each operator in O’. And apply the linear function to predict MS(T)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434AD33-36DA-44E6-9709-CBBA3411264E}" type="slidenum">
              <a:rPr lang="en-US" smtClean="0"/>
              <a:t>16</a:t>
            </a:fld>
            <a:endParaRPr lang="en-US"/>
          </a:p>
        </p:txBody>
      </p:sp>
    </p:spTree>
    <p:extLst>
      <p:ext uri="{BB962C8B-B14F-4D97-AF65-F5344CB8AC3E}">
        <p14:creationId xmlns:p14="http://schemas.microsoft.com/office/powerpoint/2010/main" val="1750718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a:t>
            </a:r>
            <a:r>
              <a:rPr lang="en-US" dirty="0" smtClean="0"/>
              <a:t>I am going to explain more details</a:t>
            </a:r>
            <a:r>
              <a:rPr lang="en-US" baseline="0" dirty="0" smtClean="0"/>
              <a:t> about the training phase of REFINER. It has 3 steps.</a:t>
            </a:r>
          </a:p>
          <a:p>
            <a:r>
              <a:rPr lang="en-US" baseline="0" dirty="0" smtClean="0"/>
              <a:t>In the first step, I conduct mutation analysis on each input target program and their test suite to generate </a:t>
            </a:r>
            <a:r>
              <a:rPr lang="en-US" baseline="0" dirty="0" err="1" smtClean="0"/>
              <a:t>killmaps</a:t>
            </a:r>
            <a:r>
              <a:rPr lang="en-US" baseline="0" dirty="0" smtClean="0"/>
              <a:t>.</a:t>
            </a:r>
          </a:p>
          <a:p>
            <a:r>
              <a:rPr lang="en-US" baseline="0" dirty="0" smtClean="0"/>
              <a:t>In this figure KM1 is the generated killmap of program P1 and test suite TS1, in which m1 is killed by test case 1 and mutant 2 is killed by test case 2.</a:t>
            </a:r>
          </a:p>
          <a:p>
            <a:r>
              <a:rPr lang="en-US" baseline="0" dirty="0" smtClean="0"/>
              <a:t>Similarly, KMN is the generated killmap for program PN and test suite TSN.</a:t>
            </a:r>
          </a:p>
          <a:p>
            <a:endParaRPr lang="en-US" baseline="0" dirty="0" smtClean="0"/>
          </a:p>
          <a:p>
            <a:r>
              <a:rPr lang="en-US" baseline="0" dirty="0" smtClean="0"/>
              <a:t>In the second step, I generate 3 inputs for my model training algorithm CLARS.</a:t>
            </a:r>
          </a:p>
          <a:p>
            <a:r>
              <a:rPr lang="en-US" baseline="0" dirty="0" smtClean="0"/>
              <a:t>The first input is matrix MS, which contains what I want to predict, mutation score of test suites using all mutant. MS is calculated using this formula. *READ*</a:t>
            </a:r>
          </a:p>
          <a:p>
            <a:r>
              <a:rPr lang="en-US" baseline="0" dirty="0" smtClean="0"/>
              <a:t>The second input is matrix MSQ, which contains the values of variables which will be used to predict MS. Each cell of MSQ is calculated using this formula *READ*</a:t>
            </a:r>
          </a:p>
          <a:p>
            <a:r>
              <a:rPr lang="en-US" baseline="0" dirty="0" smtClean="0"/>
              <a:t>Lastly, I want to select a subset of operators that generate small number of mutants, so I give CLARS an additional input cost matrix, which contains *READ*</a:t>
            </a:r>
          </a:p>
          <a:p>
            <a:endParaRPr lang="en-US" baseline="0" dirty="0" smtClean="0"/>
          </a:p>
          <a:p>
            <a:r>
              <a:rPr lang="en-US" baseline="0" dirty="0" smtClean="0"/>
              <a:t>In the third step, I run CLARS with 3 generated inputs to generate outputs for the training phase.</a:t>
            </a:r>
          </a:p>
        </p:txBody>
      </p:sp>
      <p:sp>
        <p:nvSpPr>
          <p:cNvPr id="4" name="Slide Number Placeholder 3"/>
          <p:cNvSpPr>
            <a:spLocks noGrp="1"/>
          </p:cNvSpPr>
          <p:nvPr>
            <p:ph type="sldNum" sz="quarter" idx="10"/>
          </p:nvPr>
        </p:nvSpPr>
        <p:spPr/>
        <p:txBody>
          <a:bodyPr/>
          <a:lstStyle/>
          <a:p>
            <a:fld id="{D434AD33-36DA-44E6-9709-CBBA3411264E}" type="slidenum">
              <a:rPr lang="en-US" smtClean="0"/>
              <a:t>17</a:t>
            </a:fld>
            <a:endParaRPr lang="en-US"/>
          </a:p>
        </p:txBody>
      </p:sp>
    </p:spTree>
    <p:extLst>
      <p:ext uri="{BB962C8B-B14F-4D97-AF65-F5344CB8AC3E}">
        <p14:creationId xmlns:p14="http://schemas.microsoft.com/office/powerpoint/2010/main" val="2515682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AND EXPLAIN</a:t>
            </a:r>
          </a:p>
          <a:p>
            <a:r>
              <a:rPr lang="en-US" dirty="0" smtClean="0"/>
              <a:t>This</a:t>
            </a:r>
            <a:r>
              <a:rPr lang="en-US" baseline="0" dirty="0" smtClean="0"/>
              <a:t> slide shows an example demonstrating how REFINER works.</a:t>
            </a:r>
          </a:p>
          <a:p>
            <a:r>
              <a:rPr lang="en-US" baseline="0" dirty="0" smtClean="0"/>
              <a:t>After step 2 of training phase, </a:t>
            </a:r>
            <a:r>
              <a:rPr lang="en-US" baseline="0" dirty="0" err="1" smtClean="0"/>
              <a:t>i</a:t>
            </a:r>
            <a:r>
              <a:rPr lang="en-US" baseline="0" dirty="0" smtClean="0"/>
              <a:t> obtain 3 inputs matrices for CLARS: MS, MSQ and cost.</a:t>
            </a:r>
          </a:p>
          <a:p>
            <a:r>
              <a:rPr lang="en-US" baseline="0" dirty="0" smtClean="0"/>
              <a:t>The set of all operators contains 9 fine-grained mutation operators: Q11 to Q33, which were created from a set of 3 coarse grained mutation operator Q1 Q2 Q3.</a:t>
            </a:r>
          </a:p>
          <a:p>
            <a:r>
              <a:rPr lang="en-US" baseline="0" dirty="0" smtClean="0"/>
              <a:t>After applying CLARS, I obtain the following outputs: </a:t>
            </a:r>
          </a:p>
          <a:p>
            <a:r>
              <a:rPr lang="en-US" baseline="0" dirty="0" smtClean="0"/>
              <a:t>*READ*</a:t>
            </a:r>
          </a:p>
          <a:p>
            <a:r>
              <a:rPr lang="en-US" baseline="0" dirty="0" smtClean="0"/>
              <a:t>In the testing phase, </a:t>
            </a:r>
            <a:r>
              <a:rPr lang="en-US" baseline="0" smtClean="0"/>
              <a:t>when </a:t>
            </a:r>
            <a:r>
              <a:rPr lang="en-US" baseline="0" smtClean="0"/>
              <a:t>given </a:t>
            </a:r>
            <a:r>
              <a:rPr lang="en-US" baseline="0" dirty="0" smtClean="0"/>
              <a:t>a new program P3, I only generate mutants for these 3 selected operators, calculate MSQ for each test suite and each operator, and apply the formula to predict MS. </a:t>
            </a:r>
          </a:p>
          <a:p>
            <a:r>
              <a:rPr lang="en-US" baseline="0" dirty="0" smtClean="0"/>
              <a:t>*READ how to calculate MS’ for TS1*</a:t>
            </a:r>
          </a:p>
          <a:p>
            <a:r>
              <a:rPr lang="en-US" baseline="0" dirty="0" smtClean="0"/>
              <a:t>To evaluate my technique, I need to measure prediction accuracy and reduction ratio.</a:t>
            </a:r>
          </a:p>
          <a:p>
            <a:r>
              <a:rPr lang="en-US" baseline="0" dirty="0" smtClean="0"/>
              <a:t>For prediction accuracy, I calculate the actual MS of each TS using mutants generated by all 9 operators. And compare it with the predict MS using mean squared error. </a:t>
            </a:r>
            <a:endParaRPr lang="en-US" baseline="0" dirty="0" smtClean="0"/>
          </a:p>
          <a:p>
            <a:r>
              <a:rPr lang="en-US" baseline="0" dirty="0" smtClean="0"/>
              <a:t>MSE </a:t>
            </a:r>
            <a:r>
              <a:rPr lang="en-US" baseline="0" dirty="0" smtClean="0"/>
              <a:t>is the average of squared difference between the actual and predict MS.</a:t>
            </a:r>
          </a:p>
          <a:p>
            <a:r>
              <a:rPr lang="en-US" baseline="0" dirty="0" smtClean="0"/>
              <a:t>*READ how to get 0.005*</a:t>
            </a:r>
          </a:p>
          <a:p>
            <a:r>
              <a:rPr lang="en-US" baseline="0" dirty="0" smtClean="0"/>
              <a:t>For reduction ratio, my technique used 3 operators, each generate 20, 19 and 23 mutants. 9 </a:t>
            </a:r>
            <a:r>
              <a:rPr lang="en-US" baseline="0" dirty="0" err="1" smtClean="0"/>
              <a:t>oeprators</a:t>
            </a:r>
            <a:r>
              <a:rPr lang="en-US" baseline="0" dirty="0" smtClean="0"/>
              <a:t> generates 198 mutants. Hence the reduction ratio is 69%</a:t>
            </a:r>
          </a:p>
        </p:txBody>
      </p:sp>
      <p:sp>
        <p:nvSpPr>
          <p:cNvPr id="4" name="Slide Number Placeholder 3"/>
          <p:cNvSpPr>
            <a:spLocks noGrp="1"/>
          </p:cNvSpPr>
          <p:nvPr>
            <p:ph type="sldNum" sz="quarter" idx="10"/>
          </p:nvPr>
        </p:nvSpPr>
        <p:spPr/>
        <p:txBody>
          <a:bodyPr/>
          <a:lstStyle/>
          <a:p>
            <a:fld id="{D434AD33-36DA-44E6-9709-CBBA3411264E}" type="slidenum">
              <a:rPr lang="en-US" smtClean="0"/>
              <a:t>18</a:t>
            </a:fld>
            <a:endParaRPr lang="en-US"/>
          </a:p>
        </p:txBody>
      </p:sp>
    </p:spTree>
    <p:extLst>
      <p:ext uri="{BB962C8B-B14F-4D97-AF65-F5344CB8AC3E}">
        <p14:creationId xmlns:p14="http://schemas.microsoft.com/office/powerpoint/2010/main" val="3167793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my research questions.</a:t>
            </a:r>
          </a:p>
          <a:p>
            <a:r>
              <a:rPr lang="en-US" dirty="0" smtClean="0"/>
              <a:t>RQ1 compares the correlation between fine-grained </a:t>
            </a:r>
            <a:r>
              <a:rPr lang="en-US" dirty="0" err="1" smtClean="0"/>
              <a:t>muitation</a:t>
            </a:r>
            <a:r>
              <a:rPr lang="en-US" dirty="0" smtClean="0"/>
              <a:t> </a:t>
            </a:r>
            <a:r>
              <a:rPr lang="en-US" dirty="0" err="1" smtClean="0"/>
              <a:t>oeprators</a:t>
            </a:r>
            <a:r>
              <a:rPr lang="en-US" dirty="0" smtClean="0"/>
              <a:t> and coarse-grained mutation operators.</a:t>
            </a:r>
          </a:p>
          <a:p>
            <a:r>
              <a:rPr lang="en-US" dirty="0" smtClean="0"/>
              <a:t>In</a:t>
            </a:r>
            <a:r>
              <a:rPr lang="en-US" baseline="0" dirty="0" smtClean="0"/>
              <a:t> linear regression, if the variables are less correlated  with each other, then the algorithm may produce more accurate model.</a:t>
            </a:r>
          </a:p>
          <a:p>
            <a:r>
              <a:rPr lang="en-US" baseline="0" dirty="0" smtClean="0"/>
              <a:t>RQ2 compare the prediction accuracy and reduction ratio of applying REFINER to select a subset of fine-grained mutation operators, comparing to REFINER selecting a subset of coarse-grained mutation operators?</a:t>
            </a:r>
          </a:p>
          <a:p>
            <a:r>
              <a:rPr lang="en-US" baseline="0" dirty="0" smtClean="0"/>
              <a:t>RQ3 and 4 compares REFINER with existing techniques: random selection, Offutt and </a:t>
            </a:r>
            <a:r>
              <a:rPr lang="en-US" baseline="0" dirty="0" err="1" smtClean="0"/>
              <a:t>ssdl</a:t>
            </a:r>
            <a:endParaRPr lang="en-US" dirty="0"/>
          </a:p>
        </p:txBody>
      </p:sp>
      <p:sp>
        <p:nvSpPr>
          <p:cNvPr id="4" name="Slide Number Placeholder 3"/>
          <p:cNvSpPr>
            <a:spLocks noGrp="1"/>
          </p:cNvSpPr>
          <p:nvPr>
            <p:ph type="sldNum" sz="quarter" idx="10"/>
          </p:nvPr>
        </p:nvSpPr>
        <p:spPr/>
        <p:txBody>
          <a:bodyPr/>
          <a:lstStyle/>
          <a:p>
            <a:fld id="{D434AD33-36DA-44E6-9709-CBBA3411264E}" type="slidenum">
              <a:rPr lang="en-US" smtClean="0"/>
              <a:t>20</a:t>
            </a:fld>
            <a:endParaRPr lang="en-US"/>
          </a:p>
        </p:txBody>
      </p:sp>
    </p:spTree>
    <p:extLst>
      <p:ext uri="{BB962C8B-B14F-4D97-AF65-F5344CB8AC3E}">
        <p14:creationId xmlns:p14="http://schemas.microsoft.com/office/powerpoint/2010/main" val="3934084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experiments</a:t>
            </a:r>
            <a:r>
              <a:rPr lang="en-US" baseline="0" dirty="0" smtClean="0"/>
              <a:t> target 6 SIR programs: *naming*</a:t>
            </a:r>
          </a:p>
          <a:p>
            <a:r>
              <a:rPr lang="en-US" baseline="0" dirty="0" smtClean="0"/>
              <a:t>Their numbers of lines of code, number of tests and number of generated mutants are shown in the table</a:t>
            </a:r>
          </a:p>
          <a:p>
            <a:r>
              <a:rPr lang="en-US" baseline="0" dirty="0" smtClean="0"/>
              <a:t>MUSIC is applied …</a:t>
            </a:r>
          </a:p>
          <a:p>
            <a:r>
              <a:rPr lang="en-US" baseline="0" dirty="0" smtClean="0"/>
              <a:t>In my thesis I target predicting hard-to-kill mutation score.</a:t>
            </a:r>
          </a:p>
          <a:p>
            <a:r>
              <a:rPr lang="en-US" baseline="0" dirty="0" smtClean="0"/>
              <a:t>To identify </a:t>
            </a:r>
            <a:r>
              <a:rPr lang="en-US" baseline="0" dirty="0" err="1" smtClean="0"/>
              <a:t>hardtokill</a:t>
            </a:r>
            <a:r>
              <a:rPr lang="en-US" baseline="0" dirty="0" smtClean="0"/>
              <a:t> mutants </a:t>
            </a:r>
            <a:r>
              <a:rPr lang="en-US" baseline="0" dirty="0" err="1" smtClean="0"/>
              <a:t>i</a:t>
            </a:r>
            <a:r>
              <a:rPr lang="en-US" baseline="0" dirty="0" smtClean="0"/>
              <a:t> used the following definitions: *READ*</a:t>
            </a:r>
          </a:p>
          <a:p>
            <a:r>
              <a:rPr lang="en-US" baseline="0" dirty="0" smtClean="0"/>
              <a:t>I targeted </a:t>
            </a:r>
            <a:r>
              <a:rPr lang="en-US" baseline="0" dirty="0" err="1" smtClean="0"/>
              <a:t>htk</a:t>
            </a:r>
            <a:r>
              <a:rPr lang="en-US" baseline="0" dirty="0" smtClean="0"/>
              <a:t> mutants because they are more valuable for measuring the quality of test suite.</a:t>
            </a:r>
          </a:p>
          <a:p>
            <a:endParaRPr lang="en-US" dirty="0"/>
          </a:p>
        </p:txBody>
      </p:sp>
      <p:sp>
        <p:nvSpPr>
          <p:cNvPr id="4" name="Slide Number Placeholder 3"/>
          <p:cNvSpPr>
            <a:spLocks noGrp="1"/>
          </p:cNvSpPr>
          <p:nvPr>
            <p:ph type="sldNum" sz="quarter" idx="10"/>
          </p:nvPr>
        </p:nvSpPr>
        <p:spPr/>
        <p:txBody>
          <a:bodyPr/>
          <a:lstStyle/>
          <a:p>
            <a:fld id="{D434AD33-36DA-44E6-9709-CBBA3411264E}" type="slidenum">
              <a:rPr lang="en-US" smtClean="0"/>
              <a:t>21</a:t>
            </a:fld>
            <a:endParaRPr lang="en-US"/>
          </a:p>
        </p:txBody>
      </p:sp>
    </p:spTree>
    <p:extLst>
      <p:ext uri="{BB962C8B-B14F-4D97-AF65-F5344CB8AC3E}">
        <p14:creationId xmlns:p14="http://schemas.microsoft.com/office/powerpoint/2010/main" val="1708953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a:t>
            </a:r>
            <a:r>
              <a:rPr lang="en-US" baseline="0" dirty="0" smtClean="0"/>
              <a:t>thesis proposes solutions for two weaknesses of Mutation Analysis in practice</a:t>
            </a:r>
            <a:r>
              <a:rPr lang="en-US" baseline="0" dirty="0" smtClean="0"/>
              <a:t>. </a:t>
            </a:r>
          </a:p>
          <a:p>
            <a:r>
              <a:rPr lang="en-US" baseline="0" dirty="0" smtClean="0"/>
              <a:t>Mutation </a:t>
            </a:r>
            <a:r>
              <a:rPr lang="en-US" baseline="0" dirty="0" smtClean="0"/>
              <a:t>Analysis is a versatile technique that has been used in various aspects of software testing. Here are a few examples</a:t>
            </a:r>
            <a:r>
              <a:rPr lang="en-US" baseline="0" dirty="0" smtClean="0"/>
              <a:t>.</a:t>
            </a:r>
            <a:endParaRPr lang="en-US" baseline="0" dirty="0" smtClean="0"/>
          </a:p>
          <a:p>
            <a:r>
              <a:rPr lang="en-US" baseline="0" dirty="0" smtClean="0"/>
              <a:t>The most </a:t>
            </a:r>
            <a:r>
              <a:rPr lang="en-US" baseline="0" dirty="0" err="1" smtClean="0"/>
              <a:t>wellknown</a:t>
            </a:r>
            <a:r>
              <a:rPr lang="en-US" baseline="0" dirty="0" smtClean="0"/>
              <a:t> application of mutation analysis is test suite quality evaluation. </a:t>
            </a:r>
            <a:endParaRPr lang="en-US" baseline="0" dirty="0" smtClean="0"/>
          </a:p>
          <a:p>
            <a:r>
              <a:rPr lang="en-US" baseline="0" dirty="0" smtClean="0"/>
              <a:t>A </a:t>
            </a:r>
            <a:r>
              <a:rPr lang="en-US" baseline="0" dirty="0" smtClean="0"/>
              <a:t>mutant is seen as a potential fault that can be made by a programmer. And we can assess the quality of a test suite by checking the ratio of mutants that T can </a:t>
            </a:r>
            <a:r>
              <a:rPr lang="en-US" baseline="0" dirty="0" smtClean="0"/>
              <a:t>kill.</a:t>
            </a:r>
            <a:endParaRPr lang="en-US" baseline="0" dirty="0" smtClean="0"/>
          </a:p>
          <a:p>
            <a:r>
              <a:rPr lang="en-US" baseline="0" dirty="0" smtClean="0"/>
              <a:t>Besides that, two other example of applications of mutation analysis includes fault localization and test case generation.</a:t>
            </a:r>
          </a:p>
          <a:p>
            <a:r>
              <a:rPr lang="en-US" baseline="0" dirty="0" smtClean="0"/>
              <a:t>MUSE and DeMiner are two works from our lab which incorporate mutation analysis to improve the performance of fault localization and test case generation respectively</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D434AD33-36DA-44E6-9709-CBBA3411264E}" type="slidenum">
              <a:rPr lang="en-US" smtClean="0"/>
              <a:t>2</a:t>
            </a:fld>
            <a:endParaRPr lang="en-US"/>
          </a:p>
        </p:txBody>
      </p:sp>
    </p:spTree>
    <p:extLst>
      <p:ext uri="{BB962C8B-B14F-4D97-AF65-F5344CB8AC3E}">
        <p14:creationId xmlns:p14="http://schemas.microsoft.com/office/powerpoint/2010/main" val="3503772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techniques to be compared in my</a:t>
            </a:r>
            <a:r>
              <a:rPr lang="en-US" baseline="0" dirty="0" smtClean="0"/>
              <a:t> experiments.</a:t>
            </a:r>
          </a:p>
          <a:p>
            <a:r>
              <a:rPr lang="en-US" baseline="0" dirty="0" smtClean="0"/>
              <a:t>REFINER is the original technique which applies REFINER with input set of fine-grained mutation operators</a:t>
            </a:r>
          </a:p>
          <a:p>
            <a:r>
              <a:rPr lang="en-US" baseline="0" dirty="0" smtClean="0"/>
              <a:t>REFINERTRD applies REFINER with input set of coarse-grained mutation operators.</a:t>
            </a:r>
          </a:p>
          <a:p>
            <a:r>
              <a:rPr lang="en-US" baseline="0" dirty="0" smtClean="0"/>
              <a:t>RNDSN is the existing technique random selection. Here I randomly selects the same number of mutants generated by REFINER.</a:t>
            </a:r>
          </a:p>
          <a:p>
            <a:r>
              <a:rPr lang="en-US" baseline="0" dirty="0" smtClean="0"/>
              <a:t>E-</a:t>
            </a:r>
            <a:r>
              <a:rPr lang="en-US" baseline="0" dirty="0" err="1" smtClean="0"/>
              <a:t>SELECTIVe</a:t>
            </a:r>
            <a:r>
              <a:rPr lang="en-US" baseline="0" dirty="0" smtClean="0"/>
              <a:t> is Offutt selective operator set which includes the following 4 operators. *DESCRIBE WITH FOR EXAMPLE*</a:t>
            </a:r>
          </a:p>
          <a:p>
            <a:r>
              <a:rPr lang="en-US" baseline="0" dirty="0" smtClean="0"/>
              <a:t>Lastly, SSDL uses only SSDL mutants</a:t>
            </a:r>
          </a:p>
        </p:txBody>
      </p:sp>
      <p:sp>
        <p:nvSpPr>
          <p:cNvPr id="4" name="Slide Number Placeholder 3"/>
          <p:cNvSpPr>
            <a:spLocks noGrp="1"/>
          </p:cNvSpPr>
          <p:nvPr>
            <p:ph type="sldNum" sz="quarter" idx="10"/>
          </p:nvPr>
        </p:nvSpPr>
        <p:spPr/>
        <p:txBody>
          <a:bodyPr/>
          <a:lstStyle/>
          <a:p>
            <a:fld id="{D434AD33-36DA-44E6-9709-CBBA3411264E}" type="slidenum">
              <a:rPr lang="en-US" smtClean="0"/>
              <a:t>22</a:t>
            </a:fld>
            <a:endParaRPr lang="en-US"/>
          </a:p>
        </p:txBody>
      </p:sp>
    </p:spTree>
    <p:extLst>
      <p:ext uri="{BB962C8B-B14F-4D97-AF65-F5344CB8AC3E}">
        <p14:creationId xmlns:p14="http://schemas.microsoft.com/office/powerpoint/2010/main" val="4225046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RQ1 I measure the Pearson correlation between each pair of operators. </a:t>
            </a:r>
          </a:p>
          <a:p>
            <a:r>
              <a:rPr lang="en-US" baseline="0" dirty="0" smtClean="0"/>
              <a:t>The higher the </a:t>
            </a:r>
            <a:r>
              <a:rPr lang="en-US" baseline="0" dirty="0" err="1" smtClean="0"/>
              <a:t>pearson</a:t>
            </a:r>
            <a:r>
              <a:rPr lang="en-US" baseline="0" dirty="0" smtClean="0"/>
              <a:t> </a:t>
            </a:r>
            <a:r>
              <a:rPr lang="en-US" baseline="0" dirty="0" err="1" smtClean="0"/>
              <a:t>correalation</a:t>
            </a:r>
            <a:r>
              <a:rPr lang="en-US" baseline="0" dirty="0" smtClean="0"/>
              <a:t>, the more correlated the pair of operators is.</a:t>
            </a:r>
          </a:p>
          <a:p>
            <a:r>
              <a:rPr lang="en-US" dirty="0" smtClean="0"/>
              <a:t>This</a:t>
            </a:r>
            <a:r>
              <a:rPr lang="en-US" baseline="0" dirty="0" smtClean="0"/>
              <a:t> 2 figures show the result for Make program.</a:t>
            </a:r>
          </a:p>
          <a:p>
            <a:r>
              <a:rPr lang="en-US" baseline="0" dirty="0" smtClean="0"/>
              <a:t>The figure on the left show the distribution of Pearson correlation of pairs of coarse grained operators and the right figure shows that of pairs of fine-grained operators.</a:t>
            </a:r>
          </a:p>
          <a:p>
            <a:r>
              <a:rPr lang="en-US" baseline="0" dirty="0" smtClean="0"/>
              <a:t>80% of coarse grained operator pairs are highly correlated while only 40% of fine-grained </a:t>
            </a:r>
            <a:r>
              <a:rPr lang="en-US" baseline="0" dirty="0" err="1" smtClean="0"/>
              <a:t>oeprators</a:t>
            </a:r>
            <a:r>
              <a:rPr lang="en-US" baseline="0" dirty="0" smtClean="0"/>
              <a:t> pairs are highly correlated.</a:t>
            </a:r>
          </a:p>
          <a:p>
            <a:r>
              <a:rPr lang="en-US" baseline="0" dirty="0" smtClean="0"/>
              <a:t>This pattern is similar in other programs as well.</a:t>
            </a:r>
          </a:p>
          <a:p>
            <a:r>
              <a:rPr lang="en-US" baseline="0" dirty="0" smtClean="0"/>
              <a:t>So I conclude that coarse grained … *READ*</a:t>
            </a:r>
            <a:endParaRPr lang="en-US" dirty="0"/>
          </a:p>
        </p:txBody>
      </p:sp>
      <p:sp>
        <p:nvSpPr>
          <p:cNvPr id="4" name="Slide Number Placeholder 3"/>
          <p:cNvSpPr>
            <a:spLocks noGrp="1"/>
          </p:cNvSpPr>
          <p:nvPr>
            <p:ph type="sldNum" sz="quarter" idx="10"/>
          </p:nvPr>
        </p:nvSpPr>
        <p:spPr/>
        <p:txBody>
          <a:bodyPr/>
          <a:lstStyle/>
          <a:p>
            <a:fld id="{D434AD33-36DA-44E6-9709-CBBA3411264E}" type="slidenum">
              <a:rPr lang="en-US" smtClean="0"/>
              <a:t>23</a:t>
            </a:fld>
            <a:endParaRPr lang="en-US"/>
          </a:p>
        </p:txBody>
      </p:sp>
    </p:spTree>
    <p:extLst>
      <p:ext uri="{BB962C8B-B14F-4D97-AF65-F5344CB8AC3E}">
        <p14:creationId xmlns:p14="http://schemas.microsoft.com/office/powerpoint/2010/main" val="3678199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a:t>
            </a:r>
            <a:r>
              <a:rPr lang="en-US" baseline="0" dirty="0" smtClean="0"/>
              <a:t> AND EXPLAIN</a:t>
            </a:r>
            <a:endParaRPr lang="en-US" dirty="0"/>
          </a:p>
        </p:txBody>
      </p:sp>
      <p:sp>
        <p:nvSpPr>
          <p:cNvPr id="4" name="Slide Number Placeholder 3"/>
          <p:cNvSpPr>
            <a:spLocks noGrp="1"/>
          </p:cNvSpPr>
          <p:nvPr>
            <p:ph type="sldNum" sz="quarter" idx="10"/>
          </p:nvPr>
        </p:nvSpPr>
        <p:spPr/>
        <p:txBody>
          <a:bodyPr/>
          <a:lstStyle/>
          <a:p>
            <a:fld id="{D434AD33-36DA-44E6-9709-CBBA3411264E}" type="slidenum">
              <a:rPr lang="en-US" smtClean="0"/>
              <a:t>24</a:t>
            </a:fld>
            <a:endParaRPr lang="en-US"/>
          </a:p>
        </p:txBody>
      </p:sp>
    </p:spTree>
    <p:extLst>
      <p:ext uri="{BB962C8B-B14F-4D97-AF65-F5344CB8AC3E}">
        <p14:creationId xmlns:p14="http://schemas.microsoft.com/office/powerpoint/2010/main" val="1305092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AND EXPLAIN</a:t>
            </a:r>
            <a:endParaRPr lang="en-US" dirty="0"/>
          </a:p>
        </p:txBody>
      </p:sp>
      <p:sp>
        <p:nvSpPr>
          <p:cNvPr id="4" name="Slide Number Placeholder 3"/>
          <p:cNvSpPr>
            <a:spLocks noGrp="1"/>
          </p:cNvSpPr>
          <p:nvPr>
            <p:ph type="sldNum" sz="quarter" idx="10"/>
          </p:nvPr>
        </p:nvSpPr>
        <p:spPr/>
        <p:txBody>
          <a:bodyPr/>
          <a:lstStyle/>
          <a:p>
            <a:fld id="{D434AD33-36DA-44E6-9709-CBBA3411264E}" type="slidenum">
              <a:rPr lang="en-US" smtClean="0"/>
              <a:t>25</a:t>
            </a:fld>
            <a:endParaRPr lang="en-US"/>
          </a:p>
        </p:txBody>
      </p:sp>
    </p:spTree>
    <p:extLst>
      <p:ext uri="{BB962C8B-B14F-4D97-AF65-F5344CB8AC3E}">
        <p14:creationId xmlns:p14="http://schemas.microsoft.com/office/powerpoint/2010/main" val="611250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AND EXPLAIN</a:t>
            </a:r>
            <a:endParaRPr lang="en-US" dirty="0"/>
          </a:p>
        </p:txBody>
      </p:sp>
      <p:sp>
        <p:nvSpPr>
          <p:cNvPr id="4" name="Slide Number Placeholder 3"/>
          <p:cNvSpPr>
            <a:spLocks noGrp="1"/>
          </p:cNvSpPr>
          <p:nvPr>
            <p:ph type="sldNum" sz="quarter" idx="10"/>
          </p:nvPr>
        </p:nvSpPr>
        <p:spPr/>
        <p:txBody>
          <a:bodyPr/>
          <a:lstStyle/>
          <a:p>
            <a:fld id="{D434AD33-36DA-44E6-9709-CBBA3411264E}" type="slidenum">
              <a:rPr lang="en-US" smtClean="0"/>
              <a:t>26</a:t>
            </a:fld>
            <a:endParaRPr lang="en-US"/>
          </a:p>
        </p:txBody>
      </p:sp>
    </p:spTree>
    <p:extLst>
      <p:ext uri="{BB962C8B-B14F-4D97-AF65-F5344CB8AC3E}">
        <p14:creationId xmlns:p14="http://schemas.microsoft.com/office/powerpoint/2010/main" val="3610702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MUSIC helps implementing fine-grained </a:t>
            </a:r>
            <a:r>
              <a:rPr lang="en-US" smtClean="0"/>
              <a:t>operators</a:t>
            </a:r>
            <a:r>
              <a:rPr lang="en-US" baseline="0" smtClean="0"/>
              <a:t> easily.</a:t>
            </a:r>
            <a:endParaRPr lang="en-US" dirty="0"/>
          </a:p>
        </p:txBody>
      </p:sp>
      <p:sp>
        <p:nvSpPr>
          <p:cNvPr id="4" name="Slide Number Placeholder 3"/>
          <p:cNvSpPr>
            <a:spLocks noGrp="1"/>
          </p:cNvSpPr>
          <p:nvPr>
            <p:ph type="sldNum" sz="quarter" idx="10"/>
          </p:nvPr>
        </p:nvSpPr>
        <p:spPr/>
        <p:txBody>
          <a:bodyPr/>
          <a:lstStyle/>
          <a:p>
            <a:fld id="{D434AD33-36DA-44E6-9709-CBBA3411264E}" type="slidenum">
              <a:rPr lang="en-US" smtClean="0"/>
              <a:t>28</a:t>
            </a:fld>
            <a:endParaRPr lang="en-US"/>
          </a:p>
        </p:txBody>
      </p:sp>
    </p:spTree>
    <p:extLst>
      <p:ext uri="{BB962C8B-B14F-4D97-AF65-F5344CB8AC3E}">
        <p14:creationId xmlns:p14="http://schemas.microsoft.com/office/powerpoint/2010/main" val="472375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step of </a:t>
            </a:r>
            <a:r>
              <a:rPr lang="en-US" dirty="0" smtClean="0"/>
              <a:t>Mutant Analysis</a:t>
            </a:r>
            <a:r>
              <a:rPr lang="en-US" baseline="0" dirty="0" smtClean="0"/>
              <a:t> is to generate variants of a program by applying a set of syntactic code changes on a target program.</a:t>
            </a:r>
          </a:p>
          <a:p>
            <a:r>
              <a:rPr lang="en-US" baseline="0" dirty="0" smtClean="0"/>
              <a:t>In Mutant Analysis, a variant of a target program is called a Mutant; a syntactic code change is called a Mutation Operator</a:t>
            </a:r>
          </a:p>
          <a:p>
            <a:endParaRPr lang="en-US" baseline="0" dirty="0" smtClean="0"/>
          </a:p>
          <a:p>
            <a:r>
              <a:rPr lang="en-US" baseline="0" dirty="0" smtClean="0"/>
              <a:t>Lets look at this example. Here we have target program with 1 function f which takes 2 integers a and b as input.</a:t>
            </a:r>
          </a:p>
          <a:p>
            <a:r>
              <a:rPr lang="en-US" baseline="0" dirty="0" smtClean="0"/>
              <a:t>I can apply 3 different mutation operators to 3 locations in f to generate 3 mutants.</a:t>
            </a:r>
          </a:p>
          <a:p>
            <a:endParaRPr lang="en-US" baseline="0" dirty="0" smtClean="0"/>
          </a:p>
          <a:p>
            <a:r>
              <a:rPr lang="en-US" baseline="0" dirty="0" smtClean="0"/>
              <a:t>Operator </a:t>
            </a:r>
            <a:r>
              <a:rPr lang="en-US" baseline="0" dirty="0" err="1" smtClean="0"/>
              <a:t>cccr</a:t>
            </a:r>
            <a:r>
              <a:rPr lang="en-US" baseline="0" dirty="0" smtClean="0"/>
              <a:t> represents the syntactic code change from a constant to another constant. In this case, from 1 to 2. which creates mutant #1</a:t>
            </a:r>
          </a:p>
          <a:p>
            <a:r>
              <a:rPr lang="en-US" baseline="0" dirty="0" smtClean="0"/>
              <a:t>Operator ORRN mutates a relational operator to another relational operator. From &gt;= to &lt; which creates mutant #2</a:t>
            </a:r>
          </a:p>
          <a:p>
            <a:r>
              <a:rPr lang="en-US" baseline="0" dirty="0" smtClean="0"/>
              <a:t>Operator SSDL delete a statement by mutating it to a null statement. Statement print(pass) is deleted to makes mutant #3</a:t>
            </a:r>
          </a:p>
        </p:txBody>
      </p:sp>
      <p:sp>
        <p:nvSpPr>
          <p:cNvPr id="4" name="Slide Number Placeholder 3"/>
          <p:cNvSpPr>
            <a:spLocks noGrp="1"/>
          </p:cNvSpPr>
          <p:nvPr>
            <p:ph type="sldNum" sz="quarter" idx="10"/>
          </p:nvPr>
        </p:nvSpPr>
        <p:spPr/>
        <p:txBody>
          <a:bodyPr/>
          <a:lstStyle/>
          <a:p>
            <a:fld id="{D434AD33-36DA-44E6-9709-CBBA3411264E}" type="slidenum">
              <a:rPr lang="en-US" smtClean="0"/>
              <a:t>32</a:t>
            </a:fld>
            <a:endParaRPr lang="en-US"/>
          </a:p>
        </p:txBody>
      </p:sp>
    </p:spTree>
    <p:extLst>
      <p:ext uri="{BB962C8B-B14F-4D97-AF65-F5344CB8AC3E}">
        <p14:creationId xmlns:p14="http://schemas.microsoft.com/office/powerpoint/2010/main" val="4265801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2 mutation</a:t>
            </a:r>
            <a:r>
              <a:rPr lang="en-US" baseline="0" dirty="0" smtClean="0"/>
              <a:t> analysis run test suites on the mutants and analysis the output difference between the original program and each mutant.</a:t>
            </a:r>
          </a:p>
          <a:p>
            <a:r>
              <a:rPr lang="en-US" baseline="0" dirty="0" smtClean="0"/>
              <a:t>On the previous slide we generate 3 mutants for target program.</a:t>
            </a:r>
          </a:p>
          <a:p>
            <a:r>
              <a:rPr lang="en-US" baseline="0" dirty="0" smtClean="0"/>
              <a:t>Now assume target program has a test suite of 3 test cases.</a:t>
            </a:r>
          </a:p>
          <a:p>
            <a:r>
              <a:rPr lang="en-US" baseline="0" dirty="0" smtClean="0"/>
              <a:t>Then in this step of mutation analysis, we execute 3 test cases against the original program and each mutant and record the results</a:t>
            </a:r>
          </a:p>
          <a:p>
            <a:endParaRPr lang="en-US" baseline="0" dirty="0" smtClean="0"/>
          </a:p>
          <a:p>
            <a:r>
              <a:rPr lang="en-US" baseline="0" dirty="0" smtClean="0"/>
              <a:t>Mutant 3 produces exactly the same results while mutant 1 and 2 differ from the original program in 1 test case each</a:t>
            </a:r>
          </a:p>
          <a:p>
            <a:r>
              <a:rPr lang="en-US" baseline="0" dirty="0" smtClean="0"/>
              <a:t>In this case, we say mutant 1 is killed by test 2 and mutant 2 is killed by test 3.</a:t>
            </a:r>
          </a:p>
          <a:p>
            <a:r>
              <a:rPr lang="en-US" baseline="0" dirty="0" smtClean="0"/>
              <a:t>Or we can say mutant 1 and 2 is killed by the given test suite.</a:t>
            </a:r>
            <a:endParaRPr lang="en-US" dirty="0"/>
          </a:p>
        </p:txBody>
      </p:sp>
      <p:sp>
        <p:nvSpPr>
          <p:cNvPr id="4" name="Slide Number Placeholder 3"/>
          <p:cNvSpPr>
            <a:spLocks noGrp="1"/>
          </p:cNvSpPr>
          <p:nvPr>
            <p:ph type="sldNum" sz="quarter" idx="10"/>
          </p:nvPr>
        </p:nvSpPr>
        <p:spPr/>
        <p:txBody>
          <a:bodyPr/>
          <a:lstStyle/>
          <a:p>
            <a:fld id="{D434AD33-36DA-44E6-9709-CBBA3411264E}" type="slidenum">
              <a:rPr lang="en-US" smtClean="0"/>
              <a:t>33</a:t>
            </a:fld>
            <a:endParaRPr lang="en-US"/>
          </a:p>
        </p:txBody>
      </p:sp>
    </p:spTree>
    <p:extLst>
      <p:ext uri="{BB962C8B-B14F-4D97-AF65-F5344CB8AC3E}">
        <p14:creationId xmlns:p14="http://schemas.microsoft.com/office/powerpoint/2010/main" val="2781187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step of mutation analysis is to create the following table</a:t>
            </a:r>
            <a:r>
              <a:rPr lang="en-US" baseline="0" dirty="0" smtClean="0"/>
              <a:t> called the killmap based on results of previous step.</a:t>
            </a:r>
          </a:p>
          <a:p>
            <a:r>
              <a:rPr lang="en-US" baseline="0" dirty="0" smtClean="0"/>
              <a:t>In the killmap, each row represents a mutant, each column represents a test case.</a:t>
            </a:r>
          </a:p>
          <a:p>
            <a:r>
              <a:rPr lang="en-US" baseline="0" dirty="0" smtClean="0"/>
              <a:t>I add an additional column at the end representing the whole test suite</a:t>
            </a:r>
          </a:p>
          <a:p>
            <a:endParaRPr lang="en-US" baseline="0" dirty="0" smtClean="0"/>
          </a:p>
          <a:p>
            <a:r>
              <a:rPr lang="en-US" baseline="0" dirty="0" smtClean="0"/>
              <a:t>So if mutant </a:t>
            </a:r>
            <a:r>
              <a:rPr lang="en-US" baseline="0" dirty="0" err="1" smtClean="0"/>
              <a:t>i</a:t>
            </a:r>
            <a:r>
              <a:rPr lang="en-US" baseline="0" dirty="0" smtClean="0"/>
              <a:t> is killed by test j then that cell value is 1, otherwise it is 0.</a:t>
            </a:r>
          </a:p>
          <a:p>
            <a:endParaRPr lang="en-US" baseline="0" dirty="0" smtClean="0"/>
          </a:p>
          <a:p>
            <a:r>
              <a:rPr lang="en-US" dirty="0" smtClean="0"/>
              <a:t>With</a:t>
            </a:r>
            <a:r>
              <a:rPr lang="en-US" baseline="0" dirty="0" smtClean="0"/>
              <a:t> this killmap we can now apply mutation analysis into aspects of software testing.</a:t>
            </a:r>
          </a:p>
          <a:p>
            <a:r>
              <a:rPr lang="en-US" baseline="0" dirty="0" smtClean="0"/>
              <a:t>One of which is test suite quality evaluation.</a:t>
            </a:r>
          </a:p>
          <a:p>
            <a:r>
              <a:rPr lang="en-US" baseline="0" dirty="0" smtClean="0"/>
              <a:t>So to evaluate a test suite T, we calculate the mutation score of T which is the ratio of #mutants killed by T over #mutants generated.</a:t>
            </a:r>
          </a:p>
          <a:p>
            <a:r>
              <a:rPr lang="en-US" baseline="0" dirty="0" smtClean="0"/>
              <a:t>In case of the killmap above, mutation score of T is 2/3</a:t>
            </a:r>
          </a:p>
          <a:p>
            <a:endParaRPr lang="en-US" baseline="0" dirty="0" smtClean="0"/>
          </a:p>
          <a:p>
            <a:r>
              <a:rPr lang="en-US" dirty="0" smtClean="0"/>
              <a:t>The higher the MS</a:t>
            </a:r>
            <a:r>
              <a:rPr lang="en-US" baseline="0" dirty="0" smtClean="0"/>
              <a:t> is, the better a test suite is.</a:t>
            </a:r>
            <a:endParaRPr lang="en-US" dirty="0"/>
          </a:p>
        </p:txBody>
      </p:sp>
      <p:sp>
        <p:nvSpPr>
          <p:cNvPr id="4" name="Slide Number Placeholder 3"/>
          <p:cNvSpPr>
            <a:spLocks noGrp="1"/>
          </p:cNvSpPr>
          <p:nvPr>
            <p:ph type="sldNum" sz="quarter" idx="10"/>
          </p:nvPr>
        </p:nvSpPr>
        <p:spPr/>
        <p:txBody>
          <a:bodyPr/>
          <a:lstStyle/>
          <a:p>
            <a:fld id="{D434AD33-36DA-44E6-9709-CBBA3411264E}" type="slidenum">
              <a:rPr lang="en-US" smtClean="0"/>
              <a:t>34</a:t>
            </a:fld>
            <a:endParaRPr lang="en-US"/>
          </a:p>
        </p:txBody>
      </p:sp>
    </p:spTree>
    <p:extLst>
      <p:ext uri="{BB962C8B-B14F-4D97-AF65-F5344CB8AC3E}">
        <p14:creationId xmlns:p14="http://schemas.microsoft.com/office/powerpoint/2010/main" val="1837352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I would like</a:t>
            </a:r>
            <a:r>
              <a:rPr lang="en-US" baseline="0" dirty="0" smtClean="0"/>
              <a:t> to briefly explain the difference between classical linear regression and cost-considerate linear regression (CLARS)</a:t>
            </a:r>
          </a:p>
          <a:p>
            <a:endParaRPr lang="en-US" baseline="0" dirty="0" smtClean="0"/>
          </a:p>
          <a:p>
            <a:r>
              <a:rPr lang="en-US" dirty="0" smtClean="0"/>
              <a:t>Classical linear regression, takes as input a list of independent</a:t>
            </a:r>
            <a:r>
              <a:rPr lang="en-US" baseline="0" dirty="0" smtClean="0"/>
              <a:t> variables and a dependent variable, and it output a formula to calculate Y’ from the independent variables, which estimate Y as accurately as possible. In other words, the algorithm attempts to minimize the absolute difference between Y and Y’</a:t>
            </a:r>
          </a:p>
          <a:p>
            <a:endParaRPr lang="en-US" baseline="0" dirty="0" smtClean="0"/>
          </a:p>
          <a:p>
            <a:r>
              <a:rPr lang="en-US" baseline="0" dirty="0" smtClean="0"/>
              <a:t>Cost-considerate linear regression, takes an additional input, variable cost. And attempts to minimize not only the difference between Y and Y’ but also the total cost of the selected variables.</a:t>
            </a:r>
          </a:p>
          <a:p>
            <a:endParaRPr lang="en-US" baseline="0" dirty="0" smtClean="0"/>
          </a:p>
          <a:p>
            <a:r>
              <a:rPr lang="en-US" baseline="0" dirty="0" smtClean="0"/>
              <a:t>Which makes this algorithm suitable for the mutant reduction problem.</a:t>
            </a:r>
          </a:p>
        </p:txBody>
      </p:sp>
      <p:sp>
        <p:nvSpPr>
          <p:cNvPr id="4" name="Slide Number Placeholder 3"/>
          <p:cNvSpPr>
            <a:spLocks noGrp="1"/>
          </p:cNvSpPr>
          <p:nvPr>
            <p:ph type="sldNum" sz="quarter" idx="10"/>
          </p:nvPr>
        </p:nvSpPr>
        <p:spPr/>
        <p:txBody>
          <a:bodyPr/>
          <a:lstStyle/>
          <a:p>
            <a:fld id="{D434AD33-36DA-44E6-9709-CBBA3411264E}" type="slidenum">
              <a:rPr lang="en-US" smtClean="0"/>
              <a:t>45</a:t>
            </a:fld>
            <a:endParaRPr lang="en-US"/>
          </a:p>
        </p:txBody>
      </p:sp>
    </p:spTree>
    <p:extLst>
      <p:ext uri="{BB962C8B-B14F-4D97-AF65-F5344CB8AC3E}">
        <p14:creationId xmlns:p14="http://schemas.microsoft.com/office/powerpoint/2010/main" val="316534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t>
            </a:r>
            <a:r>
              <a:rPr lang="en-US" baseline="0" dirty="0" smtClean="0"/>
              <a:t>first is the lack of practical mutation tool for C programs.</a:t>
            </a:r>
          </a:p>
          <a:p>
            <a:r>
              <a:rPr lang="en-US" baseline="0" dirty="0" smtClean="0"/>
              <a:t>Two popular existing mutation tools for C programs </a:t>
            </a:r>
            <a:r>
              <a:rPr lang="en-US" baseline="0" dirty="0" smtClean="0"/>
              <a:t>were </a:t>
            </a:r>
            <a:r>
              <a:rPr lang="en-US" baseline="0" dirty="0" err="1" smtClean="0"/>
              <a:t>Proteum</a:t>
            </a:r>
            <a:r>
              <a:rPr lang="en-US" baseline="0" dirty="0" smtClean="0"/>
              <a:t> and </a:t>
            </a:r>
            <a:r>
              <a:rPr lang="en-US" baseline="0" dirty="0" err="1" smtClean="0"/>
              <a:t>Milu</a:t>
            </a:r>
            <a:r>
              <a:rPr lang="en-US" baseline="0" dirty="0" smtClean="0"/>
              <a:t>.</a:t>
            </a:r>
            <a:endParaRPr lang="en-US" baseline="0" dirty="0" smtClean="0"/>
          </a:p>
          <a:p>
            <a:r>
              <a:rPr lang="en-US" baseline="0" dirty="0" err="1" smtClean="0"/>
              <a:t>Proteum</a:t>
            </a:r>
            <a:r>
              <a:rPr lang="en-US" baseline="0" dirty="0" smtClean="0"/>
              <a:t> fails to apply to modern C programs. </a:t>
            </a:r>
            <a:r>
              <a:rPr lang="en-US" baseline="0" dirty="0" err="1" smtClean="0"/>
              <a:t>Milu</a:t>
            </a:r>
            <a:r>
              <a:rPr lang="en-US" baseline="0" dirty="0" smtClean="0"/>
              <a:t> generates a lot stillborn mutants, which are mutants whose code are syntactically incorrect.</a:t>
            </a:r>
          </a:p>
          <a:p>
            <a:r>
              <a:rPr lang="en-US" baseline="0" dirty="0" smtClean="0"/>
              <a:t>Generation of lots of stillborn mutants hurt the time cost of mutation analysis and should be avoided.</a:t>
            </a:r>
            <a:endParaRPr lang="en-US" dirty="0" smtClean="0"/>
          </a:p>
          <a:p>
            <a:r>
              <a:rPr lang="en-US" dirty="0" smtClean="0"/>
              <a:t>In addition,</a:t>
            </a:r>
            <a:r>
              <a:rPr lang="en-US" baseline="0" dirty="0" smtClean="0"/>
              <a:t> both tools does not provide an easy way to implement a new mutation operator and a fine-grain level of tool configuration</a:t>
            </a:r>
            <a:r>
              <a:rPr lang="en-US" baseline="0" dirty="0" smtClean="0"/>
              <a:t>.</a:t>
            </a:r>
            <a:endParaRPr lang="en-US" baseline="0" dirty="0" smtClean="0"/>
          </a:p>
          <a:p>
            <a:r>
              <a:rPr lang="en-US" baseline="0" dirty="0" smtClean="0"/>
              <a:t>In order to cope with this problem, I have developed MUSIC which supports all 4 mentioned features.</a:t>
            </a:r>
          </a:p>
          <a:p>
            <a:r>
              <a:rPr lang="en-US" baseline="0" dirty="0" smtClean="0"/>
              <a:t>A paper about MUSIC has been published in Mutation Workshop at ICST18.</a:t>
            </a:r>
          </a:p>
        </p:txBody>
      </p:sp>
      <p:sp>
        <p:nvSpPr>
          <p:cNvPr id="4" name="Slide Number Placeholder 3"/>
          <p:cNvSpPr>
            <a:spLocks noGrp="1"/>
          </p:cNvSpPr>
          <p:nvPr>
            <p:ph type="sldNum" sz="quarter" idx="10"/>
          </p:nvPr>
        </p:nvSpPr>
        <p:spPr/>
        <p:txBody>
          <a:bodyPr/>
          <a:lstStyle/>
          <a:p>
            <a:fld id="{D434AD33-36DA-44E6-9709-CBBA3411264E}" type="slidenum">
              <a:rPr lang="en-US" smtClean="0"/>
              <a:t>3</a:t>
            </a:fld>
            <a:endParaRPr lang="en-US"/>
          </a:p>
        </p:txBody>
      </p:sp>
    </p:spTree>
    <p:extLst>
      <p:ext uri="{BB962C8B-B14F-4D97-AF65-F5344CB8AC3E}">
        <p14:creationId xmlns:p14="http://schemas.microsoft.com/office/powerpoint/2010/main" val="3695772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all that overview, why does fine-grained mutation operator help?</a:t>
            </a:r>
          </a:p>
          <a:p>
            <a:endParaRPr lang="en-US" dirty="0" smtClean="0"/>
          </a:p>
          <a:p>
            <a:r>
              <a:rPr lang="en-US" dirty="0" smtClean="0"/>
              <a:t>My</a:t>
            </a:r>
            <a:r>
              <a:rPr lang="en-US" baseline="0" dirty="0" smtClean="0"/>
              <a:t> conjecture for developing and using fine-grained mutation operator is as follow:</a:t>
            </a:r>
          </a:p>
          <a:p>
            <a:endParaRPr lang="en-US" baseline="0" dirty="0" smtClean="0"/>
          </a:p>
          <a:p>
            <a:r>
              <a:rPr lang="en-US" baseline="0" dirty="0" smtClean="0"/>
              <a:t>Traditional, coarse-grained mutation operators may be similar/redundant to each other. In a sense that, many mutants generated by operator A and operator B may be killed by the a similar set of tests. This makes the mutation scores calculated using mutants of A and B to be highly correlated.</a:t>
            </a:r>
          </a:p>
          <a:p>
            <a:r>
              <a:rPr lang="en-US" baseline="0" dirty="0" smtClean="0"/>
              <a:t>In other words, if we use coarse-grained mutation operators, the independent variables xi are highly correlated.</a:t>
            </a:r>
          </a:p>
          <a:p>
            <a:endParaRPr lang="en-US" baseline="0" dirty="0" smtClean="0"/>
          </a:p>
          <a:p>
            <a:r>
              <a:rPr lang="en-US" baseline="0" dirty="0" smtClean="0"/>
              <a:t>On the other hands, if I can break down coarse-grained mutation operators into a set of fine-grained mutation operators that are more distinct to each other, the independent variables xi will become less correlated. This means that CLARS can explore more diverse combinations of mutation operators and along with that a higher chance to identify a more accurate and more efficient model.</a:t>
            </a:r>
          </a:p>
          <a:p>
            <a:endParaRPr lang="en-US" baseline="0" dirty="0" smtClean="0"/>
          </a:p>
          <a:p>
            <a:r>
              <a:rPr lang="en-US" baseline="0" dirty="0" smtClean="0"/>
              <a:t>For now, this remains a conjecture. Later through RQ1, I will show that the conjecture is correct. Fine-grained mutation operators are more distinct and less correlated than coarse-grained operators.</a:t>
            </a:r>
          </a:p>
          <a:p>
            <a:endParaRPr lang="en-US" dirty="0" smtClean="0"/>
          </a:p>
        </p:txBody>
      </p:sp>
      <p:sp>
        <p:nvSpPr>
          <p:cNvPr id="4" name="Slide Number Placeholder 3"/>
          <p:cNvSpPr>
            <a:spLocks noGrp="1"/>
          </p:cNvSpPr>
          <p:nvPr>
            <p:ph type="sldNum" sz="quarter" idx="10"/>
          </p:nvPr>
        </p:nvSpPr>
        <p:spPr/>
        <p:txBody>
          <a:bodyPr/>
          <a:lstStyle/>
          <a:p>
            <a:fld id="{D434AD33-36DA-44E6-9709-CBBA3411264E}" type="slidenum">
              <a:rPr lang="en-US" smtClean="0"/>
              <a:t>47</a:t>
            </a:fld>
            <a:endParaRPr lang="en-US"/>
          </a:p>
        </p:txBody>
      </p:sp>
    </p:spTree>
    <p:extLst>
      <p:ext uri="{BB962C8B-B14F-4D97-AF65-F5344CB8AC3E}">
        <p14:creationId xmlns:p14="http://schemas.microsoft.com/office/powerpoint/2010/main" val="2144316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a</a:t>
            </a:r>
            <a:r>
              <a:rPr lang="en-US" baseline="0" dirty="0" smtClean="0"/>
              <a:t> coarse-grained mutation operator </a:t>
            </a:r>
            <a:r>
              <a:rPr lang="en-US" baseline="0" dirty="0" err="1" smtClean="0"/>
              <a:t>O_coarse</a:t>
            </a:r>
            <a:r>
              <a:rPr lang="en-US" baseline="0" dirty="0" smtClean="0"/>
              <a:t>, this is how I divide it into a set of fine-grained mutation operators.</a:t>
            </a:r>
          </a:p>
          <a:p>
            <a:endParaRPr lang="en-US" baseline="0" dirty="0" smtClean="0"/>
          </a:p>
          <a:p>
            <a:r>
              <a:rPr lang="en-US" baseline="0" dirty="0" smtClean="0"/>
              <a:t>Depending on the category of the domain and range of </a:t>
            </a:r>
            <a:r>
              <a:rPr lang="en-US" baseline="0" dirty="0" err="1" smtClean="0"/>
              <a:t>O_coarse</a:t>
            </a:r>
            <a:r>
              <a:rPr lang="en-US" baseline="0" dirty="0" smtClean="0"/>
              <a:t>, I partition its domain into n partitions and its range into m partitions.</a:t>
            </a:r>
          </a:p>
          <a:p>
            <a:r>
              <a:rPr lang="en-US" dirty="0" smtClean="0"/>
              <a:t>There</a:t>
            </a:r>
            <a:r>
              <a:rPr lang="en-US" baseline="0" dirty="0" smtClean="0"/>
              <a:t> is no overlaps between each partitions and their union is </a:t>
            </a:r>
            <a:r>
              <a:rPr lang="en-US" baseline="0" dirty="0" err="1" smtClean="0"/>
              <a:t>O_coarse</a:t>
            </a:r>
            <a:r>
              <a:rPr lang="en-US" baseline="0" dirty="0" smtClean="0"/>
              <a:t> domain or range.</a:t>
            </a:r>
          </a:p>
          <a:p>
            <a:endParaRPr lang="en-US" baseline="0" dirty="0" smtClean="0"/>
          </a:p>
          <a:p>
            <a:r>
              <a:rPr lang="en-US" baseline="0" dirty="0" smtClean="0"/>
              <a:t>Each pair of domain and range partitions will form a new fine-grained mutation operator.</a:t>
            </a:r>
          </a:p>
          <a:p>
            <a:r>
              <a:rPr lang="en-US" baseline="0" dirty="0" smtClean="0"/>
              <a:t>As you can see, </a:t>
            </a:r>
            <a:r>
              <a:rPr lang="en-US" baseline="0" dirty="0" err="1" smtClean="0"/>
              <a:t>O_coarse</a:t>
            </a:r>
            <a:r>
              <a:rPr lang="en-US" baseline="0" dirty="0" smtClean="0"/>
              <a:t> and the set of newly created fine-grained </a:t>
            </a:r>
            <a:r>
              <a:rPr lang="en-US" baseline="0" dirty="0" err="1" smtClean="0"/>
              <a:t>muitation</a:t>
            </a:r>
            <a:r>
              <a:rPr lang="en-US" baseline="0" dirty="0" smtClean="0"/>
              <a:t> operators generate the same number of mutants.</a:t>
            </a:r>
          </a:p>
          <a:p>
            <a:r>
              <a:rPr lang="en-US" baseline="0" dirty="0" smtClean="0"/>
              <a:t>and each fine-grained mutation operator generates a much smaller number of mutants than </a:t>
            </a:r>
            <a:r>
              <a:rPr lang="en-US" baseline="0" dirty="0" err="1" smtClean="0"/>
              <a:t>O_coarse</a:t>
            </a:r>
            <a:r>
              <a:rPr lang="en-US" baseline="0" dirty="0" smtClean="0"/>
              <a:t>, this opens up an opportunity for a more efficient CLARS model.</a:t>
            </a:r>
          </a:p>
          <a:p>
            <a:endParaRPr lang="en-US" baseline="0" dirty="0" smtClean="0"/>
          </a:p>
          <a:p>
            <a:r>
              <a:rPr lang="en-US" baseline="0" dirty="0" smtClean="0"/>
              <a:t>Next, I will talk about categories of domain and range and the way to partition for each category</a:t>
            </a:r>
          </a:p>
        </p:txBody>
      </p:sp>
      <p:sp>
        <p:nvSpPr>
          <p:cNvPr id="4" name="Slide Number Placeholder 3"/>
          <p:cNvSpPr>
            <a:spLocks noGrp="1"/>
          </p:cNvSpPr>
          <p:nvPr>
            <p:ph type="sldNum" sz="quarter" idx="10"/>
          </p:nvPr>
        </p:nvSpPr>
        <p:spPr/>
        <p:txBody>
          <a:bodyPr/>
          <a:lstStyle/>
          <a:p>
            <a:fld id="{D434AD33-36DA-44E6-9709-CBBA3411264E}" type="slidenum">
              <a:rPr lang="en-US" smtClean="0"/>
              <a:t>48</a:t>
            </a:fld>
            <a:endParaRPr lang="en-US"/>
          </a:p>
        </p:txBody>
      </p:sp>
    </p:spTree>
    <p:extLst>
      <p:ext uri="{BB962C8B-B14F-4D97-AF65-F5344CB8AC3E}">
        <p14:creationId xmlns:p14="http://schemas.microsoft.com/office/powerpoint/2010/main" val="18920114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5 types</a:t>
            </a:r>
            <a:r>
              <a:rPr lang="en-US" baseline="0" dirty="0" smtClean="0"/>
              <a:t> of domain or range. </a:t>
            </a:r>
          </a:p>
          <a:p>
            <a:r>
              <a:rPr lang="en-US" baseline="0" dirty="0" smtClean="0"/>
              <a:t>A set of operators expressions variables constants or statements.</a:t>
            </a:r>
          </a:p>
          <a:p>
            <a:endParaRPr lang="en-US" baseline="0" dirty="0" smtClean="0"/>
          </a:p>
          <a:p>
            <a:r>
              <a:rPr lang="en-US" baseline="0" dirty="0" smtClean="0"/>
              <a:t>Operators and expressions has the same partition method. These domain or range are fixed across any programs for example arithmetic, relational operators, or add one, minus one. </a:t>
            </a:r>
          </a:p>
          <a:p>
            <a:r>
              <a:rPr lang="en-US" dirty="0" smtClean="0"/>
              <a:t>For these two, I just divide</a:t>
            </a:r>
            <a:r>
              <a:rPr lang="en-US" baseline="0" dirty="0" smtClean="0"/>
              <a:t> them into set of 1 element as you have seen with the example of OAAN at the beginning of the slide</a:t>
            </a:r>
          </a:p>
          <a:p>
            <a:endParaRPr lang="en-US" baseline="0" dirty="0" smtClean="0"/>
          </a:p>
          <a:p>
            <a:r>
              <a:rPr lang="en-US" baseline="0" dirty="0" smtClean="0"/>
              <a:t>Variables constants and statements share the same partition method.</a:t>
            </a:r>
          </a:p>
          <a:p>
            <a:r>
              <a:rPr lang="en-US" baseline="0" dirty="0" smtClean="0"/>
              <a:t>The set of token is first sorted in ascending numerical order for constant and statement, and in alphabetical order for variables.</a:t>
            </a:r>
          </a:p>
          <a:p>
            <a:r>
              <a:rPr lang="en-US" baseline="0" dirty="0" smtClean="0"/>
              <a:t>After that, I divide the sorted set into N equal partitions.</a:t>
            </a:r>
          </a:p>
          <a:p>
            <a:endParaRPr lang="en-US" baseline="0" dirty="0" smtClean="0"/>
          </a:p>
          <a:p>
            <a:r>
              <a:rPr lang="en-US" baseline="0" dirty="0" smtClean="0"/>
              <a:t>Lets look at an example in the next slide</a:t>
            </a:r>
            <a:endParaRPr lang="en-US" dirty="0"/>
          </a:p>
        </p:txBody>
      </p:sp>
      <p:sp>
        <p:nvSpPr>
          <p:cNvPr id="4" name="Slide Number Placeholder 3"/>
          <p:cNvSpPr>
            <a:spLocks noGrp="1"/>
          </p:cNvSpPr>
          <p:nvPr>
            <p:ph type="sldNum" sz="quarter" idx="10"/>
          </p:nvPr>
        </p:nvSpPr>
        <p:spPr/>
        <p:txBody>
          <a:bodyPr/>
          <a:lstStyle/>
          <a:p>
            <a:fld id="{D434AD33-36DA-44E6-9709-CBBA3411264E}" type="slidenum">
              <a:rPr lang="en-US" smtClean="0"/>
              <a:t>49</a:t>
            </a:fld>
            <a:endParaRPr lang="en-US"/>
          </a:p>
        </p:txBody>
      </p:sp>
    </p:spTree>
    <p:extLst>
      <p:ext uri="{BB962C8B-B14F-4D97-AF65-F5344CB8AC3E}">
        <p14:creationId xmlns:p14="http://schemas.microsoft.com/office/powerpoint/2010/main" val="20106907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this</a:t>
            </a:r>
            <a:r>
              <a:rPr lang="en-US" baseline="0" dirty="0" smtClean="0"/>
              <a:t> example code, operator CLSR mutates scalar variable to local constants</a:t>
            </a:r>
          </a:p>
          <a:p>
            <a:r>
              <a:rPr lang="en-US" baseline="0" dirty="0" smtClean="0"/>
              <a:t>So the domain of CLSR in this example are these 6 variables</a:t>
            </a:r>
          </a:p>
          <a:p>
            <a:r>
              <a:rPr lang="en-US" baseline="0" dirty="0" smtClean="0"/>
              <a:t>And its range are these 12 constants.</a:t>
            </a:r>
          </a:p>
          <a:p>
            <a:endParaRPr lang="en-US" baseline="0" dirty="0" smtClean="0"/>
          </a:p>
          <a:p>
            <a:r>
              <a:rPr lang="en-US" baseline="0" dirty="0" smtClean="0"/>
              <a:t>If I make 10 partitions, that means I have 100 fine-grained mutation operators.</a:t>
            </a:r>
          </a:p>
          <a:p>
            <a:r>
              <a:rPr lang="en-US" baseline="0" dirty="0" smtClean="0"/>
              <a:t>And the elements in the domain and range will be assigned into the partitions as follow</a:t>
            </a:r>
          </a:p>
          <a:p>
            <a:endParaRPr lang="en-US" baseline="0" dirty="0" smtClean="0"/>
          </a:p>
          <a:p>
            <a:r>
              <a:rPr lang="en-US" baseline="0" dirty="0" smtClean="0"/>
              <a:t>For domain, we have 6 elements so only first 6 partitions contains element, the last 4 does not.</a:t>
            </a:r>
          </a:p>
          <a:p>
            <a:r>
              <a:rPr lang="en-US" baseline="0" dirty="0" smtClean="0"/>
              <a:t>This means that any fine-grained operators created by mutating elements from these 4 partitions will generate 0 mutants.</a:t>
            </a:r>
          </a:p>
          <a:p>
            <a:endParaRPr lang="en-US" baseline="0" dirty="0" smtClean="0"/>
          </a:p>
          <a:p>
            <a:r>
              <a:rPr lang="en-US" baseline="0" dirty="0" smtClean="0"/>
              <a:t>For range, since we have 12 elements, the first 2 partitions will contains an extra element each.</a:t>
            </a:r>
          </a:p>
          <a:p>
            <a:r>
              <a:rPr lang="en-US" baseline="0" dirty="0" smtClean="0"/>
              <a:t>Yeah and that is how I create fine-grained mutation operators.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434AD33-36DA-44E6-9709-CBBA3411264E}" type="slidenum">
              <a:rPr lang="en-US" smtClean="0"/>
              <a:t>50</a:t>
            </a:fld>
            <a:endParaRPr lang="en-US"/>
          </a:p>
        </p:txBody>
      </p:sp>
    </p:spTree>
    <p:extLst>
      <p:ext uri="{BB962C8B-B14F-4D97-AF65-F5344CB8AC3E}">
        <p14:creationId xmlns:p14="http://schemas.microsoft.com/office/powerpoint/2010/main" val="20536067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a:t>
            </a:r>
            <a:r>
              <a:rPr lang="en-US" baseline="0" dirty="0" smtClean="0"/>
              <a:t> of REFINER in action.</a:t>
            </a:r>
          </a:p>
          <a:p>
            <a:endParaRPr lang="en-US" baseline="0" dirty="0" smtClean="0"/>
          </a:p>
          <a:p>
            <a:r>
              <a:rPr lang="en-US" baseline="0" dirty="0" smtClean="0"/>
              <a:t>In training phase, I have 2 programs, each has 3 test cases. And to make things simple, we only consider 3 mutation operators O1 O2 and O3</a:t>
            </a:r>
          </a:p>
          <a:p>
            <a:r>
              <a:rPr lang="en-US" baseline="0" dirty="0" smtClean="0"/>
              <a:t>After conducting mutation analysis, we process the </a:t>
            </a:r>
            <a:r>
              <a:rPr lang="en-US" baseline="0" dirty="0" err="1" smtClean="0"/>
              <a:t>killmaps</a:t>
            </a:r>
            <a:r>
              <a:rPr lang="en-US" baseline="0" dirty="0" smtClean="0"/>
              <a:t> to produce the following 3 matrices: W, h and gamma.</a:t>
            </a:r>
          </a:p>
          <a:p>
            <a:r>
              <a:rPr lang="en-US" baseline="0" dirty="0" smtClean="0"/>
              <a:t>These are fed into CLARS to produce the following output.</a:t>
            </a:r>
          </a:p>
          <a:p>
            <a:r>
              <a:rPr lang="en-US" baseline="0" dirty="0" smtClean="0"/>
              <a:t>This output means that in order to calculate mutation score using this linear function, we don’t have to consider mutants of operator O2 anymore.</a:t>
            </a:r>
          </a:p>
          <a:p>
            <a:endParaRPr lang="en-US" baseline="0" dirty="0" smtClean="0"/>
          </a:p>
          <a:p>
            <a:r>
              <a:rPr lang="en-US" baseline="0" dirty="0" smtClean="0"/>
              <a:t>In testing phase, given data of a third program P3, we ignore mutants of O2 and calculate entries of matrix W for O1 and O3.</a:t>
            </a:r>
          </a:p>
          <a:p>
            <a:r>
              <a:rPr lang="en-US" baseline="0" dirty="0" smtClean="0"/>
              <a:t>After that, we use the linear model to predict the mutation score of 3 test suites of P3.</a:t>
            </a:r>
          </a:p>
          <a:p>
            <a:r>
              <a:rPr lang="en-US" baseline="0" dirty="0" smtClean="0"/>
              <a:t>The predicted mutation scores are as follow while the actual mutation scores are here.</a:t>
            </a:r>
          </a:p>
          <a:p>
            <a:endParaRPr lang="en-US" baseline="0" dirty="0" smtClean="0"/>
          </a:p>
          <a:p>
            <a:r>
              <a:rPr lang="en-US" baseline="0" dirty="0" smtClean="0"/>
              <a:t>And to evaluate this results, I measure Mean Squared Error and Reduction Ratio.</a:t>
            </a:r>
          </a:p>
          <a:p>
            <a:r>
              <a:rPr lang="en-US" baseline="0" dirty="0" smtClean="0"/>
              <a:t>MSE is 0.011 and reduction ratio is 29%</a:t>
            </a:r>
          </a:p>
        </p:txBody>
      </p:sp>
      <p:sp>
        <p:nvSpPr>
          <p:cNvPr id="4" name="Slide Number Placeholder 3"/>
          <p:cNvSpPr>
            <a:spLocks noGrp="1"/>
          </p:cNvSpPr>
          <p:nvPr>
            <p:ph type="sldNum" sz="quarter" idx="10"/>
          </p:nvPr>
        </p:nvSpPr>
        <p:spPr/>
        <p:txBody>
          <a:bodyPr/>
          <a:lstStyle/>
          <a:p>
            <a:fld id="{D434AD33-36DA-44E6-9709-CBBA3411264E}" type="slidenum">
              <a:rPr lang="en-US" smtClean="0"/>
              <a:t>59</a:t>
            </a:fld>
            <a:endParaRPr lang="en-US"/>
          </a:p>
        </p:txBody>
      </p:sp>
    </p:spTree>
    <p:extLst>
      <p:ext uri="{BB962C8B-B14F-4D97-AF65-F5344CB8AC3E}">
        <p14:creationId xmlns:p14="http://schemas.microsoft.com/office/powerpoint/2010/main" val="36818065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shows an example demonstrating how fine-grained operators may improve mutant reduction technique.</a:t>
            </a:r>
          </a:p>
          <a:p>
            <a:r>
              <a:rPr lang="en-US" baseline="0" dirty="0" smtClean="0"/>
              <a:t>P1 P2 and P3 are the same programs as the example on slide 17.</a:t>
            </a:r>
          </a:p>
          <a:p>
            <a:r>
              <a:rPr lang="en-US" baseline="0" dirty="0" smtClean="0"/>
              <a:t>But now I divide each coarse-grained mutation operator O1 O2 O3 into 9 fine-grained mutation operators.</a:t>
            </a:r>
          </a:p>
          <a:p>
            <a:r>
              <a:rPr lang="en-US" baseline="0" dirty="0" smtClean="0"/>
              <a:t>This change the value of matrix W and gamma as follow while matrix h remains the same.</a:t>
            </a:r>
          </a:p>
          <a:p>
            <a:endParaRPr lang="en-US" baseline="0" dirty="0" smtClean="0"/>
          </a:p>
          <a:p>
            <a:r>
              <a:rPr lang="en-US" baseline="0" dirty="0" smtClean="0"/>
              <a:t>Following the same procedure, we reached a model with higher mutant reduction ratio and lower MSE. A more accurate and more efficient model of fine-grained mutation operators.</a:t>
            </a:r>
          </a:p>
          <a:p>
            <a:endParaRPr lang="en-US" baseline="0" dirty="0" smtClean="0"/>
          </a:p>
        </p:txBody>
      </p:sp>
      <p:sp>
        <p:nvSpPr>
          <p:cNvPr id="4" name="Slide Number Placeholder 3"/>
          <p:cNvSpPr>
            <a:spLocks noGrp="1"/>
          </p:cNvSpPr>
          <p:nvPr>
            <p:ph type="sldNum" sz="quarter" idx="10"/>
          </p:nvPr>
        </p:nvSpPr>
        <p:spPr/>
        <p:txBody>
          <a:bodyPr/>
          <a:lstStyle/>
          <a:p>
            <a:fld id="{D434AD33-36DA-44E6-9709-CBBA3411264E}" type="slidenum">
              <a:rPr lang="en-US" smtClean="0"/>
              <a:t>60</a:t>
            </a:fld>
            <a:endParaRPr lang="en-US"/>
          </a:p>
        </p:txBody>
      </p:sp>
    </p:spTree>
    <p:extLst>
      <p:ext uri="{BB962C8B-B14F-4D97-AF65-F5344CB8AC3E}">
        <p14:creationId xmlns:p14="http://schemas.microsoft.com/office/powerpoint/2010/main" val="36548442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4AD33-36DA-44E6-9709-CBBA3411264E}" type="slidenum">
              <a:rPr lang="en-US" smtClean="0"/>
              <a:t>61</a:t>
            </a:fld>
            <a:endParaRPr lang="en-US"/>
          </a:p>
        </p:txBody>
      </p:sp>
    </p:spTree>
    <p:extLst>
      <p:ext uri="{BB962C8B-B14F-4D97-AF65-F5344CB8AC3E}">
        <p14:creationId xmlns:p14="http://schemas.microsoft.com/office/powerpoint/2010/main" val="37218775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receiving the programs and test suites as inputs, step 1 is to conduct mutation analysis on each input program to generate the killmap.</a:t>
            </a:r>
          </a:p>
          <a:p>
            <a:endParaRPr lang="en-US" baseline="0" dirty="0" smtClean="0"/>
          </a:p>
          <a:p>
            <a:r>
              <a:rPr lang="en-US" baseline="0" dirty="0" smtClean="0"/>
              <a:t>For example this is program P and after applying set of operators O on P I generate 5 mutants.</a:t>
            </a:r>
          </a:p>
          <a:p>
            <a:r>
              <a:rPr lang="en-US" baseline="0" dirty="0" smtClean="0"/>
              <a:t>The test suite T of P contains 2 test cases a = 0 and a = 1</a:t>
            </a:r>
          </a:p>
          <a:p>
            <a:r>
              <a:rPr lang="en-US" baseline="0" dirty="0" smtClean="0"/>
              <a:t>After executing mutants against the test case I can generate this killmap</a:t>
            </a:r>
          </a:p>
          <a:p>
            <a:endParaRPr lang="en-US" baseline="0" dirty="0" smtClean="0"/>
          </a:p>
        </p:txBody>
      </p:sp>
      <p:sp>
        <p:nvSpPr>
          <p:cNvPr id="4" name="Slide Number Placeholder 3"/>
          <p:cNvSpPr>
            <a:spLocks noGrp="1"/>
          </p:cNvSpPr>
          <p:nvPr>
            <p:ph type="sldNum" sz="quarter" idx="10"/>
          </p:nvPr>
        </p:nvSpPr>
        <p:spPr/>
        <p:txBody>
          <a:bodyPr/>
          <a:lstStyle/>
          <a:p>
            <a:fld id="{D434AD33-36DA-44E6-9709-CBBA3411264E}" type="slidenum">
              <a:rPr lang="en-US" smtClean="0"/>
              <a:t>62</a:t>
            </a:fld>
            <a:endParaRPr lang="en-US"/>
          </a:p>
        </p:txBody>
      </p:sp>
    </p:spTree>
    <p:extLst>
      <p:ext uri="{BB962C8B-B14F-4D97-AF65-F5344CB8AC3E}">
        <p14:creationId xmlns:p14="http://schemas.microsoft.com/office/powerpoint/2010/main" val="42303924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step 2, we process the killmap to generate input data for model training algorithm CLARS.</a:t>
            </a:r>
          </a:p>
          <a:p>
            <a:r>
              <a:rPr lang="en-US" dirty="0" smtClean="0"/>
              <a:t>This includes 3 matrices</a:t>
            </a:r>
            <a:r>
              <a:rPr lang="en-US" baseline="0" dirty="0" smtClean="0"/>
              <a:t> here MSQ, MS, cost.</a:t>
            </a:r>
          </a:p>
          <a:p>
            <a:endParaRPr lang="en-US" baseline="0" dirty="0" smtClean="0"/>
          </a:p>
          <a:p>
            <a:r>
              <a:rPr lang="en-US" baseline="0" dirty="0" smtClean="0"/>
              <a:t>So the MS matrix contains what we want our linear function to predict and in this case, it is mutation scores of each test suite w.r.t. all mutants.</a:t>
            </a:r>
          </a:p>
          <a:p>
            <a:endParaRPr lang="en-US" baseline="0" dirty="0" smtClean="0"/>
          </a:p>
          <a:p>
            <a:r>
              <a:rPr lang="en-US" baseline="0" dirty="0" smtClean="0"/>
              <a:t>Matrix MSQ contains mutation score of each test suite w.r.t. mutants generated by each operator.</a:t>
            </a:r>
          </a:p>
          <a:p>
            <a:r>
              <a:rPr lang="en-US" baseline="0" dirty="0" smtClean="0"/>
              <a:t>So for example, this cell (2,1) contains the MSQ1 of TS 2</a:t>
            </a:r>
          </a:p>
          <a:p>
            <a:endParaRPr lang="en-US" baseline="0" dirty="0" smtClean="0"/>
          </a:p>
          <a:p>
            <a:r>
              <a:rPr lang="en-US" baseline="0" dirty="0" smtClean="0"/>
              <a:t>In addition, we want the algorithm to select a subset of operators that generate a small number of mutants, so we provide the algorithm with a cost matrix. Which contains the number of mutants generated by each operator.</a:t>
            </a:r>
          </a:p>
          <a:p>
            <a:endParaRPr lang="en-US" baseline="0" dirty="0" smtClean="0"/>
          </a:p>
          <a:p>
            <a:r>
              <a:rPr lang="en-US" baseline="0" dirty="0" smtClean="0"/>
              <a:t>I will show an example of how step 2 is done is the next slide.</a:t>
            </a:r>
          </a:p>
        </p:txBody>
      </p:sp>
      <p:sp>
        <p:nvSpPr>
          <p:cNvPr id="4" name="Slide Number Placeholder 3"/>
          <p:cNvSpPr>
            <a:spLocks noGrp="1"/>
          </p:cNvSpPr>
          <p:nvPr>
            <p:ph type="sldNum" sz="quarter" idx="10"/>
          </p:nvPr>
        </p:nvSpPr>
        <p:spPr/>
        <p:txBody>
          <a:bodyPr/>
          <a:lstStyle/>
          <a:p>
            <a:fld id="{D434AD33-36DA-44E6-9709-CBBA3411264E}" type="slidenum">
              <a:rPr lang="en-US" smtClean="0"/>
              <a:t>63</a:t>
            </a:fld>
            <a:endParaRPr lang="en-US"/>
          </a:p>
        </p:txBody>
      </p:sp>
    </p:spTree>
    <p:extLst>
      <p:ext uri="{BB962C8B-B14F-4D97-AF65-F5344CB8AC3E}">
        <p14:creationId xmlns:p14="http://schemas.microsoft.com/office/powerpoint/2010/main" val="35651739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provide more insight into the process of the training phase.</a:t>
            </a:r>
          </a:p>
          <a:p>
            <a:endParaRPr lang="en-US" baseline="0" dirty="0" smtClean="0"/>
          </a:p>
          <a:p>
            <a:r>
              <a:rPr lang="en-US" baseline="0" dirty="0" smtClean="0"/>
              <a:t>After receiving the programs and test suites as inputs, step 1 is to conduct mutation analysis on each input program to generate the killmap.</a:t>
            </a:r>
          </a:p>
          <a:p>
            <a:endParaRPr lang="en-US" baseline="0" dirty="0" smtClean="0"/>
          </a:p>
          <a:p>
            <a:r>
              <a:rPr lang="en-US" baseline="0" dirty="0" smtClean="0"/>
              <a:t>In step 2, we process the killmap to generate input data for model training algorithm CLARS.</a:t>
            </a:r>
          </a:p>
          <a:p>
            <a:r>
              <a:rPr lang="en-US" dirty="0" smtClean="0"/>
              <a:t>This includes 3 matrices</a:t>
            </a:r>
            <a:r>
              <a:rPr lang="en-US" baseline="0" dirty="0" smtClean="0"/>
              <a:t> here W, h, gamma.</a:t>
            </a:r>
          </a:p>
          <a:p>
            <a:endParaRPr lang="en-US" baseline="0" dirty="0" smtClean="0"/>
          </a:p>
          <a:p>
            <a:r>
              <a:rPr lang="en-US" baseline="0" dirty="0" smtClean="0"/>
              <a:t>So the h matrix contains what we want the model to calculate/predict and in this case, it is mutation scores of each test suite w.r.t. all mutants.</a:t>
            </a:r>
          </a:p>
          <a:p>
            <a:endParaRPr lang="en-US" baseline="0" dirty="0" smtClean="0"/>
          </a:p>
          <a:p>
            <a:r>
              <a:rPr lang="en-US" baseline="0" dirty="0" smtClean="0"/>
              <a:t>Matrix W contains mutation score of each test suite w.r.t. mutants generated by each operator.</a:t>
            </a:r>
          </a:p>
          <a:p>
            <a:r>
              <a:rPr lang="en-US" baseline="0" dirty="0" smtClean="0"/>
              <a:t>So for example, this cell (2,1) contains the MS of TS 2 w.r.t. mutants generated by operator S1</a:t>
            </a:r>
          </a:p>
          <a:p>
            <a:endParaRPr lang="en-US" baseline="0" dirty="0" smtClean="0"/>
          </a:p>
          <a:p>
            <a:r>
              <a:rPr lang="en-US" baseline="0" dirty="0" smtClean="0"/>
              <a:t>In addition, the model training algorithm I used, cost considerate linear regression also requires the cost of each variable.</a:t>
            </a:r>
          </a:p>
          <a:p>
            <a:r>
              <a:rPr lang="en-US" baseline="0" dirty="0" smtClean="0"/>
              <a:t>In the context of mutant reduction, variable represents mutation operators so the cost is the number of mutants generated by each operator</a:t>
            </a:r>
          </a:p>
          <a:p>
            <a:r>
              <a:rPr lang="en-US" baseline="0" dirty="0" smtClean="0"/>
              <a:t>And that is what matrix gamma contains.</a:t>
            </a:r>
          </a:p>
          <a:p>
            <a:endParaRPr lang="en-US" baseline="0" dirty="0" smtClean="0"/>
          </a:p>
          <a:p>
            <a:r>
              <a:rPr lang="en-US" baseline="0" dirty="0" smtClean="0"/>
              <a:t>In step 3 these 3 matrices are fed to CLARS algorithm and our model is generated.</a:t>
            </a:r>
          </a:p>
        </p:txBody>
      </p:sp>
      <p:sp>
        <p:nvSpPr>
          <p:cNvPr id="4" name="Slide Number Placeholder 3"/>
          <p:cNvSpPr>
            <a:spLocks noGrp="1"/>
          </p:cNvSpPr>
          <p:nvPr>
            <p:ph type="sldNum" sz="quarter" idx="10"/>
          </p:nvPr>
        </p:nvSpPr>
        <p:spPr/>
        <p:txBody>
          <a:bodyPr/>
          <a:lstStyle/>
          <a:p>
            <a:fld id="{D434AD33-36DA-44E6-9709-CBBA3411264E}" type="slidenum">
              <a:rPr lang="en-US" smtClean="0"/>
              <a:t>65</a:t>
            </a:fld>
            <a:endParaRPr lang="en-US"/>
          </a:p>
        </p:txBody>
      </p:sp>
    </p:spTree>
    <p:extLst>
      <p:ext uri="{BB962C8B-B14F-4D97-AF65-F5344CB8AC3E}">
        <p14:creationId xmlns:p14="http://schemas.microsoft.com/office/powerpoint/2010/main" val="2255067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second challenge of mutation</a:t>
            </a:r>
            <a:r>
              <a:rPr lang="en-US" baseline="0" dirty="0" smtClean="0"/>
              <a:t> analysis is the runtime cost. </a:t>
            </a:r>
          </a:p>
          <a:p>
            <a:r>
              <a:rPr lang="en-US" baseline="0" dirty="0" smtClean="0"/>
              <a:t>Mutation analysis runtime cost is known to be high because in order to generate the killmap, we need to execute all mutants against given test suite.</a:t>
            </a:r>
          </a:p>
          <a:p>
            <a:r>
              <a:rPr lang="en-US" baseline="0" dirty="0" smtClean="0"/>
              <a:t>For example, if I apply MUSIC on Grep-2.0 program, which has 5600 LoC, around 350k mutants are generated.</a:t>
            </a:r>
          </a:p>
          <a:p>
            <a:r>
              <a:rPr lang="en-US" baseline="0" dirty="0" smtClean="0"/>
              <a:t>Executing all mutants on a set of 809 tests takes around 483 hours of machine </a:t>
            </a:r>
            <a:r>
              <a:rPr lang="en-US" baseline="0" dirty="0" smtClean="0"/>
              <a:t>time</a:t>
            </a:r>
          </a:p>
          <a:p>
            <a:r>
              <a:rPr lang="en-US" baseline="0" dirty="0" smtClean="0"/>
              <a:t>Conducting </a:t>
            </a:r>
            <a:r>
              <a:rPr lang="en-US" baseline="0" dirty="0" smtClean="0"/>
              <a:t>mutation analysis becomes quite impractical.</a:t>
            </a:r>
          </a:p>
        </p:txBody>
      </p:sp>
      <p:sp>
        <p:nvSpPr>
          <p:cNvPr id="4" name="Slide Number Placeholder 3"/>
          <p:cNvSpPr>
            <a:spLocks noGrp="1"/>
          </p:cNvSpPr>
          <p:nvPr>
            <p:ph type="sldNum" sz="quarter" idx="10"/>
          </p:nvPr>
        </p:nvSpPr>
        <p:spPr/>
        <p:txBody>
          <a:bodyPr/>
          <a:lstStyle/>
          <a:p>
            <a:fld id="{D434AD33-36DA-44E6-9709-CBBA3411264E}" type="slidenum">
              <a:rPr lang="en-US" smtClean="0"/>
              <a:t>4</a:t>
            </a:fld>
            <a:endParaRPr lang="en-US"/>
          </a:p>
        </p:txBody>
      </p:sp>
    </p:spTree>
    <p:extLst>
      <p:ext uri="{BB962C8B-B14F-4D97-AF65-F5344CB8AC3E}">
        <p14:creationId xmlns:p14="http://schemas.microsoft.com/office/powerpoint/2010/main" val="395142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address this problem, 2 categories of solutions are proposed by previous studies</a:t>
            </a:r>
            <a:r>
              <a:rPr lang="en-US" baseline="0" dirty="0" smtClean="0"/>
              <a:t>.</a:t>
            </a:r>
            <a:endParaRPr lang="en-US" baseline="0" dirty="0" smtClean="0"/>
          </a:p>
          <a:p>
            <a:r>
              <a:rPr lang="en-US" baseline="0" dirty="0" smtClean="0"/>
              <a:t>The first category is random selection.</a:t>
            </a:r>
          </a:p>
          <a:p>
            <a:r>
              <a:rPr lang="en-US" baseline="0" dirty="0" smtClean="0"/>
              <a:t>Wong and </a:t>
            </a:r>
            <a:r>
              <a:rPr lang="en-US" baseline="0" dirty="0" err="1" smtClean="0"/>
              <a:t>Mathur</a:t>
            </a:r>
            <a:r>
              <a:rPr lang="en-US" baseline="0" dirty="0" smtClean="0"/>
              <a:t> analyze the effectiveness of randomly selecting 10-40% of mutants to evaluate test suite quality. They conducted experiments on 4 small Fortran programs and concluded that the technique can reduces 60-90% of mutant usage while maintaining accurate test suite quality assessment</a:t>
            </a:r>
            <a:r>
              <a:rPr lang="en-US" baseline="0" dirty="0" smtClean="0"/>
              <a:t>.</a:t>
            </a:r>
            <a:endParaRPr lang="en-US" baseline="0" dirty="0" smtClean="0"/>
          </a:p>
          <a:p>
            <a:r>
              <a:rPr lang="en-US" baseline="0" dirty="0" smtClean="0"/>
              <a:t>The second category is mutation operator-based mutant reduction. </a:t>
            </a:r>
          </a:p>
          <a:p>
            <a:r>
              <a:rPr lang="en-US" baseline="0" dirty="0" smtClean="0"/>
              <a:t>Offutt, Barbosa </a:t>
            </a:r>
            <a:r>
              <a:rPr lang="en-US" baseline="0" dirty="0" err="1" smtClean="0"/>
              <a:t>Namin</a:t>
            </a:r>
            <a:r>
              <a:rPr lang="en-US" baseline="0" dirty="0" smtClean="0"/>
              <a:t> and Deng each have proposes their technique to identify a subset of mutation operators to predict MS. They have conducted experiments to show that their technique can reduce 60-90% of mutant usage while still assess test suite quality accurately.</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dirty="0" smtClean="0"/>
              <a:t>However, a </a:t>
            </a:r>
            <a:r>
              <a:rPr lang="en-US" baseline="0" dirty="0" smtClean="0"/>
              <a:t>large program may generate millions of mutants and reducing 80% 90% of that still leaves us with a large number of mutants. And to address that, my thesis proposes a mutant reduction technique that can reduce more than 98% of mutant usage while maintaining accurate test suite assessment ability. </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D434AD33-36DA-44E6-9709-CBBA3411264E}" type="slidenum">
              <a:rPr lang="en-US" smtClean="0"/>
              <a:t>5</a:t>
            </a:fld>
            <a:endParaRPr lang="en-US"/>
          </a:p>
        </p:txBody>
      </p:sp>
    </p:spTree>
    <p:extLst>
      <p:ext uri="{BB962C8B-B14F-4D97-AF65-F5344CB8AC3E}">
        <p14:creationId xmlns:p14="http://schemas.microsoft.com/office/powerpoint/2010/main" val="1987243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thesis statement is as follow: *READ*</a:t>
            </a:r>
          </a:p>
          <a:p>
            <a:endParaRPr lang="en-US" baseline="0" dirty="0" smtClean="0"/>
          </a:p>
          <a:p>
            <a:r>
              <a:rPr lang="en-US" baseline="0" dirty="0" smtClean="0"/>
              <a:t>Here, coarse-grained mutation operators refer to the 108 C mutation operators proposed by Agrawal and </a:t>
            </a:r>
            <a:r>
              <a:rPr lang="en-US" baseline="0" dirty="0" err="1" smtClean="0"/>
              <a:t>Delamaro</a:t>
            </a:r>
            <a:endParaRPr lang="en-US" baseline="0" dirty="0" smtClean="0"/>
          </a:p>
          <a:p>
            <a:r>
              <a:rPr lang="en-US" baseline="0" dirty="0" smtClean="0"/>
              <a:t>Fine-grained mutation operator is an idea proposed in this dissertation to improve the effectiveness of mutant reduction </a:t>
            </a:r>
            <a:r>
              <a:rPr lang="en-US" baseline="0" dirty="0" err="1" smtClean="0"/>
              <a:t>techniiques</a:t>
            </a:r>
            <a:r>
              <a:rPr lang="en-US" baseline="0" dirty="0" smtClean="0"/>
              <a:t>, which I will explain more details in later slides.</a:t>
            </a:r>
          </a:p>
          <a:p>
            <a:r>
              <a:rPr lang="en-US" baseline="0" dirty="0" smtClean="0"/>
              <a:t>Let me show you an example of fine-grain mutation operators.</a:t>
            </a:r>
          </a:p>
        </p:txBody>
      </p:sp>
      <p:sp>
        <p:nvSpPr>
          <p:cNvPr id="4" name="Slide Number Placeholder 3"/>
          <p:cNvSpPr>
            <a:spLocks noGrp="1"/>
          </p:cNvSpPr>
          <p:nvPr>
            <p:ph type="sldNum" sz="quarter" idx="10"/>
          </p:nvPr>
        </p:nvSpPr>
        <p:spPr/>
        <p:txBody>
          <a:bodyPr/>
          <a:lstStyle/>
          <a:p>
            <a:fld id="{D434AD33-36DA-44E6-9709-CBBA3411264E}" type="slidenum">
              <a:rPr lang="en-US" smtClean="0"/>
              <a:t>6</a:t>
            </a:fld>
            <a:endParaRPr lang="en-US"/>
          </a:p>
        </p:txBody>
      </p:sp>
    </p:spTree>
    <p:extLst>
      <p:ext uri="{BB962C8B-B14F-4D97-AF65-F5344CB8AC3E}">
        <p14:creationId xmlns:p14="http://schemas.microsoft.com/office/powerpoint/2010/main" val="628556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AND EXPLAIN IN DETAIL: * IS MUTATED TO &gt;&gt; TO</a:t>
            </a:r>
            <a:r>
              <a:rPr lang="en-US" baseline="0" dirty="0" smtClean="0"/>
              <a:t> MAKE THIS MUTANT; AND REPEAT</a:t>
            </a:r>
            <a:endParaRPr lang="en-US" dirty="0" smtClean="0"/>
          </a:p>
          <a:p>
            <a:endParaRPr lang="en-US" dirty="0" smtClean="0"/>
          </a:p>
          <a:p>
            <a:r>
              <a:rPr lang="en-US" dirty="0" smtClean="0"/>
              <a:t>So a mutation operator represents a …</a:t>
            </a:r>
          </a:p>
          <a:p>
            <a:r>
              <a:rPr lang="en-US" dirty="0" smtClean="0"/>
              <a:t>This is a</a:t>
            </a:r>
            <a:r>
              <a:rPr lang="en-US" baseline="0" dirty="0" smtClean="0"/>
              <a:t> mutation operator OASN, which is a mutation operator that mutates an arithmetic operator to shift operator.</a:t>
            </a:r>
          </a:p>
          <a:p>
            <a:r>
              <a:rPr lang="en-US" baseline="0" dirty="0" smtClean="0"/>
              <a:t>In this example code, OASN will target these 2 arithmetic operators: multiply and plus. And will mutate them to generate 4 mutants like this.</a:t>
            </a:r>
          </a:p>
        </p:txBody>
      </p:sp>
      <p:sp>
        <p:nvSpPr>
          <p:cNvPr id="4" name="Slide Number Placeholder 3"/>
          <p:cNvSpPr>
            <a:spLocks noGrp="1"/>
          </p:cNvSpPr>
          <p:nvPr>
            <p:ph type="sldNum" sz="quarter" idx="10"/>
          </p:nvPr>
        </p:nvSpPr>
        <p:spPr/>
        <p:txBody>
          <a:bodyPr/>
          <a:lstStyle/>
          <a:p>
            <a:fld id="{D434AD33-36DA-44E6-9709-CBBA3411264E}" type="slidenum">
              <a:rPr lang="en-US" smtClean="0"/>
              <a:t>7</a:t>
            </a:fld>
            <a:endParaRPr lang="en-US"/>
          </a:p>
        </p:txBody>
      </p:sp>
    </p:spTree>
    <p:extLst>
      <p:ext uri="{BB962C8B-B14F-4D97-AF65-F5344CB8AC3E}">
        <p14:creationId xmlns:p14="http://schemas.microsoft.com/office/powerpoint/2010/main" val="506293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From coarse-grained mutation operator OASN, I can create these 10 fine-grained mutation operators, each representing a connection from an element in the domain to an element in range of OASN.</a:t>
            </a:r>
          </a:p>
          <a:p>
            <a:r>
              <a:rPr lang="en-US" baseline="0" dirty="0" smtClean="0"/>
              <a:t>A connection from + to &gt;&gt; becomes the rule for a new fine-grained mutation operator </a:t>
            </a:r>
            <a:r>
              <a:rPr lang="en-US" baseline="0" dirty="0" err="1" smtClean="0"/>
              <a:t>OASN+to</a:t>
            </a:r>
            <a:r>
              <a:rPr lang="en-US" baseline="0" dirty="0" smtClean="0"/>
              <a: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 connection from + to &lt;&lt; becomes the rule for a new fine-grained mutation operator </a:t>
            </a:r>
            <a:r>
              <a:rPr lang="en-US" baseline="0" dirty="0" err="1" smtClean="0"/>
              <a:t>OASN+to</a:t>
            </a:r>
            <a:r>
              <a:rPr lang="en-US" baseline="0" dirty="0" smtClean="0"/>
              <a:t>&lt;&lt;. And so on.</a:t>
            </a:r>
          </a:p>
          <a:p>
            <a:endParaRPr lang="en-US" baseline="0" dirty="0" smtClean="0"/>
          </a:p>
        </p:txBody>
      </p:sp>
      <p:sp>
        <p:nvSpPr>
          <p:cNvPr id="4" name="Slide Number Placeholder 3"/>
          <p:cNvSpPr>
            <a:spLocks noGrp="1"/>
          </p:cNvSpPr>
          <p:nvPr>
            <p:ph type="sldNum" sz="quarter" idx="10"/>
          </p:nvPr>
        </p:nvSpPr>
        <p:spPr/>
        <p:txBody>
          <a:bodyPr/>
          <a:lstStyle/>
          <a:p>
            <a:fld id="{D434AD33-36DA-44E6-9709-CBBA3411264E}" type="slidenum">
              <a:rPr lang="en-US" smtClean="0"/>
              <a:t>8</a:t>
            </a:fld>
            <a:endParaRPr lang="en-US"/>
          </a:p>
        </p:txBody>
      </p:sp>
    </p:spTree>
    <p:extLst>
      <p:ext uri="{BB962C8B-B14F-4D97-AF65-F5344CB8AC3E}">
        <p14:creationId xmlns:p14="http://schemas.microsoft.com/office/powerpoint/2010/main" val="3711737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When I apply these</a:t>
            </a:r>
            <a:r>
              <a:rPr lang="en-US" baseline="0" dirty="0" smtClean="0"/>
              <a:t> 10 fine-grained </a:t>
            </a:r>
            <a:r>
              <a:rPr lang="en-US" baseline="0" dirty="0" err="1" smtClean="0"/>
              <a:t>opreators</a:t>
            </a:r>
            <a:r>
              <a:rPr lang="en-US" baseline="0" dirty="0" smtClean="0"/>
              <a:t> to the previous target program, 2 of them will mutate the * operator and 2 other operators will mutate the + operator.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operator will mutate * to &gt;&gt;. This operator will mutate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Even though the new set of fine-grained operators is larger than the traditional set of coarse-grained mutation operators, they generate the same number of mutants.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 what makes fine…</a:t>
            </a:r>
          </a:p>
        </p:txBody>
      </p:sp>
      <p:sp>
        <p:nvSpPr>
          <p:cNvPr id="4" name="Slide Number Placeholder 3"/>
          <p:cNvSpPr>
            <a:spLocks noGrp="1"/>
          </p:cNvSpPr>
          <p:nvPr>
            <p:ph type="sldNum" sz="quarter" idx="10"/>
          </p:nvPr>
        </p:nvSpPr>
        <p:spPr/>
        <p:txBody>
          <a:bodyPr/>
          <a:lstStyle/>
          <a:p>
            <a:fld id="{D434AD33-36DA-44E6-9709-CBBA3411264E}" type="slidenum">
              <a:rPr lang="en-US" smtClean="0"/>
              <a:t>9</a:t>
            </a:fld>
            <a:endParaRPr lang="en-US"/>
          </a:p>
        </p:txBody>
      </p:sp>
    </p:spTree>
    <p:extLst>
      <p:ext uri="{BB962C8B-B14F-4D97-AF65-F5344CB8AC3E}">
        <p14:creationId xmlns:p14="http://schemas.microsoft.com/office/powerpoint/2010/main" val="3456660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81607-7F19-43FA-866D-50281015831B}" type="slidenum">
              <a:rPr lang="en-US" smtClean="0"/>
              <a:t>‹#›</a:t>
            </a:fld>
            <a:endParaRPr lang="en-US" dirty="0"/>
          </a:p>
        </p:txBody>
      </p:sp>
    </p:spTree>
    <p:extLst>
      <p:ext uri="{BB962C8B-B14F-4D97-AF65-F5344CB8AC3E}">
        <p14:creationId xmlns:p14="http://schemas.microsoft.com/office/powerpoint/2010/main" val="686131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81607-7F19-43FA-866D-50281015831B}" type="slidenum">
              <a:rPr lang="en-US" smtClean="0"/>
              <a:t>‹#›</a:t>
            </a:fld>
            <a:endParaRPr lang="en-US"/>
          </a:p>
        </p:txBody>
      </p:sp>
    </p:spTree>
    <p:extLst>
      <p:ext uri="{BB962C8B-B14F-4D97-AF65-F5344CB8AC3E}">
        <p14:creationId xmlns:p14="http://schemas.microsoft.com/office/powerpoint/2010/main" val="2006463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81607-7F19-43FA-866D-50281015831B}" type="slidenum">
              <a:rPr lang="en-US" smtClean="0"/>
              <a:t>‹#›</a:t>
            </a:fld>
            <a:endParaRPr lang="en-US"/>
          </a:p>
        </p:txBody>
      </p:sp>
    </p:spTree>
    <p:extLst>
      <p:ext uri="{BB962C8B-B14F-4D97-AF65-F5344CB8AC3E}">
        <p14:creationId xmlns:p14="http://schemas.microsoft.com/office/powerpoint/2010/main" val="3684731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81607-7F19-43FA-866D-50281015831B}" type="slidenum">
              <a:rPr lang="en-US" smtClean="0"/>
              <a:t>‹#›</a:t>
            </a:fld>
            <a:endParaRPr lang="en-US"/>
          </a:p>
        </p:txBody>
      </p:sp>
    </p:spTree>
    <p:extLst>
      <p:ext uri="{BB962C8B-B14F-4D97-AF65-F5344CB8AC3E}">
        <p14:creationId xmlns:p14="http://schemas.microsoft.com/office/powerpoint/2010/main" val="730640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81607-7F19-43FA-866D-50281015831B}" type="slidenum">
              <a:rPr lang="en-US" smtClean="0"/>
              <a:t>‹#›</a:t>
            </a:fld>
            <a:endParaRPr lang="en-US"/>
          </a:p>
        </p:txBody>
      </p:sp>
    </p:spTree>
    <p:extLst>
      <p:ext uri="{BB962C8B-B14F-4D97-AF65-F5344CB8AC3E}">
        <p14:creationId xmlns:p14="http://schemas.microsoft.com/office/powerpoint/2010/main" val="1496520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12/16/2019</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E81607-7F19-43FA-866D-50281015831B}" type="slidenum">
              <a:rPr lang="en-US" smtClean="0"/>
              <a:t>‹#›</a:t>
            </a:fld>
            <a:endParaRPr lang="en-US"/>
          </a:p>
        </p:txBody>
      </p:sp>
    </p:spTree>
    <p:extLst>
      <p:ext uri="{BB962C8B-B14F-4D97-AF65-F5344CB8AC3E}">
        <p14:creationId xmlns:p14="http://schemas.microsoft.com/office/powerpoint/2010/main" val="3809676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12/16/2019</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E81607-7F19-43FA-866D-50281015831B}" type="slidenum">
              <a:rPr lang="en-US" smtClean="0"/>
              <a:t>‹#›</a:t>
            </a:fld>
            <a:endParaRPr lang="en-US"/>
          </a:p>
        </p:txBody>
      </p:sp>
    </p:spTree>
    <p:extLst>
      <p:ext uri="{BB962C8B-B14F-4D97-AF65-F5344CB8AC3E}">
        <p14:creationId xmlns:p14="http://schemas.microsoft.com/office/powerpoint/2010/main" val="160131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12/16/2019</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a:t>
            </a:fld>
            <a:endParaRPr lang="en-US"/>
          </a:p>
        </p:txBody>
      </p:sp>
    </p:spTree>
    <p:extLst>
      <p:ext uri="{BB962C8B-B14F-4D97-AF65-F5344CB8AC3E}">
        <p14:creationId xmlns:p14="http://schemas.microsoft.com/office/powerpoint/2010/main" val="1278773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12/16/2019</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E81607-7F19-43FA-866D-50281015831B}" type="slidenum">
              <a:rPr lang="en-US" smtClean="0"/>
              <a:t>‹#›</a:t>
            </a:fld>
            <a:endParaRPr lang="en-US"/>
          </a:p>
        </p:txBody>
      </p:sp>
    </p:spTree>
    <p:extLst>
      <p:ext uri="{BB962C8B-B14F-4D97-AF65-F5344CB8AC3E}">
        <p14:creationId xmlns:p14="http://schemas.microsoft.com/office/powerpoint/2010/main" val="1774946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12/16/2019</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E81607-7F19-43FA-866D-50281015831B}" type="slidenum">
              <a:rPr lang="en-US" smtClean="0"/>
              <a:t>‹#›</a:t>
            </a:fld>
            <a:endParaRPr lang="en-US"/>
          </a:p>
        </p:txBody>
      </p:sp>
    </p:spTree>
    <p:extLst>
      <p:ext uri="{BB962C8B-B14F-4D97-AF65-F5344CB8AC3E}">
        <p14:creationId xmlns:p14="http://schemas.microsoft.com/office/powerpoint/2010/main" val="2950145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12/16/2019</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E81607-7F19-43FA-866D-50281015831B}" type="slidenum">
              <a:rPr lang="en-US" smtClean="0"/>
              <a:t>‹#›</a:t>
            </a:fld>
            <a:endParaRPr lang="en-US"/>
          </a:p>
        </p:txBody>
      </p:sp>
    </p:spTree>
    <p:extLst>
      <p:ext uri="{BB962C8B-B14F-4D97-AF65-F5344CB8AC3E}">
        <p14:creationId xmlns:p14="http://schemas.microsoft.com/office/powerpoint/2010/main" val="1083244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12/16/2019</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81607-7F19-43FA-866D-50281015831B}" type="slidenum">
              <a:rPr lang="en-US" smtClean="0"/>
              <a:t>‹#›</a:t>
            </a:fld>
            <a:endParaRPr lang="en-US"/>
          </a:p>
        </p:txBody>
      </p:sp>
    </p:spTree>
    <p:extLst>
      <p:ext uri="{BB962C8B-B14F-4D97-AF65-F5344CB8AC3E}">
        <p14:creationId xmlns:p14="http://schemas.microsoft.com/office/powerpoint/2010/main" val="925282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github.com/swtv-kaist/MUSIC"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9.pn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0.png"/><Relationship Id="rId4" Type="http://schemas.openxmlformats.org/officeDocument/2006/relationships/image" Target="../media/image26.pn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7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30.png"/><Relationship Id="rId7" Type="http://schemas.openxmlformats.org/officeDocument/2006/relationships/image" Target="../media/image27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61.png"/><Relationship Id="rId5" Type="http://schemas.openxmlformats.org/officeDocument/2006/relationships/image" Target="../media/image250.png"/><Relationship Id="rId4" Type="http://schemas.openxmlformats.org/officeDocument/2006/relationships/image" Target="../media/image24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71.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231.png"/><Relationship Id="rId3" Type="http://schemas.openxmlformats.org/officeDocument/2006/relationships/image" Target="../media/image180.png"/><Relationship Id="rId7" Type="http://schemas.openxmlformats.org/officeDocument/2006/relationships/image" Target="../media/image22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82.png"/><Relationship Id="rId5" Type="http://schemas.openxmlformats.org/officeDocument/2006/relationships/image" Target="../media/image272.png"/><Relationship Id="rId4" Type="http://schemas.openxmlformats.org/officeDocument/2006/relationships/image" Target="../media/image261.png"/><Relationship Id="rId9" Type="http://schemas.openxmlformats.org/officeDocument/2006/relationships/image" Target="../media/image24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281.png"/><Relationship Id="rId3" Type="http://schemas.openxmlformats.org/officeDocument/2006/relationships/image" Target="../media/image29.png"/><Relationship Id="rId7" Type="http://schemas.openxmlformats.org/officeDocument/2006/relationships/image" Target="../media/image330.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1.png"/><Relationship Id="rId9" Type="http://schemas.openxmlformats.org/officeDocument/2006/relationships/image" Target="../media/image290.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81.png"/></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64.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210.png"/><Relationship Id="rId7" Type="http://schemas.openxmlformats.org/officeDocument/2006/relationships/image" Target="../media/image150.png"/><Relationship Id="rId2" Type="http://schemas.openxmlformats.org/officeDocument/2006/relationships/image" Target="../media/image200.png"/><Relationship Id="rId1" Type="http://schemas.openxmlformats.org/officeDocument/2006/relationships/slideLayout" Target="../slideLayouts/slideLayout2.xml"/><Relationship Id="rId6" Type="http://schemas.openxmlformats.org/officeDocument/2006/relationships/image" Target="../media/image242.png"/><Relationship Id="rId5" Type="http://schemas.openxmlformats.org/officeDocument/2006/relationships/image" Target="../media/image232.png"/><Relationship Id="rId4" Type="http://schemas.openxmlformats.org/officeDocument/2006/relationships/image" Target="../media/image221.png"/><Relationship Id="rId9" Type="http://schemas.openxmlformats.org/officeDocument/2006/relationships/image" Target="../media/image170.png"/></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51.png"/></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t>Efficient Mutant Reduction using Fine-Grained Mutation Operators</a:t>
            </a:r>
            <a:endParaRPr lang="en-US" sz="4800" dirty="0"/>
          </a:p>
        </p:txBody>
      </p:sp>
      <p:sp>
        <p:nvSpPr>
          <p:cNvPr id="3" name="Subtitle 2"/>
          <p:cNvSpPr>
            <a:spLocks noGrp="1"/>
          </p:cNvSpPr>
          <p:nvPr>
            <p:ph type="subTitle" idx="1"/>
          </p:nvPr>
        </p:nvSpPr>
        <p:spPr>
          <a:xfrm>
            <a:off x="1524000" y="3602037"/>
            <a:ext cx="9144000" cy="2104495"/>
          </a:xfrm>
        </p:spPr>
        <p:txBody>
          <a:bodyPr/>
          <a:lstStyle/>
          <a:p>
            <a:r>
              <a:rPr lang="en-US" dirty="0" smtClean="0"/>
              <a:t>Loc Phan Duy</a:t>
            </a:r>
          </a:p>
          <a:p>
            <a:r>
              <a:rPr lang="en-US" dirty="0" smtClean="0"/>
              <a:t>School of Computing – KAIST</a:t>
            </a:r>
          </a:p>
          <a:p>
            <a:r>
              <a:rPr lang="en-US" dirty="0" smtClean="0"/>
              <a:t>Advisor: Prof. </a:t>
            </a:r>
            <a:r>
              <a:rPr lang="en-US" dirty="0" err="1" smtClean="0"/>
              <a:t>Moonzoo</a:t>
            </a:r>
            <a:r>
              <a:rPr lang="en-US" dirty="0" smtClean="0"/>
              <a:t> Kim</a:t>
            </a:r>
          </a:p>
          <a:p>
            <a:r>
              <a:rPr lang="en-US" dirty="0" smtClean="0"/>
              <a:t>December 16</a:t>
            </a:r>
            <a:r>
              <a:rPr lang="en-US" baseline="30000" dirty="0" smtClean="0"/>
              <a:t>th</a:t>
            </a:r>
            <a:r>
              <a:rPr lang="en-US" dirty="0" smtClean="0"/>
              <a:t> 2019</a:t>
            </a:r>
            <a:endParaRPr lang="en-US" dirty="0"/>
          </a:p>
        </p:txBody>
      </p:sp>
    </p:spTree>
    <p:extLst>
      <p:ext uri="{BB962C8B-B14F-4D97-AF65-F5344CB8AC3E}">
        <p14:creationId xmlns:p14="http://schemas.microsoft.com/office/powerpoint/2010/main" val="3525377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Rectangle 339"/>
          <p:cNvSpPr/>
          <p:nvPr/>
        </p:nvSpPr>
        <p:spPr>
          <a:xfrm>
            <a:off x="5415956" y="2694200"/>
            <a:ext cx="862433" cy="677085"/>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3" name="Rectangle 342"/>
          <p:cNvSpPr/>
          <p:nvPr/>
        </p:nvSpPr>
        <p:spPr>
          <a:xfrm>
            <a:off x="5246878" y="3040009"/>
            <a:ext cx="846257" cy="513660"/>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4" name="Rectangle 343"/>
          <p:cNvSpPr/>
          <p:nvPr/>
        </p:nvSpPr>
        <p:spPr>
          <a:xfrm>
            <a:off x="5074836" y="3371286"/>
            <a:ext cx="502543" cy="357076"/>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5" name="Rectangle 344"/>
          <p:cNvSpPr/>
          <p:nvPr/>
        </p:nvSpPr>
        <p:spPr>
          <a:xfrm>
            <a:off x="4905053" y="3550989"/>
            <a:ext cx="511297" cy="518113"/>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6" name="Rectangle 345"/>
          <p:cNvSpPr/>
          <p:nvPr/>
        </p:nvSpPr>
        <p:spPr>
          <a:xfrm>
            <a:off x="4551415" y="3724787"/>
            <a:ext cx="691928" cy="505190"/>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7" name="Rectangle 346"/>
          <p:cNvSpPr/>
          <p:nvPr/>
        </p:nvSpPr>
        <p:spPr>
          <a:xfrm>
            <a:off x="4551414" y="4226431"/>
            <a:ext cx="525353" cy="169686"/>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p:txBody>
          <a:bodyPr/>
          <a:lstStyle/>
          <a:p>
            <a:r>
              <a:rPr lang="en-US" dirty="0" smtClean="0"/>
              <a:t>Why Fine-grained Mutation Operator is better than Coarse-grained Mutation Operator?</a:t>
            </a:r>
            <a:endParaRPr lang="en-US" dirty="0"/>
          </a:p>
        </p:txBody>
      </p:sp>
      <p:sp>
        <p:nvSpPr>
          <p:cNvPr id="4" name="Date Placeholder 3"/>
          <p:cNvSpPr>
            <a:spLocks noGrp="1"/>
          </p:cNvSpPr>
          <p:nvPr>
            <p:ph type="dt" sz="half" idx="10"/>
          </p:nvPr>
        </p:nvSpPr>
        <p:spPr>
          <a:xfrm>
            <a:off x="830891" y="6320056"/>
            <a:ext cx="2743200" cy="365125"/>
          </a:xfrm>
        </p:spPr>
        <p:txBody>
          <a:bodyPr/>
          <a:lstStyle/>
          <a:p>
            <a:r>
              <a:rPr lang="en-US" dirty="0" smtClean="0"/>
              <a:t>12/16/2019</a:t>
            </a:r>
            <a:endParaRPr lang="en-US" dirty="0"/>
          </a:p>
        </p:txBody>
      </p:sp>
      <p:sp>
        <p:nvSpPr>
          <p:cNvPr id="5" name="Slide Number Placeholder 4"/>
          <p:cNvSpPr>
            <a:spLocks noGrp="1"/>
          </p:cNvSpPr>
          <p:nvPr>
            <p:ph type="sldNum" sz="quarter" idx="12"/>
          </p:nvPr>
        </p:nvSpPr>
        <p:spPr/>
        <p:txBody>
          <a:bodyPr/>
          <a:lstStyle/>
          <a:p>
            <a:fld id="{47E81607-7F19-43FA-866D-50281015831B}" type="slidenum">
              <a:rPr lang="en-US" smtClean="0"/>
              <a:t>10</a:t>
            </a:fld>
            <a:endParaRPr lang="en-US"/>
          </a:p>
        </p:txBody>
      </p:sp>
      <p:sp>
        <p:nvSpPr>
          <p:cNvPr id="18" name="TextBox 17"/>
          <p:cNvSpPr txBox="1"/>
          <p:nvPr/>
        </p:nvSpPr>
        <p:spPr>
          <a:xfrm>
            <a:off x="7221291" y="3096012"/>
            <a:ext cx="3731243" cy="923330"/>
          </a:xfrm>
          <a:prstGeom prst="rect">
            <a:avLst/>
          </a:prstGeom>
          <a:noFill/>
        </p:spPr>
        <p:txBody>
          <a:bodyPr wrap="square" rtlCol="0">
            <a:spAutoFit/>
          </a:bodyPr>
          <a:lstStyle/>
          <a:p>
            <a:pPr marL="342900" indent="-342900">
              <a:buFont typeface="Arial" panose="020B0604020202020204" pitchFamily="34" charset="0"/>
              <a:buChar char="•"/>
            </a:pPr>
            <a:r>
              <a:rPr lang="en-US" dirty="0" smtClean="0"/>
              <a:t>Fine-grained mutation operators can be used to predict MS </a:t>
            </a:r>
            <a:r>
              <a:rPr lang="en-US" u="sng" dirty="0" smtClean="0">
                <a:solidFill>
                  <a:srgbClr val="00B050"/>
                </a:solidFill>
              </a:rPr>
              <a:t>more accurately</a:t>
            </a:r>
            <a:r>
              <a:rPr lang="en-US" dirty="0" smtClean="0"/>
              <a:t> and </a:t>
            </a:r>
            <a:r>
              <a:rPr lang="en-US" u="sng" dirty="0" smtClean="0">
                <a:solidFill>
                  <a:srgbClr val="00B050"/>
                </a:solidFill>
              </a:rPr>
              <a:t>more efficiently</a:t>
            </a:r>
            <a:endParaRPr lang="en-US" u="sng" dirty="0">
              <a:solidFill>
                <a:srgbClr val="00B050"/>
              </a:solidFill>
            </a:endParaRPr>
          </a:p>
        </p:txBody>
      </p:sp>
      <p:sp>
        <p:nvSpPr>
          <p:cNvPr id="19" name="TextBox 18"/>
          <p:cNvSpPr txBox="1"/>
          <p:nvPr/>
        </p:nvSpPr>
        <p:spPr>
          <a:xfrm>
            <a:off x="228077" y="4688599"/>
            <a:ext cx="3221879" cy="830997"/>
          </a:xfrm>
          <a:prstGeom prst="rect">
            <a:avLst/>
          </a:prstGeom>
          <a:noFill/>
        </p:spPr>
        <p:txBody>
          <a:bodyPr wrap="square" rtlCol="0">
            <a:spAutoFit/>
          </a:bodyPr>
          <a:lstStyle/>
          <a:p>
            <a:pPr algn="ctr"/>
            <a:r>
              <a:rPr lang="en-US" sz="1600" dirty="0" smtClean="0"/>
              <a:t>Select  </a:t>
            </a:r>
            <a:br>
              <a:rPr lang="en-US" sz="1600" dirty="0" smtClean="0"/>
            </a:br>
            <a:r>
              <a:rPr lang="en-US" sz="1600" dirty="0" smtClean="0">
                <a:solidFill>
                  <a:srgbClr val="FF0000"/>
                </a:solidFill>
              </a:rPr>
              <a:t>Coarse-grained Mutation Operators</a:t>
            </a:r>
            <a:r>
              <a:rPr lang="en-US" sz="1600" dirty="0" smtClean="0"/>
              <a:t> to predict MS</a:t>
            </a:r>
            <a:endParaRPr lang="en-US" sz="1600" dirty="0"/>
          </a:p>
        </p:txBody>
      </p:sp>
      <p:sp>
        <p:nvSpPr>
          <p:cNvPr id="20" name="TextBox 19"/>
          <p:cNvSpPr txBox="1"/>
          <p:nvPr/>
        </p:nvSpPr>
        <p:spPr>
          <a:xfrm>
            <a:off x="3598276" y="4688599"/>
            <a:ext cx="3221879" cy="830997"/>
          </a:xfrm>
          <a:prstGeom prst="rect">
            <a:avLst/>
          </a:prstGeom>
          <a:noFill/>
        </p:spPr>
        <p:txBody>
          <a:bodyPr wrap="square" rtlCol="0">
            <a:spAutoFit/>
          </a:bodyPr>
          <a:lstStyle/>
          <a:p>
            <a:pPr algn="ctr"/>
            <a:r>
              <a:rPr lang="en-US" sz="1600" dirty="0" smtClean="0"/>
              <a:t>Select  </a:t>
            </a:r>
            <a:br>
              <a:rPr lang="en-US" sz="1600" dirty="0" smtClean="0"/>
            </a:br>
            <a:r>
              <a:rPr lang="en-US" sz="1600" dirty="0" smtClean="0">
                <a:solidFill>
                  <a:srgbClr val="00B050"/>
                </a:solidFill>
              </a:rPr>
              <a:t>Fine-grained Mutation Operators </a:t>
            </a:r>
            <a:br>
              <a:rPr lang="en-US" sz="1600" dirty="0" smtClean="0">
                <a:solidFill>
                  <a:srgbClr val="00B050"/>
                </a:solidFill>
              </a:rPr>
            </a:br>
            <a:r>
              <a:rPr lang="en-US" sz="1600" dirty="0" smtClean="0"/>
              <a:t>to predict MS</a:t>
            </a:r>
            <a:endParaRPr lang="en-US" sz="1600" dirty="0"/>
          </a:p>
        </p:txBody>
      </p:sp>
      <p:sp>
        <p:nvSpPr>
          <p:cNvPr id="37" name="Rectangle 36"/>
          <p:cNvSpPr/>
          <p:nvPr/>
        </p:nvSpPr>
        <p:spPr>
          <a:xfrm>
            <a:off x="805024" y="2527442"/>
            <a:ext cx="515756" cy="51575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 name="Rectangle 37"/>
          <p:cNvSpPr/>
          <p:nvPr/>
        </p:nvSpPr>
        <p:spPr>
          <a:xfrm>
            <a:off x="1320780" y="2527442"/>
            <a:ext cx="515756" cy="51575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Rectangle 38"/>
          <p:cNvSpPr/>
          <p:nvPr/>
        </p:nvSpPr>
        <p:spPr>
          <a:xfrm>
            <a:off x="1836536" y="2527442"/>
            <a:ext cx="515756" cy="51575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Rectangle 40"/>
          <p:cNvSpPr/>
          <p:nvPr/>
        </p:nvSpPr>
        <p:spPr>
          <a:xfrm>
            <a:off x="2352292" y="2527442"/>
            <a:ext cx="515756" cy="51575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Rectangle 42"/>
          <p:cNvSpPr/>
          <p:nvPr/>
        </p:nvSpPr>
        <p:spPr>
          <a:xfrm>
            <a:off x="805024" y="3043198"/>
            <a:ext cx="515756" cy="51575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Rectangle 43"/>
          <p:cNvSpPr/>
          <p:nvPr/>
        </p:nvSpPr>
        <p:spPr>
          <a:xfrm>
            <a:off x="1320780" y="3043198"/>
            <a:ext cx="515756" cy="51575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Rectangle 44"/>
          <p:cNvSpPr/>
          <p:nvPr/>
        </p:nvSpPr>
        <p:spPr>
          <a:xfrm>
            <a:off x="1836536" y="3043198"/>
            <a:ext cx="515756" cy="51575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Rectangle 45"/>
          <p:cNvSpPr/>
          <p:nvPr/>
        </p:nvSpPr>
        <p:spPr>
          <a:xfrm>
            <a:off x="2352292" y="3043198"/>
            <a:ext cx="515756" cy="51575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Rectangle 50"/>
          <p:cNvSpPr/>
          <p:nvPr/>
        </p:nvSpPr>
        <p:spPr>
          <a:xfrm>
            <a:off x="805024" y="3557677"/>
            <a:ext cx="515756" cy="51575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Rectangle 51"/>
          <p:cNvSpPr/>
          <p:nvPr/>
        </p:nvSpPr>
        <p:spPr>
          <a:xfrm>
            <a:off x="1320780" y="3557677"/>
            <a:ext cx="515756" cy="51575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Rectangle 52"/>
          <p:cNvSpPr/>
          <p:nvPr/>
        </p:nvSpPr>
        <p:spPr>
          <a:xfrm>
            <a:off x="1836536" y="3557677"/>
            <a:ext cx="515756" cy="51575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4" name="Rectangle 53"/>
          <p:cNvSpPr/>
          <p:nvPr/>
        </p:nvSpPr>
        <p:spPr>
          <a:xfrm>
            <a:off x="2352292" y="3557677"/>
            <a:ext cx="515756" cy="51575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5" name="Rectangle 54"/>
          <p:cNvSpPr/>
          <p:nvPr/>
        </p:nvSpPr>
        <p:spPr>
          <a:xfrm>
            <a:off x="805024" y="4073433"/>
            <a:ext cx="515756" cy="51575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6" name="Rectangle 55"/>
          <p:cNvSpPr/>
          <p:nvPr/>
        </p:nvSpPr>
        <p:spPr>
          <a:xfrm>
            <a:off x="1320780" y="4073433"/>
            <a:ext cx="515756" cy="51575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Rectangle 56"/>
          <p:cNvSpPr/>
          <p:nvPr/>
        </p:nvSpPr>
        <p:spPr>
          <a:xfrm>
            <a:off x="1836536" y="4073433"/>
            <a:ext cx="515756" cy="51575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8" name="Rectangle 57"/>
          <p:cNvSpPr/>
          <p:nvPr/>
        </p:nvSpPr>
        <p:spPr>
          <a:xfrm>
            <a:off x="2352292" y="4073433"/>
            <a:ext cx="515756" cy="51575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94" name="Group 93"/>
          <p:cNvGrpSpPr/>
          <p:nvPr/>
        </p:nvGrpSpPr>
        <p:grpSpPr>
          <a:xfrm>
            <a:off x="1184424" y="2694105"/>
            <a:ext cx="1617654" cy="1571049"/>
            <a:chOff x="1184424" y="2694105"/>
            <a:chExt cx="1617654" cy="1571049"/>
          </a:xfrm>
        </p:grpSpPr>
        <p:sp>
          <p:nvSpPr>
            <p:cNvPr id="35" name="Freeform 34"/>
            <p:cNvSpPr/>
            <p:nvPr/>
          </p:nvSpPr>
          <p:spPr>
            <a:xfrm>
              <a:off x="1184424" y="2694105"/>
              <a:ext cx="1617654" cy="1571049"/>
            </a:xfrm>
            <a:custGeom>
              <a:avLst/>
              <a:gdLst>
                <a:gd name="connsiteX0" fmla="*/ 1503544 w 1617654"/>
                <a:gd name="connsiteY0" fmla="*/ 42958 h 1571049"/>
                <a:gd name="connsiteX1" fmla="*/ 1503544 w 1617654"/>
                <a:gd name="connsiteY1" fmla="*/ 42958 h 1571049"/>
                <a:gd name="connsiteX2" fmla="*/ 1417627 w 1617654"/>
                <a:gd name="connsiteY2" fmla="*/ 12274 h 1571049"/>
                <a:gd name="connsiteX3" fmla="*/ 1294889 w 1617654"/>
                <a:gd name="connsiteY3" fmla="*/ 0 h 1571049"/>
                <a:gd name="connsiteX4" fmla="*/ 1153740 w 1617654"/>
                <a:gd name="connsiteY4" fmla="*/ 6137 h 1571049"/>
                <a:gd name="connsiteX5" fmla="*/ 1116918 w 1617654"/>
                <a:gd name="connsiteY5" fmla="*/ 18410 h 1571049"/>
                <a:gd name="connsiteX6" fmla="*/ 1098508 w 1617654"/>
                <a:gd name="connsiteY6" fmla="*/ 24547 h 1571049"/>
                <a:gd name="connsiteX7" fmla="*/ 1086234 w 1617654"/>
                <a:gd name="connsiteY7" fmla="*/ 42958 h 1571049"/>
                <a:gd name="connsiteX8" fmla="*/ 1067823 w 1617654"/>
                <a:gd name="connsiteY8" fmla="*/ 49095 h 1571049"/>
                <a:gd name="connsiteX9" fmla="*/ 1049412 w 1617654"/>
                <a:gd name="connsiteY9" fmla="*/ 61369 h 1571049"/>
                <a:gd name="connsiteX10" fmla="*/ 1031002 w 1617654"/>
                <a:gd name="connsiteY10" fmla="*/ 67506 h 1571049"/>
                <a:gd name="connsiteX11" fmla="*/ 975769 w 1617654"/>
                <a:gd name="connsiteY11" fmla="*/ 98190 h 1571049"/>
                <a:gd name="connsiteX12" fmla="*/ 938948 w 1617654"/>
                <a:gd name="connsiteY12" fmla="*/ 122738 h 1571049"/>
                <a:gd name="connsiteX13" fmla="*/ 920537 w 1617654"/>
                <a:gd name="connsiteY13" fmla="*/ 135012 h 1571049"/>
                <a:gd name="connsiteX14" fmla="*/ 877579 w 1617654"/>
                <a:gd name="connsiteY14" fmla="*/ 184107 h 1571049"/>
                <a:gd name="connsiteX15" fmla="*/ 859168 w 1617654"/>
                <a:gd name="connsiteY15" fmla="*/ 239339 h 1571049"/>
                <a:gd name="connsiteX16" fmla="*/ 853031 w 1617654"/>
                <a:gd name="connsiteY16" fmla="*/ 257750 h 1571049"/>
                <a:gd name="connsiteX17" fmla="*/ 846894 w 1617654"/>
                <a:gd name="connsiteY17" fmla="*/ 276161 h 1571049"/>
                <a:gd name="connsiteX18" fmla="*/ 840757 w 1617654"/>
                <a:gd name="connsiteY18" fmla="*/ 300708 h 1571049"/>
                <a:gd name="connsiteX19" fmla="*/ 834620 w 1617654"/>
                <a:gd name="connsiteY19" fmla="*/ 331393 h 1571049"/>
                <a:gd name="connsiteX20" fmla="*/ 822346 w 1617654"/>
                <a:gd name="connsiteY20" fmla="*/ 368214 h 1571049"/>
                <a:gd name="connsiteX21" fmla="*/ 816210 w 1617654"/>
                <a:gd name="connsiteY21" fmla="*/ 386625 h 1571049"/>
                <a:gd name="connsiteX22" fmla="*/ 810073 w 1617654"/>
                <a:gd name="connsiteY22" fmla="*/ 417310 h 1571049"/>
                <a:gd name="connsiteX23" fmla="*/ 803936 w 1617654"/>
                <a:gd name="connsiteY23" fmla="*/ 435721 h 1571049"/>
                <a:gd name="connsiteX24" fmla="*/ 791662 w 1617654"/>
                <a:gd name="connsiteY24" fmla="*/ 509363 h 1571049"/>
                <a:gd name="connsiteX25" fmla="*/ 785525 w 1617654"/>
                <a:gd name="connsiteY25" fmla="*/ 527774 h 1571049"/>
                <a:gd name="connsiteX26" fmla="*/ 773251 w 1617654"/>
                <a:gd name="connsiteY26" fmla="*/ 589143 h 1571049"/>
                <a:gd name="connsiteX27" fmla="*/ 760977 w 1617654"/>
                <a:gd name="connsiteY27" fmla="*/ 625965 h 1571049"/>
                <a:gd name="connsiteX28" fmla="*/ 754840 w 1617654"/>
                <a:gd name="connsiteY28" fmla="*/ 644376 h 1571049"/>
                <a:gd name="connsiteX29" fmla="*/ 736430 w 1617654"/>
                <a:gd name="connsiteY29" fmla="*/ 681197 h 1571049"/>
                <a:gd name="connsiteX30" fmla="*/ 711882 w 1617654"/>
                <a:gd name="connsiteY30" fmla="*/ 711882 h 1571049"/>
                <a:gd name="connsiteX31" fmla="*/ 675061 w 1617654"/>
                <a:gd name="connsiteY31" fmla="*/ 748703 h 1571049"/>
                <a:gd name="connsiteX32" fmla="*/ 638239 w 1617654"/>
                <a:gd name="connsiteY32" fmla="*/ 773251 h 1571049"/>
                <a:gd name="connsiteX33" fmla="*/ 613691 w 1617654"/>
                <a:gd name="connsiteY33" fmla="*/ 810072 h 1571049"/>
                <a:gd name="connsiteX34" fmla="*/ 601418 w 1617654"/>
                <a:gd name="connsiteY34" fmla="*/ 828483 h 1571049"/>
                <a:gd name="connsiteX35" fmla="*/ 583007 w 1617654"/>
                <a:gd name="connsiteY35" fmla="*/ 840757 h 1571049"/>
                <a:gd name="connsiteX36" fmla="*/ 570733 w 1617654"/>
                <a:gd name="connsiteY36" fmla="*/ 859167 h 1571049"/>
                <a:gd name="connsiteX37" fmla="*/ 533912 w 1617654"/>
                <a:gd name="connsiteY37" fmla="*/ 883715 h 1571049"/>
                <a:gd name="connsiteX38" fmla="*/ 509364 w 1617654"/>
                <a:gd name="connsiteY38" fmla="*/ 920537 h 1571049"/>
                <a:gd name="connsiteX39" fmla="*/ 472542 w 1617654"/>
                <a:gd name="connsiteY39" fmla="*/ 945084 h 1571049"/>
                <a:gd name="connsiteX40" fmla="*/ 454132 w 1617654"/>
                <a:gd name="connsiteY40" fmla="*/ 957358 h 1571049"/>
                <a:gd name="connsiteX41" fmla="*/ 435721 w 1617654"/>
                <a:gd name="connsiteY41" fmla="*/ 963495 h 1571049"/>
                <a:gd name="connsiteX42" fmla="*/ 398899 w 1617654"/>
                <a:gd name="connsiteY42" fmla="*/ 981906 h 1571049"/>
                <a:gd name="connsiteX43" fmla="*/ 343667 w 1617654"/>
                <a:gd name="connsiteY43" fmla="*/ 1006453 h 1571049"/>
                <a:gd name="connsiteX44" fmla="*/ 325257 w 1617654"/>
                <a:gd name="connsiteY44" fmla="*/ 1012590 h 1571049"/>
                <a:gd name="connsiteX45" fmla="*/ 306846 w 1617654"/>
                <a:gd name="connsiteY45" fmla="*/ 1024864 h 1571049"/>
                <a:gd name="connsiteX46" fmla="*/ 270024 w 1617654"/>
                <a:gd name="connsiteY46" fmla="*/ 1037138 h 1571049"/>
                <a:gd name="connsiteX47" fmla="*/ 251614 w 1617654"/>
                <a:gd name="connsiteY47" fmla="*/ 1049412 h 1571049"/>
                <a:gd name="connsiteX48" fmla="*/ 239340 w 1617654"/>
                <a:gd name="connsiteY48" fmla="*/ 1067823 h 1571049"/>
                <a:gd name="connsiteX49" fmla="*/ 202518 w 1617654"/>
                <a:gd name="connsiteY49" fmla="*/ 1080096 h 1571049"/>
                <a:gd name="connsiteX50" fmla="*/ 184108 w 1617654"/>
                <a:gd name="connsiteY50" fmla="*/ 1086233 h 1571049"/>
                <a:gd name="connsiteX51" fmla="*/ 147286 w 1617654"/>
                <a:gd name="connsiteY51" fmla="*/ 1104644 h 1571049"/>
                <a:gd name="connsiteX52" fmla="*/ 92054 w 1617654"/>
                <a:gd name="connsiteY52" fmla="*/ 1129192 h 1571049"/>
                <a:gd name="connsiteX53" fmla="*/ 85917 w 1617654"/>
                <a:gd name="connsiteY53" fmla="*/ 1147602 h 1571049"/>
                <a:gd name="connsiteX54" fmla="*/ 55232 w 1617654"/>
                <a:gd name="connsiteY54" fmla="*/ 1178287 h 1571049"/>
                <a:gd name="connsiteX55" fmla="*/ 49095 w 1617654"/>
                <a:gd name="connsiteY55" fmla="*/ 1196698 h 1571049"/>
                <a:gd name="connsiteX56" fmla="*/ 24548 w 1617654"/>
                <a:gd name="connsiteY56" fmla="*/ 1233519 h 1571049"/>
                <a:gd name="connsiteX57" fmla="*/ 12274 w 1617654"/>
                <a:gd name="connsiteY57" fmla="*/ 1270341 h 1571049"/>
                <a:gd name="connsiteX58" fmla="*/ 6137 w 1617654"/>
                <a:gd name="connsiteY58" fmla="*/ 1288751 h 1571049"/>
                <a:gd name="connsiteX59" fmla="*/ 0 w 1617654"/>
                <a:gd name="connsiteY59" fmla="*/ 1319436 h 1571049"/>
                <a:gd name="connsiteX60" fmla="*/ 6137 w 1617654"/>
                <a:gd name="connsiteY60" fmla="*/ 1423763 h 1571049"/>
                <a:gd name="connsiteX61" fmla="*/ 18411 w 1617654"/>
                <a:gd name="connsiteY61" fmla="*/ 1442174 h 1571049"/>
                <a:gd name="connsiteX62" fmla="*/ 24548 w 1617654"/>
                <a:gd name="connsiteY62" fmla="*/ 1460585 h 1571049"/>
                <a:gd name="connsiteX63" fmla="*/ 61369 w 1617654"/>
                <a:gd name="connsiteY63" fmla="*/ 1485133 h 1571049"/>
                <a:gd name="connsiteX64" fmla="*/ 73643 w 1617654"/>
                <a:gd name="connsiteY64" fmla="*/ 1503543 h 1571049"/>
                <a:gd name="connsiteX65" fmla="*/ 110465 w 1617654"/>
                <a:gd name="connsiteY65" fmla="*/ 1528091 h 1571049"/>
                <a:gd name="connsiteX66" fmla="*/ 159560 w 1617654"/>
                <a:gd name="connsiteY66" fmla="*/ 1558776 h 1571049"/>
                <a:gd name="connsiteX67" fmla="*/ 177971 w 1617654"/>
                <a:gd name="connsiteY67" fmla="*/ 1564912 h 1571049"/>
                <a:gd name="connsiteX68" fmla="*/ 196381 w 1617654"/>
                <a:gd name="connsiteY68" fmla="*/ 1571049 h 1571049"/>
                <a:gd name="connsiteX69" fmla="*/ 368215 w 1617654"/>
                <a:gd name="connsiteY69" fmla="*/ 1564912 h 1571049"/>
                <a:gd name="connsiteX70" fmla="*/ 405036 w 1617654"/>
                <a:gd name="connsiteY70" fmla="*/ 1552639 h 1571049"/>
                <a:gd name="connsiteX71" fmla="*/ 423447 w 1617654"/>
                <a:gd name="connsiteY71" fmla="*/ 1540365 h 1571049"/>
                <a:gd name="connsiteX72" fmla="*/ 454132 w 1617654"/>
                <a:gd name="connsiteY72" fmla="*/ 1509680 h 1571049"/>
                <a:gd name="connsiteX73" fmla="*/ 484816 w 1617654"/>
                <a:gd name="connsiteY73" fmla="*/ 1485133 h 1571049"/>
                <a:gd name="connsiteX74" fmla="*/ 515501 w 1617654"/>
                <a:gd name="connsiteY74" fmla="*/ 1448311 h 1571049"/>
                <a:gd name="connsiteX75" fmla="*/ 552322 w 1617654"/>
                <a:gd name="connsiteY75" fmla="*/ 1423763 h 1571049"/>
                <a:gd name="connsiteX76" fmla="*/ 607555 w 1617654"/>
                <a:gd name="connsiteY76" fmla="*/ 1374668 h 1571049"/>
                <a:gd name="connsiteX77" fmla="*/ 650513 w 1617654"/>
                <a:gd name="connsiteY77" fmla="*/ 1325573 h 1571049"/>
                <a:gd name="connsiteX78" fmla="*/ 656650 w 1617654"/>
                <a:gd name="connsiteY78" fmla="*/ 1307162 h 1571049"/>
                <a:gd name="connsiteX79" fmla="*/ 668924 w 1617654"/>
                <a:gd name="connsiteY79" fmla="*/ 1288751 h 1571049"/>
                <a:gd name="connsiteX80" fmla="*/ 693471 w 1617654"/>
                <a:gd name="connsiteY80" fmla="*/ 1233519 h 1571049"/>
                <a:gd name="connsiteX81" fmla="*/ 711882 w 1617654"/>
                <a:gd name="connsiteY81" fmla="*/ 1166013 h 1571049"/>
                <a:gd name="connsiteX82" fmla="*/ 718019 w 1617654"/>
                <a:gd name="connsiteY82" fmla="*/ 1147602 h 1571049"/>
                <a:gd name="connsiteX83" fmla="*/ 742567 w 1617654"/>
                <a:gd name="connsiteY83" fmla="*/ 1110781 h 1571049"/>
                <a:gd name="connsiteX84" fmla="*/ 754840 w 1617654"/>
                <a:gd name="connsiteY84" fmla="*/ 1092370 h 1571049"/>
                <a:gd name="connsiteX85" fmla="*/ 773251 w 1617654"/>
                <a:gd name="connsiteY85" fmla="*/ 1067823 h 1571049"/>
                <a:gd name="connsiteX86" fmla="*/ 785525 w 1617654"/>
                <a:gd name="connsiteY86" fmla="*/ 1049412 h 1571049"/>
                <a:gd name="connsiteX87" fmla="*/ 803936 w 1617654"/>
                <a:gd name="connsiteY87" fmla="*/ 1031001 h 1571049"/>
                <a:gd name="connsiteX88" fmla="*/ 834620 w 1617654"/>
                <a:gd name="connsiteY88" fmla="*/ 988043 h 1571049"/>
                <a:gd name="connsiteX89" fmla="*/ 853031 w 1617654"/>
                <a:gd name="connsiteY89" fmla="*/ 975769 h 1571049"/>
                <a:gd name="connsiteX90" fmla="*/ 877579 w 1617654"/>
                <a:gd name="connsiteY90" fmla="*/ 951221 h 1571049"/>
                <a:gd name="connsiteX91" fmla="*/ 883716 w 1617654"/>
                <a:gd name="connsiteY91" fmla="*/ 932810 h 1571049"/>
                <a:gd name="connsiteX92" fmla="*/ 902126 w 1617654"/>
                <a:gd name="connsiteY92" fmla="*/ 920537 h 1571049"/>
                <a:gd name="connsiteX93" fmla="*/ 914400 w 1617654"/>
                <a:gd name="connsiteY93" fmla="*/ 902126 h 1571049"/>
                <a:gd name="connsiteX94" fmla="*/ 951222 w 1617654"/>
                <a:gd name="connsiteY94" fmla="*/ 877578 h 1571049"/>
                <a:gd name="connsiteX95" fmla="*/ 981906 w 1617654"/>
                <a:gd name="connsiteY95" fmla="*/ 853031 h 1571049"/>
                <a:gd name="connsiteX96" fmla="*/ 994180 w 1617654"/>
                <a:gd name="connsiteY96" fmla="*/ 834620 h 1571049"/>
                <a:gd name="connsiteX97" fmla="*/ 1018728 w 1617654"/>
                <a:gd name="connsiteY97" fmla="*/ 816209 h 1571049"/>
                <a:gd name="connsiteX98" fmla="*/ 1067823 w 1617654"/>
                <a:gd name="connsiteY98" fmla="*/ 773251 h 1571049"/>
                <a:gd name="connsiteX99" fmla="*/ 1104644 w 1617654"/>
                <a:gd name="connsiteY99" fmla="*/ 760977 h 1571049"/>
                <a:gd name="connsiteX100" fmla="*/ 1172150 w 1617654"/>
                <a:gd name="connsiteY100" fmla="*/ 748703 h 1571049"/>
                <a:gd name="connsiteX101" fmla="*/ 1215109 w 1617654"/>
                <a:gd name="connsiteY101" fmla="*/ 742566 h 1571049"/>
                <a:gd name="connsiteX102" fmla="*/ 1288752 w 1617654"/>
                <a:gd name="connsiteY102" fmla="*/ 730292 h 1571049"/>
                <a:gd name="connsiteX103" fmla="*/ 1325573 w 1617654"/>
                <a:gd name="connsiteY103" fmla="*/ 724155 h 1571049"/>
                <a:gd name="connsiteX104" fmla="*/ 1362395 w 1617654"/>
                <a:gd name="connsiteY104" fmla="*/ 718018 h 1571049"/>
                <a:gd name="connsiteX105" fmla="*/ 1399216 w 1617654"/>
                <a:gd name="connsiteY105" fmla="*/ 705745 h 1571049"/>
                <a:gd name="connsiteX106" fmla="*/ 1417627 w 1617654"/>
                <a:gd name="connsiteY106" fmla="*/ 699608 h 1571049"/>
                <a:gd name="connsiteX107" fmla="*/ 1454448 w 1617654"/>
                <a:gd name="connsiteY107" fmla="*/ 681197 h 1571049"/>
                <a:gd name="connsiteX108" fmla="*/ 1472859 w 1617654"/>
                <a:gd name="connsiteY108" fmla="*/ 662786 h 1571049"/>
                <a:gd name="connsiteX109" fmla="*/ 1540365 w 1617654"/>
                <a:gd name="connsiteY109" fmla="*/ 601417 h 1571049"/>
                <a:gd name="connsiteX110" fmla="*/ 1571050 w 1617654"/>
                <a:gd name="connsiteY110" fmla="*/ 546185 h 1571049"/>
                <a:gd name="connsiteX111" fmla="*/ 1595597 w 1617654"/>
                <a:gd name="connsiteY111" fmla="*/ 515500 h 1571049"/>
                <a:gd name="connsiteX112" fmla="*/ 1607871 w 1617654"/>
                <a:gd name="connsiteY112" fmla="*/ 497090 h 1571049"/>
                <a:gd name="connsiteX113" fmla="*/ 1607871 w 1617654"/>
                <a:gd name="connsiteY113" fmla="*/ 300708 h 1571049"/>
                <a:gd name="connsiteX114" fmla="*/ 1589461 w 1617654"/>
                <a:gd name="connsiteY114" fmla="*/ 208655 h 1571049"/>
                <a:gd name="connsiteX115" fmla="*/ 1577187 w 1617654"/>
                <a:gd name="connsiteY115" fmla="*/ 190244 h 1571049"/>
                <a:gd name="connsiteX116" fmla="*/ 1558776 w 1617654"/>
                <a:gd name="connsiteY116" fmla="*/ 135012 h 1571049"/>
                <a:gd name="connsiteX117" fmla="*/ 1546502 w 1617654"/>
                <a:gd name="connsiteY117" fmla="*/ 116601 h 1571049"/>
                <a:gd name="connsiteX118" fmla="*/ 1540365 w 1617654"/>
                <a:gd name="connsiteY118" fmla="*/ 98190 h 1571049"/>
                <a:gd name="connsiteX119" fmla="*/ 1521955 w 1617654"/>
                <a:gd name="connsiteY119" fmla="*/ 92053 h 1571049"/>
                <a:gd name="connsiteX120" fmla="*/ 1503544 w 1617654"/>
                <a:gd name="connsiteY120" fmla="*/ 73643 h 1571049"/>
                <a:gd name="connsiteX121" fmla="*/ 1503544 w 1617654"/>
                <a:gd name="connsiteY121" fmla="*/ 42958 h 157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617654" h="1571049">
                  <a:moveTo>
                    <a:pt x="1503544" y="42958"/>
                  </a:moveTo>
                  <a:lnTo>
                    <a:pt x="1503544" y="42958"/>
                  </a:lnTo>
                  <a:cubicBezTo>
                    <a:pt x="1501524" y="42201"/>
                    <a:pt x="1427216" y="13644"/>
                    <a:pt x="1417627" y="12274"/>
                  </a:cubicBezTo>
                  <a:cubicBezTo>
                    <a:pt x="1348265" y="2365"/>
                    <a:pt x="1389091" y="7246"/>
                    <a:pt x="1294889" y="0"/>
                  </a:cubicBezTo>
                  <a:cubicBezTo>
                    <a:pt x="1247839" y="2046"/>
                    <a:pt x="1200584" y="1291"/>
                    <a:pt x="1153740" y="6137"/>
                  </a:cubicBezTo>
                  <a:cubicBezTo>
                    <a:pt x="1140871" y="7468"/>
                    <a:pt x="1129192" y="14319"/>
                    <a:pt x="1116918" y="18410"/>
                  </a:cubicBezTo>
                  <a:lnTo>
                    <a:pt x="1098508" y="24547"/>
                  </a:lnTo>
                  <a:cubicBezTo>
                    <a:pt x="1094417" y="30684"/>
                    <a:pt x="1091993" y="38350"/>
                    <a:pt x="1086234" y="42958"/>
                  </a:cubicBezTo>
                  <a:cubicBezTo>
                    <a:pt x="1081183" y="46999"/>
                    <a:pt x="1073609" y="46202"/>
                    <a:pt x="1067823" y="49095"/>
                  </a:cubicBezTo>
                  <a:cubicBezTo>
                    <a:pt x="1061226" y="52394"/>
                    <a:pt x="1056009" y="58070"/>
                    <a:pt x="1049412" y="61369"/>
                  </a:cubicBezTo>
                  <a:cubicBezTo>
                    <a:pt x="1043626" y="64262"/>
                    <a:pt x="1036657" y="64365"/>
                    <a:pt x="1031002" y="67506"/>
                  </a:cubicBezTo>
                  <a:cubicBezTo>
                    <a:pt x="967698" y="102674"/>
                    <a:pt x="1017427" y="84304"/>
                    <a:pt x="975769" y="98190"/>
                  </a:cubicBezTo>
                  <a:lnTo>
                    <a:pt x="938948" y="122738"/>
                  </a:lnTo>
                  <a:lnTo>
                    <a:pt x="920537" y="135012"/>
                  </a:lnTo>
                  <a:cubicBezTo>
                    <a:pt x="891898" y="177970"/>
                    <a:pt x="908263" y="163650"/>
                    <a:pt x="877579" y="184107"/>
                  </a:cubicBezTo>
                  <a:lnTo>
                    <a:pt x="859168" y="239339"/>
                  </a:lnTo>
                  <a:lnTo>
                    <a:pt x="853031" y="257750"/>
                  </a:lnTo>
                  <a:cubicBezTo>
                    <a:pt x="850985" y="263887"/>
                    <a:pt x="848463" y="269885"/>
                    <a:pt x="846894" y="276161"/>
                  </a:cubicBezTo>
                  <a:cubicBezTo>
                    <a:pt x="844848" y="284343"/>
                    <a:pt x="842587" y="292475"/>
                    <a:pt x="840757" y="300708"/>
                  </a:cubicBezTo>
                  <a:cubicBezTo>
                    <a:pt x="838494" y="310890"/>
                    <a:pt x="837365" y="321330"/>
                    <a:pt x="834620" y="331393"/>
                  </a:cubicBezTo>
                  <a:cubicBezTo>
                    <a:pt x="831216" y="343875"/>
                    <a:pt x="826437" y="355940"/>
                    <a:pt x="822346" y="368214"/>
                  </a:cubicBezTo>
                  <a:cubicBezTo>
                    <a:pt x="820300" y="374351"/>
                    <a:pt x="817479" y="380282"/>
                    <a:pt x="816210" y="386625"/>
                  </a:cubicBezTo>
                  <a:cubicBezTo>
                    <a:pt x="814164" y="396853"/>
                    <a:pt x="812603" y="407191"/>
                    <a:pt x="810073" y="417310"/>
                  </a:cubicBezTo>
                  <a:cubicBezTo>
                    <a:pt x="808504" y="423586"/>
                    <a:pt x="805505" y="429445"/>
                    <a:pt x="803936" y="435721"/>
                  </a:cubicBezTo>
                  <a:cubicBezTo>
                    <a:pt x="792957" y="479634"/>
                    <a:pt x="802054" y="457403"/>
                    <a:pt x="791662" y="509363"/>
                  </a:cubicBezTo>
                  <a:cubicBezTo>
                    <a:pt x="790393" y="515706"/>
                    <a:pt x="786980" y="521471"/>
                    <a:pt x="785525" y="527774"/>
                  </a:cubicBezTo>
                  <a:cubicBezTo>
                    <a:pt x="780834" y="548101"/>
                    <a:pt x="779848" y="569352"/>
                    <a:pt x="773251" y="589143"/>
                  </a:cubicBezTo>
                  <a:lnTo>
                    <a:pt x="760977" y="625965"/>
                  </a:lnTo>
                  <a:cubicBezTo>
                    <a:pt x="758931" y="632102"/>
                    <a:pt x="757733" y="638590"/>
                    <a:pt x="754840" y="644376"/>
                  </a:cubicBezTo>
                  <a:cubicBezTo>
                    <a:pt x="748703" y="656650"/>
                    <a:pt x="742003" y="668657"/>
                    <a:pt x="736430" y="681197"/>
                  </a:cubicBezTo>
                  <a:cubicBezTo>
                    <a:pt x="723949" y="709280"/>
                    <a:pt x="740249" y="692971"/>
                    <a:pt x="711882" y="711882"/>
                  </a:cubicBezTo>
                  <a:cubicBezTo>
                    <a:pt x="695307" y="736743"/>
                    <a:pt x="703604" y="728722"/>
                    <a:pt x="675061" y="748703"/>
                  </a:cubicBezTo>
                  <a:cubicBezTo>
                    <a:pt x="662976" y="757163"/>
                    <a:pt x="638239" y="773251"/>
                    <a:pt x="638239" y="773251"/>
                  </a:cubicBezTo>
                  <a:lnTo>
                    <a:pt x="613691" y="810072"/>
                  </a:lnTo>
                  <a:cubicBezTo>
                    <a:pt x="609600" y="816209"/>
                    <a:pt x="607555" y="824392"/>
                    <a:pt x="601418" y="828483"/>
                  </a:cubicBezTo>
                  <a:lnTo>
                    <a:pt x="583007" y="840757"/>
                  </a:lnTo>
                  <a:cubicBezTo>
                    <a:pt x="578916" y="846894"/>
                    <a:pt x="576284" y="854310"/>
                    <a:pt x="570733" y="859167"/>
                  </a:cubicBezTo>
                  <a:cubicBezTo>
                    <a:pt x="559632" y="868881"/>
                    <a:pt x="533912" y="883715"/>
                    <a:pt x="533912" y="883715"/>
                  </a:cubicBezTo>
                  <a:cubicBezTo>
                    <a:pt x="525729" y="895989"/>
                    <a:pt x="521638" y="912355"/>
                    <a:pt x="509364" y="920537"/>
                  </a:cubicBezTo>
                  <a:lnTo>
                    <a:pt x="472542" y="945084"/>
                  </a:lnTo>
                  <a:cubicBezTo>
                    <a:pt x="466405" y="949175"/>
                    <a:pt x="461129" y="955026"/>
                    <a:pt x="454132" y="957358"/>
                  </a:cubicBezTo>
                  <a:cubicBezTo>
                    <a:pt x="447995" y="959404"/>
                    <a:pt x="441507" y="960602"/>
                    <a:pt x="435721" y="963495"/>
                  </a:cubicBezTo>
                  <a:cubicBezTo>
                    <a:pt x="388134" y="987289"/>
                    <a:pt x="445176" y="966480"/>
                    <a:pt x="398899" y="981906"/>
                  </a:cubicBezTo>
                  <a:cubicBezTo>
                    <a:pt x="369723" y="1001358"/>
                    <a:pt x="387488" y="991847"/>
                    <a:pt x="343667" y="1006453"/>
                  </a:cubicBezTo>
                  <a:cubicBezTo>
                    <a:pt x="337530" y="1008499"/>
                    <a:pt x="330639" y="1009002"/>
                    <a:pt x="325257" y="1012590"/>
                  </a:cubicBezTo>
                  <a:cubicBezTo>
                    <a:pt x="319120" y="1016681"/>
                    <a:pt x="313586" y="1021868"/>
                    <a:pt x="306846" y="1024864"/>
                  </a:cubicBezTo>
                  <a:cubicBezTo>
                    <a:pt x="295023" y="1030119"/>
                    <a:pt x="270024" y="1037138"/>
                    <a:pt x="270024" y="1037138"/>
                  </a:cubicBezTo>
                  <a:cubicBezTo>
                    <a:pt x="263887" y="1041229"/>
                    <a:pt x="256829" y="1044197"/>
                    <a:pt x="251614" y="1049412"/>
                  </a:cubicBezTo>
                  <a:cubicBezTo>
                    <a:pt x="246399" y="1054628"/>
                    <a:pt x="245595" y="1063914"/>
                    <a:pt x="239340" y="1067823"/>
                  </a:cubicBezTo>
                  <a:cubicBezTo>
                    <a:pt x="228369" y="1074680"/>
                    <a:pt x="214792" y="1076005"/>
                    <a:pt x="202518" y="1080096"/>
                  </a:cubicBezTo>
                  <a:lnTo>
                    <a:pt x="184108" y="1086233"/>
                  </a:lnTo>
                  <a:cubicBezTo>
                    <a:pt x="116962" y="1108616"/>
                    <a:pt x="218668" y="1072918"/>
                    <a:pt x="147286" y="1104644"/>
                  </a:cubicBezTo>
                  <a:cubicBezTo>
                    <a:pt x="81558" y="1133857"/>
                    <a:pt x="133721" y="1101414"/>
                    <a:pt x="92054" y="1129192"/>
                  </a:cubicBezTo>
                  <a:cubicBezTo>
                    <a:pt x="90008" y="1135329"/>
                    <a:pt x="89958" y="1142551"/>
                    <a:pt x="85917" y="1147602"/>
                  </a:cubicBezTo>
                  <a:cubicBezTo>
                    <a:pt x="53188" y="1188512"/>
                    <a:pt x="79778" y="1129195"/>
                    <a:pt x="55232" y="1178287"/>
                  </a:cubicBezTo>
                  <a:cubicBezTo>
                    <a:pt x="52339" y="1184073"/>
                    <a:pt x="52237" y="1191043"/>
                    <a:pt x="49095" y="1196698"/>
                  </a:cubicBezTo>
                  <a:cubicBezTo>
                    <a:pt x="41931" y="1209593"/>
                    <a:pt x="29213" y="1219525"/>
                    <a:pt x="24548" y="1233519"/>
                  </a:cubicBezTo>
                  <a:lnTo>
                    <a:pt x="12274" y="1270341"/>
                  </a:lnTo>
                  <a:cubicBezTo>
                    <a:pt x="10228" y="1276478"/>
                    <a:pt x="7406" y="1282408"/>
                    <a:pt x="6137" y="1288751"/>
                  </a:cubicBezTo>
                  <a:lnTo>
                    <a:pt x="0" y="1319436"/>
                  </a:lnTo>
                  <a:cubicBezTo>
                    <a:pt x="2046" y="1354212"/>
                    <a:pt x="969" y="1389313"/>
                    <a:pt x="6137" y="1423763"/>
                  </a:cubicBezTo>
                  <a:cubicBezTo>
                    <a:pt x="7231" y="1431057"/>
                    <a:pt x="15112" y="1435577"/>
                    <a:pt x="18411" y="1442174"/>
                  </a:cubicBezTo>
                  <a:cubicBezTo>
                    <a:pt x="21304" y="1447960"/>
                    <a:pt x="19974" y="1456011"/>
                    <a:pt x="24548" y="1460585"/>
                  </a:cubicBezTo>
                  <a:cubicBezTo>
                    <a:pt x="34979" y="1471016"/>
                    <a:pt x="61369" y="1485133"/>
                    <a:pt x="61369" y="1485133"/>
                  </a:cubicBezTo>
                  <a:cubicBezTo>
                    <a:pt x="65460" y="1491270"/>
                    <a:pt x="68092" y="1498686"/>
                    <a:pt x="73643" y="1503543"/>
                  </a:cubicBezTo>
                  <a:cubicBezTo>
                    <a:pt x="84745" y="1513257"/>
                    <a:pt x="110465" y="1528091"/>
                    <a:pt x="110465" y="1528091"/>
                  </a:cubicBezTo>
                  <a:cubicBezTo>
                    <a:pt x="129914" y="1557267"/>
                    <a:pt x="115742" y="1544171"/>
                    <a:pt x="159560" y="1558776"/>
                  </a:cubicBezTo>
                  <a:lnTo>
                    <a:pt x="177971" y="1564912"/>
                  </a:lnTo>
                  <a:lnTo>
                    <a:pt x="196381" y="1571049"/>
                  </a:lnTo>
                  <a:cubicBezTo>
                    <a:pt x="253659" y="1569003"/>
                    <a:pt x="311122" y="1569949"/>
                    <a:pt x="368215" y="1564912"/>
                  </a:cubicBezTo>
                  <a:cubicBezTo>
                    <a:pt x="381102" y="1563775"/>
                    <a:pt x="394271" y="1559815"/>
                    <a:pt x="405036" y="1552639"/>
                  </a:cubicBezTo>
                  <a:lnTo>
                    <a:pt x="423447" y="1540365"/>
                  </a:lnTo>
                  <a:cubicBezTo>
                    <a:pt x="456178" y="1491269"/>
                    <a:pt x="413219" y="1550593"/>
                    <a:pt x="454132" y="1509680"/>
                  </a:cubicBezTo>
                  <a:cubicBezTo>
                    <a:pt x="481890" y="1481922"/>
                    <a:pt x="448976" y="1497078"/>
                    <a:pt x="484816" y="1485133"/>
                  </a:cubicBezTo>
                  <a:cubicBezTo>
                    <a:pt x="495726" y="1468767"/>
                    <a:pt x="499144" y="1461033"/>
                    <a:pt x="515501" y="1448311"/>
                  </a:cubicBezTo>
                  <a:cubicBezTo>
                    <a:pt x="527145" y="1439255"/>
                    <a:pt x="541891" y="1434194"/>
                    <a:pt x="552322" y="1423763"/>
                  </a:cubicBezTo>
                  <a:cubicBezTo>
                    <a:pt x="594360" y="1381727"/>
                    <a:pt x="574701" y="1396570"/>
                    <a:pt x="607555" y="1374668"/>
                  </a:cubicBezTo>
                  <a:cubicBezTo>
                    <a:pt x="636193" y="1331710"/>
                    <a:pt x="619828" y="1346029"/>
                    <a:pt x="650513" y="1325573"/>
                  </a:cubicBezTo>
                  <a:cubicBezTo>
                    <a:pt x="652559" y="1319436"/>
                    <a:pt x="653757" y="1312948"/>
                    <a:pt x="656650" y="1307162"/>
                  </a:cubicBezTo>
                  <a:cubicBezTo>
                    <a:pt x="659949" y="1300565"/>
                    <a:pt x="665928" y="1295491"/>
                    <a:pt x="668924" y="1288751"/>
                  </a:cubicBezTo>
                  <a:cubicBezTo>
                    <a:pt x="698136" y="1223023"/>
                    <a:pt x="665693" y="1275186"/>
                    <a:pt x="693471" y="1233519"/>
                  </a:cubicBezTo>
                  <a:cubicBezTo>
                    <a:pt x="702145" y="1190148"/>
                    <a:pt x="696310" y="1212730"/>
                    <a:pt x="711882" y="1166013"/>
                  </a:cubicBezTo>
                  <a:cubicBezTo>
                    <a:pt x="713928" y="1159876"/>
                    <a:pt x="714431" y="1152984"/>
                    <a:pt x="718019" y="1147602"/>
                  </a:cubicBezTo>
                  <a:lnTo>
                    <a:pt x="742567" y="1110781"/>
                  </a:lnTo>
                  <a:cubicBezTo>
                    <a:pt x="746658" y="1104644"/>
                    <a:pt x="750415" y="1098270"/>
                    <a:pt x="754840" y="1092370"/>
                  </a:cubicBezTo>
                  <a:cubicBezTo>
                    <a:pt x="760977" y="1084188"/>
                    <a:pt x="767306" y="1076146"/>
                    <a:pt x="773251" y="1067823"/>
                  </a:cubicBezTo>
                  <a:cubicBezTo>
                    <a:pt x="777538" y="1061821"/>
                    <a:pt x="780803" y="1055078"/>
                    <a:pt x="785525" y="1049412"/>
                  </a:cubicBezTo>
                  <a:cubicBezTo>
                    <a:pt x="791081" y="1042745"/>
                    <a:pt x="798380" y="1037668"/>
                    <a:pt x="803936" y="1031001"/>
                  </a:cubicBezTo>
                  <a:cubicBezTo>
                    <a:pt x="821357" y="1010096"/>
                    <a:pt x="812515" y="1010148"/>
                    <a:pt x="834620" y="988043"/>
                  </a:cubicBezTo>
                  <a:cubicBezTo>
                    <a:pt x="839835" y="982828"/>
                    <a:pt x="846894" y="979860"/>
                    <a:pt x="853031" y="975769"/>
                  </a:cubicBezTo>
                  <a:cubicBezTo>
                    <a:pt x="869396" y="926673"/>
                    <a:pt x="844848" y="983952"/>
                    <a:pt x="877579" y="951221"/>
                  </a:cubicBezTo>
                  <a:cubicBezTo>
                    <a:pt x="882153" y="946647"/>
                    <a:pt x="879675" y="937861"/>
                    <a:pt x="883716" y="932810"/>
                  </a:cubicBezTo>
                  <a:cubicBezTo>
                    <a:pt x="888323" y="927051"/>
                    <a:pt x="895989" y="924628"/>
                    <a:pt x="902126" y="920537"/>
                  </a:cubicBezTo>
                  <a:cubicBezTo>
                    <a:pt x="906217" y="914400"/>
                    <a:pt x="908849" y="906983"/>
                    <a:pt x="914400" y="902126"/>
                  </a:cubicBezTo>
                  <a:cubicBezTo>
                    <a:pt x="925502" y="892412"/>
                    <a:pt x="951222" y="877578"/>
                    <a:pt x="951222" y="877578"/>
                  </a:cubicBezTo>
                  <a:cubicBezTo>
                    <a:pt x="986393" y="824818"/>
                    <a:pt x="939562" y="886905"/>
                    <a:pt x="981906" y="853031"/>
                  </a:cubicBezTo>
                  <a:cubicBezTo>
                    <a:pt x="987666" y="848424"/>
                    <a:pt x="988965" y="839835"/>
                    <a:pt x="994180" y="834620"/>
                  </a:cubicBezTo>
                  <a:cubicBezTo>
                    <a:pt x="1001413" y="827387"/>
                    <a:pt x="1011495" y="823442"/>
                    <a:pt x="1018728" y="816209"/>
                  </a:cubicBezTo>
                  <a:cubicBezTo>
                    <a:pt x="1043788" y="791149"/>
                    <a:pt x="1015659" y="790639"/>
                    <a:pt x="1067823" y="773251"/>
                  </a:cubicBezTo>
                  <a:cubicBezTo>
                    <a:pt x="1080097" y="769160"/>
                    <a:pt x="1091958" y="763514"/>
                    <a:pt x="1104644" y="760977"/>
                  </a:cubicBezTo>
                  <a:cubicBezTo>
                    <a:pt x="1136558" y="754594"/>
                    <a:pt x="1138129" y="753937"/>
                    <a:pt x="1172150" y="748703"/>
                  </a:cubicBezTo>
                  <a:cubicBezTo>
                    <a:pt x="1186447" y="746503"/>
                    <a:pt x="1200821" y="744822"/>
                    <a:pt x="1215109" y="742566"/>
                  </a:cubicBezTo>
                  <a:lnTo>
                    <a:pt x="1288752" y="730292"/>
                  </a:lnTo>
                  <a:lnTo>
                    <a:pt x="1325573" y="724155"/>
                  </a:lnTo>
                  <a:cubicBezTo>
                    <a:pt x="1337847" y="722109"/>
                    <a:pt x="1350590" y="721953"/>
                    <a:pt x="1362395" y="718018"/>
                  </a:cubicBezTo>
                  <a:lnTo>
                    <a:pt x="1399216" y="705745"/>
                  </a:lnTo>
                  <a:cubicBezTo>
                    <a:pt x="1405353" y="703699"/>
                    <a:pt x="1412244" y="703196"/>
                    <a:pt x="1417627" y="699608"/>
                  </a:cubicBezTo>
                  <a:cubicBezTo>
                    <a:pt x="1441420" y="683746"/>
                    <a:pt x="1429041" y="689667"/>
                    <a:pt x="1454448" y="681197"/>
                  </a:cubicBezTo>
                  <a:cubicBezTo>
                    <a:pt x="1460585" y="675060"/>
                    <a:pt x="1466192" y="668342"/>
                    <a:pt x="1472859" y="662786"/>
                  </a:cubicBezTo>
                  <a:cubicBezTo>
                    <a:pt x="1501072" y="639275"/>
                    <a:pt x="1515722" y="650704"/>
                    <a:pt x="1540365" y="601417"/>
                  </a:cubicBezTo>
                  <a:cubicBezTo>
                    <a:pt x="1550587" y="580973"/>
                    <a:pt x="1557562" y="565454"/>
                    <a:pt x="1571050" y="546185"/>
                  </a:cubicBezTo>
                  <a:cubicBezTo>
                    <a:pt x="1578561" y="535454"/>
                    <a:pt x="1587738" y="525979"/>
                    <a:pt x="1595597" y="515500"/>
                  </a:cubicBezTo>
                  <a:cubicBezTo>
                    <a:pt x="1600022" y="509600"/>
                    <a:pt x="1603780" y="503227"/>
                    <a:pt x="1607871" y="497090"/>
                  </a:cubicBezTo>
                  <a:cubicBezTo>
                    <a:pt x="1624366" y="414617"/>
                    <a:pt x="1616947" y="464066"/>
                    <a:pt x="1607871" y="300708"/>
                  </a:cubicBezTo>
                  <a:cubicBezTo>
                    <a:pt x="1606792" y="281291"/>
                    <a:pt x="1603061" y="229055"/>
                    <a:pt x="1589461" y="208655"/>
                  </a:cubicBezTo>
                  <a:lnTo>
                    <a:pt x="1577187" y="190244"/>
                  </a:lnTo>
                  <a:cubicBezTo>
                    <a:pt x="1571327" y="166804"/>
                    <a:pt x="1570331" y="158122"/>
                    <a:pt x="1558776" y="135012"/>
                  </a:cubicBezTo>
                  <a:cubicBezTo>
                    <a:pt x="1555477" y="128415"/>
                    <a:pt x="1549801" y="123198"/>
                    <a:pt x="1546502" y="116601"/>
                  </a:cubicBezTo>
                  <a:cubicBezTo>
                    <a:pt x="1543609" y="110815"/>
                    <a:pt x="1544939" y="102764"/>
                    <a:pt x="1540365" y="98190"/>
                  </a:cubicBezTo>
                  <a:cubicBezTo>
                    <a:pt x="1535791" y="93616"/>
                    <a:pt x="1528092" y="94099"/>
                    <a:pt x="1521955" y="92053"/>
                  </a:cubicBezTo>
                  <a:cubicBezTo>
                    <a:pt x="1515818" y="85916"/>
                    <a:pt x="1508872" y="80494"/>
                    <a:pt x="1503544" y="73643"/>
                  </a:cubicBezTo>
                  <a:cubicBezTo>
                    <a:pt x="1494487" y="61999"/>
                    <a:pt x="1503544" y="48072"/>
                    <a:pt x="1503544" y="42958"/>
                  </a:cubicBez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0" name="Straight Connector 59"/>
            <p:cNvCxnSpPr>
              <a:stCxn id="35" idx="4"/>
              <a:endCxn id="35" idx="113"/>
            </p:cNvCxnSpPr>
            <p:nvPr/>
          </p:nvCxnSpPr>
          <p:spPr>
            <a:xfrm>
              <a:off x="2338164" y="2700242"/>
              <a:ext cx="454131" cy="294571"/>
            </a:xfrm>
            <a:prstGeom prst="line">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35" idx="13"/>
              <a:endCxn id="35" idx="110"/>
            </p:cNvCxnSpPr>
            <p:nvPr/>
          </p:nvCxnSpPr>
          <p:spPr>
            <a:xfrm>
              <a:off x="2104961" y="2829117"/>
              <a:ext cx="650513" cy="411173"/>
            </a:xfrm>
            <a:prstGeom prst="line">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35" idx="19"/>
              <a:endCxn id="35" idx="105"/>
            </p:cNvCxnSpPr>
            <p:nvPr/>
          </p:nvCxnSpPr>
          <p:spPr>
            <a:xfrm>
              <a:off x="2019044" y="3025498"/>
              <a:ext cx="564596" cy="374352"/>
            </a:xfrm>
            <a:prstGeom prst="line">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35" idx="26"/>
              <a:endCxn id="35" idx="98"/>
            </p:cNvCxnSpPr>
            <p:nvPr/>
          </p:nvCxnSpPr>
          <p:spPr>
            <a:xfrm>
              <a:off x="1957675" y="3283248"/>
              <a:ext cx="294572" cy="184108"/>
            </a:xfrm>
            <a:prstGeom prst="line">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35" idx="32"/>
              <a:endCxn id="35" idx="91"/>
            </p:cNvCxnSpPr>
            <p:nvPr/>
          </p:nvCxnSpPr>
          <p:spPr>
            <a:xfrm>
              <a:off x="1822663" y="3467356"/>
              <a:ext cx="245477" cy="159559"/>
            </a:xfrm>
            <a:prstGeom prst="line">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35" idx="38"/>
              <a:endCxn id="35" idx="84"/>
            </p:cNvCxnSpPr>
            <p:nvPr/>
          </p:nvCxnSpPr>
          <p:spPr>
            <a:xfrm>
              <a:off x="1693788" y="3614642"/>
              <a:ext cx="245476" cy="171833"/>
            </a:xfrm>
            <a:prstGeom prst="line">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5" idx="45"/>
              <a:endCxn id="35" idx="79"/>
            </p:cNvCxnSpPr>
            <p:nvPr/>
          </p:nvCxnSpPr>
          <p:spPr>
            <a:xfrm>
              <a:off x="1491270" y="3718969"/>
              <a:ext cx="362078" cy="263887"/>
            </a:xfrm>
            <a:prstGeom prst="line">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35" idx="53"/>
              <a:endCxn id="35" idx="74"/>
            </p:cNvCxnSpPr>
            <p:nvPr/>
          </p:nvCxnSpPr>
          <p:spPr>
            <a:xfrm>
              <a:off x="1270341" y="3841707"/>
              <a:ext cx="429584" cy="300709"/>
            </a:xfrm>
            <a:prstGeom prst="line">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5" idx="59"/>
              <a:endCxn id="35" idx="69"/>
            </p:cNvCxnSpPr>
            <p:nvPr/>
          </p:nvCxnSpPr>
          <p:spPr>
            <a:xfrm>
              <a:off x="1184424" y="4013541"/>
              <a:ext cx="368215" cy="245476"/>
            </a:xfrm>
            <a:prstGeom prst="line">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grpSp>
      <p:grpSp>
        <p:nvGrpSpPr>
          <p:cNvPr id="341" name="Group 340"/>
          <p:cNvGrpSpPr/>
          <p:nvPr/>
        </p:nvGrpSpPr>
        <p:grpSpPr>
          <a:xfrm>
            <a:off x="4197957" y="2519077"/>
            <a:ext cx="2080433" cy="2075884"/>
            <a:chOff x="4197957" y="2519077"/>
            <a:chExt cx="2080433" cy="2075884"/>
          </a:xfrm>
        </p:grpSpPr>
        <p:sp>
          <p:nvSpPr>
            <p:cNvPr id="288" name="Rectangle 287"/>
            <p:cNvSpPr/>
            <p:nvPr/>
          </p:nvSpPr>
          <p:spPr>
            <a:xfrm>
              <a:off x="4211830" y="2522613"/>
              <a:ext cx="515756" cy="51575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9" name="Rectangle 288"/>
            <p:cNvSpPr/>
            <p:nvPr/>
          </p:nvSpPr>
          <p:spPr>
            <a:xfrm>
              <a:off x="4727586" y="2522613"/>
              <a:ext cx="515756" cy="51575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0" name="Rectangle 289"/>
            <p:cNvSpPr/>
            <p:nvPr/>
          </p:nvSpPr>
          <p:spPr>
            <a:xfrm>
              <a:off x="5243342" y="2522613"/>
              <a:ext cx="515756" cy="51575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1" name="Rectangle 290"/>
            <p:cNvSpPr/>
            <p:nvPr/>
          </p:nvSpPr>
          <p:spPr>
            <a:xfrm>
              <a:off x="5759098" y="2522613"/>
              <a:ext cx="515756" cy="51575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2" name="Rectangle 291"/>
            <p:cNvSpPr/>
            <p:nvPr/>
          </p:nvSpPr>
          <p:spPr>
            <a:xfrm>
              <a:off x="4211830" y="3038369"/>
              <a:ext cx="515756" cy="51575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3" name="Rectangle 292"/>
            <p:cNvSpPr/>
            <p:nvPr/>
          </p:nvSpPr>
          <p:spPr>
            <a:xfrm>
              <a:off x="4727586" y="3038369"/>
              <a:ext cx="515756" cy="51575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4" name="Rectangle 293"/>
            <p:cNvSpPr/>
            <p:nvPr/>
          </p:nvSpPr>
          <p:spPr>
            <a:xfrm>
              <a:off x="5243342" y="3038369"/>
              <a:ext cx="515756" cy="51575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5" name="Rectangle 294"/>
            <p:cNvSpPr/>
            <p:nvPr/>
          </p:nvSpPr>
          <p:spPr>
            <a:xfrm>
              <a:off x="5759098" y="3038369"/>
              <a:ext cx="515756" cy="51575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6" name="Rectangle 295"/>
            <p:cNvSpPr/>
            <p:nvPr/>
          </p:nvSpPr>
          <p:spPr>
            <a:xfrm>
              <a:off x="4211830" y="3552848"/>
              <a:ext cx="515756" cy="51575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7" name="Rectangle 296"/>
            <p:cNvSpPr/>
            <p:nvPr/>
          </p:nvSpPr>
          <p:spPr>
            <a:xfrm>
              <a:off x="4727586" y="3552848"/>
              <a:ext cx="515756" cy="51575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8" name="Rectangle 297"/>
            <p:cNvSpPr/>
            <p:nvPr/>
          </p:nvSpPr>
          <p:spPr>
            <a:xfrm>
              <a:off x="5243342" y="3552848"/>
              <a:ext cx="515756" cy="51575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9" name="Rectangle 298"/>
            <p:cNvSpPr/>
            <p:nvPr/>
          </p:nvSpPr>
          <p:spPr>
            <a:xfrm>
              <a:off x="5759098" y="3552848"/>
              <a:ext cx="515756" cy="51575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0" name="Rectangle 299"/>
            <p:cNvSpPr/>
            <p:nvPr/>
          </p:nvSpPr>
          <p:spPr>
            <a:xfrm>
              <a:off x="4211830" y="4068604"/>
              <a:ext cx="515756" cy="51575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1" name="Rectangle 300"/>
            <p:cNvSpPr/>
            <p:nvPr/>
          </p:nvSpPr>
          <p:spPr>
            <a:xfrm>
              <a:off x="4727586" y="4068604"/>
              <a:ext cx="515756" cy="51575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2" name="Rectangle 301"/>
            <p:cNvSpPr/>
            <p:nvPr/>
          </p:nvSpPr>
          <p:spPr>
            <a:xfrm>
              <a:off x="5243342" y="4068604"/>
              <a:ext cx="515756" cy="51575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3" name="Rectangle 302"/>
            <p:cNvSpPr/>
            <p:nvPr/>
          </p:nvSpPr>
          <p:spPr>
            <a:xfrm>
              <a:off x="5759098" y="4068604"/>
              <a:ext cx="515756" cy="51575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16" name="Straight Connector 315"/>
            <p:cNvCxnSpPr/>
            <p:nvPr/>
          </p:nvCxnSpPr>
          <p:spPr>
            <a:xfrm>
              <a:off x="4211830" y="2695432"/>
              <a:ext cx="2063024" cy="0"/>
            </a:xfrm>
            <a:prstGeom prst="line">
              <a:avLst/>
            </a:prstGeom>
            <a:ln w="28575">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a:off x="4208294" y="2862008"/>
              <a:ext cx="2063024" cy="0"/>
            </a:xfrm>
            <a:prstGeom prst="line">
              <a:avLst/>
            </a:prstGeom>
            <a:ln w="28575">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a:off x="4201493" y="3209030"/>
              <a:ext cx="2063024" cy="0"/>
            </a:xfrm>
            <a:prstGeom prst="line">
              <a:avLst/>
            </a:prstGeom>
            <a:ln w="28575">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a:off x="4197957" y="3375606"/>
              <a:ext cx="2063024" cy="0"/>
            </a:xfrm>
            <a:prstGeom prst="line">
              <a:avLst/>
            </a:prstGeom>
            <a:ln w="28575">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a:off x="4215366" y="3728859"/>
              <a:ext cx="2063024" cy="0"/>
            </a:xfrm>
            <a:prstGeom prst="line">
              <a:avLst/>
            </a:prstGeom>
            <a:ln w="28575">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a:off x="4211830" y="3895435"/>
              <a:ext cx="2063024" cy="0"/>
            </a:xfrm>
            <a:prstGeom prst="line">
              <a:avLst/>
            </a:prstGeom>
            <a:ln w="28575">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a:off x="4206597" y="4235678"/>
              <a:ext cx="2063024" cy="0"/>
            </a:xfrm>
            <a:prstGeom prst="line">
              <a:avLst/>
            </a:prstGeom>
            <a:ln w="28575">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a:off x="4203061" y="4402254"/>
              <a:ext cx="2063024" cy="0"/>
            </a:xfrm>
            <a:prstGeom prst="line">
              <a:avLst/>
            </a:prstGeom>
            <a:ln w="28575">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rot="5400000">
              <a:off x="3519902" y="3554125"/>
              <a:ext cx="2063024" cy="0"/>
            </a:xfrm>
            <a:prstGeom prst="line">
              <a:avLst/>
            </a:prstGeom>
            <a:ln w="28575">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rot="5400000">
              <a:off x="3353326" y="3550589"/>
              <a:ext cx="2063024" cy="0"/>
            </a:xfrm>
            <a:prstGeom prst="line">
              <a:avLst/>
            </a:prstGeom>
            <a:ln w="28575">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rot="5400000">
              <a:off x="4043323" y="3558954"/>
              <a:ext cx="2063024" cy="0"/>
            </a:xfrm>
            <a:prstGeom prst="line">
              <a:avLst/>
            </a:prstGeom>
            <a:ln w="28575">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rot="5400000">
              <a:off x="3876747" y="3555418"/>
              <a:ext cx="2063024" cy="0"/>
            </a:xfrm>
            <a:prstGeom prst="line">
              <a:avLst/>
            </a:prstGeom>
            <a:ln w="28575">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rot="5400000">
              <a:off x="4548271" y="3558954"/>
              <a:ext cx="2063024" cy="0"/>
            </a:xfrm>
            <a:prstGeom prst="line">
              <a:avLst/>
            </a:prstGeom>
            <a:ln w="28575">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rot="5400000">
              <a:off x="4381695" y="3555418"/>
              <a:ext cx="2063024" cy="0"/>
            </a:xfrm>
            <a:prstGeom prst="line">
              <a:avLst/>
            </a:prstGeom>
            <a:ln w="28575">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rot="5400000">
              <a:off x="5061623" y="3563449"/>
              <a:ext cx="2063024" cy="0"/>
            </a:xfrm>
            <a:prstGeom prst="line">
              <a:avLst/>
            </a:prstGeom>
            <a:ln w="28575">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rot="5400000">
              <a:off x="4895047" y="3559913"/>
              <a:ext cx="2063024" cy="0"/>
            </a:xfrm>
            <a:prstGeom prst="line">
              <a:avLst/>
            </a:prstGeom>
            <a:ln w="28575">
              <a:solidFill>
                <a:srgbClr val="0070C0"/>
              </a:solidFill>
              <a:tailEnd type="none"/>
            </a:ln>
          </p:spPr>
          <p:style>
            <a:lnRef idx="1">
              <a:schemeClr val="accent1"/>
            </a:lnRef>
            <a:fillRef idx="0">
              <a:schemeClr val="accent1"/>
            </a:fillRef>
            <a:effectRef idx="0">
              <a:schemeClr val="accent1"/>
            </a:effectRef>
            <a:fontRef idx="minor">
              <a:schemeClr val="tx1"/>
            </a:fontRef>
          </p:style>
        </p:cxnSp>
      </p:grpSp>
      <p:grpSp>
        <p:nvGrpSpPr>
          <p:cNvPr id="304" name="Group 303"/>
          <p:cNvGrpSpPr/>
          <p:nvPr/>
        </p:nvGrpSpPr>
        <p:grpSpPr>
          <a:xfrm>
            <a:off x="4591230" y="2689276"/>
            <a:ext cx="1617654" cy="1571049"/>
            <a:chOff x="1184424" y="2694105"/>
            <a:chExt cx="1617654" cy="1571049"/>
          </a:xfrm>
        </p:grpSpPr>
        <p:cxnSp>
          <p:nvCxnSpPr>
            <p:cNvPr id="306" name="Straight Connector 305"/>
            <p:cNvCxnSpPr>
              <a:stCxn id="305" idx="4"/>
              <a:endCxn id="305" idx="113"/>
            </p:cNvCxnSpPr>
            <p:nvPr/>
          </p:nvCxnSpPr>
          <p:spPr>
            <a:xfrm>
              <a:off x="2338164" y="2700242"/>
              <a:ext cx="454131" cy="294571"/>
            </a:xfrm>
            <a:prstGeom prst="line">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a:stCxn id="305" idx="13"/>
              <a:endCxn id="305" idx="110"/>
            </p:cNvCxnSpPr>
            <p:nvPr/>
          </p:nvCxnSpPr>
          <p:spPr>
            <a:xfrm>
              <a:off x="2104961" y="2829117"/>
              <a:ext cx="650513" cy="411173"/>
            </a:xfrm>
            <a:prstGeom prst="line">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a:stCxn id="305" idx="19"/>
              <a:endCxn id="305" idx="105"/>
            </p:cNvCxnSpPr>
            <p:nvPr/>
          </p:nvCxnSpPr>
          <p:spPr>
            <a:xfrm>
              <a:off x="2019044" y="3025498"/>
              <a:ext cx="564596" cy="374352"/>
            </a:xfrm>
            <a:prstGeom prst="line">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a:stCxn id="305" idx="26"/>
              <a:endCxn id="305" idx="98"/>
            </p:cNvCxnSpPr>
            <p:nvPr/>
          </p:nvCxnSpPr>
          <p:spPr>
            <a:xfrm>
              <a:off x="1957675" y="3283248"/>
              <a:ext cx="294572" cy="184108"/>
            </a:xfrm>
            <a:prstGeom prst="line">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a:stCxn id="305" idx="32"/>
              <a:endCxn id="305" idx="91"/>
            </p:cNvCxnSpPr>
            <p:nvPr/>
          </p:nvCxnSpPr>
          <p:spPr>
            <a:xfrm>
              <a:off x="1822663" y="3467356"/>
              <a:ext cx="245477" cy="159559"/>
            </a:xfrm>
            <a:prstGeom prst="line">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a:stCxn id="305" idx="38"/>
              <a:endCxn id="305" idx="84"/>
            </p:cNvCxnSpPr>
            <p:nvPr/>
          </p:nvCxnSpPr>
          <p:spPr>
            <a:xfrm>
              <a:off x="1693788" y="3614642"/>
              <a:ext cx="245476" cy="171833"/>
            </a:xfrm>
            <a:prstGeom prst="line">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a:stCxn id="305" idx="45"/>
              <a:endCxn id="305" idx="79"/>
            </p:cNvCxnSpPr>
            <p:nvPr/>
          </p:nvCxnSpPr>
          <p:spPr>
            <a:xfrm>
              <a:off x="1491270" y="3718969"/>
              <a:ext cx="362078" cy="263887"/>
            </a:xfrm>
            <a:prstGeom prst="line">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a:stCxn id="305" idx="53"/>
              <a:endCxn id="305" idx="74"/>
            </p:cNvCxnSpPr>
            <p:nvPr/>
          </p:nvCxnSpPr>
          <p:spPr>
            <a:xfrm>
              <a:off x="1270341" y="3841707"/>
              <a:ext cx="429584" cy="300709"/>
            </a:xfrm>
            <a:prstGeom prst="line">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a:stCxn id="305" idx="59"/>
              <a:endCxn id="305" idx="69"/>
            </p:cNvCxnSpPr>
            <p:nvPr/>
          </p:nvCxnSpPr>
          <p:spPr>
            <a:xfrm>
              <a:off x="1184424" y="4013541"/>
              <a:ext cx="368215" cy="245476"/>
            </a:xfrm>
            <a:prstGeom prst="line">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05" name="Freeform 304"/>
            <p:cNvSpPr/>
            <p:nvPr/>
          </p:nvSpPr>
          <p:spPr>
            <a:xfrm>
              <a:off x="1184424" y="2694105"/>
              <a:ext cx="1617654" cy="1571049"/>
            </a:xfrm>
            <a:custGeom>
              <a:avLst/>
              <a:gdLst>
                <a:gd name="connsiteX0" fmla="*/ 1503544 w 1617654"/>
                <a:gd name="connsiteY0" fmla="*/ 42958 h 1571049"/>
                <a:gd name="connsiteX1" fmla="*/ 1503544 w 1617654"/>
                <a:gd name="connsiteY1" fmla="*/ 42958 h 1571049"/>
                <a:gd name="connsiteX2" fmla="*/ 1417627 w 1617654"/>
                <a:gd name="connsiteY2" fmla="*/ 12274 h 1571049"/>
                <a:gd name="connsiteX3" fmla="*/ 1294889 w 1617654"/>
                <a:gd name="connsiteY3" fmla="*/ 0 h 1571049"/>
                <a:gd name="connsiteX4" fmla="*/ 1153740 w 1617654"/>
                <a:gd name="connsiteY4" fmla="*/ 6137 h 1571049"/>
                <a:gd name="connsiteX5" fmla="*/ 1116918 w 1617654"/>
                <a:gd name="connsiteY5" fmla="*/ 18410 h 1571049"/>
                <a:gd name="connsiteX6" fmla="*/ 1098508 w 1617654"/>
                <a:gd name="connsiteY6" fmla="*/ 24547 h 1571049"/>
                <a:gd name="connsiteX7" fmla="*/ 1086234 w 1617654"/>
                <a:gd name="connsiteY7" fmla="*/ 42958 h 1571049"/>
                <a:gd name="connsiteX8" fmla="*/ 1067823 w 1617654"/>
                <a:gd name="connsiteY8" fmla="*/ 49095 h 1571049"/>
                <a:gd name="connsiteX9" fmla="*/ 1049412 w 1617654"/>
                <a:gd name="connsiteY9" fmla="*/ 61369 h 1571049"/>
                <a:gd name="connsiteX10" fmla="*/ 1031002 w 1617654"/>
                <a:gd name="connsiteY10" fmla="*/ 67506 h 1571049"/>
                <a:gd name="connsiteX11" fmla="*/ 975769 w 1617654"/>
                <a:gd name="connsiteY11" fmla="*/ 98190 h 1571049"/>
                <a:gd name="connsiteX12" fmla="*/ 938948 w 1617654"/>
                <a:gd name="connsiteY12" fmla="*/ 122738 h 1571049"/>
                <a:gd name="connsiteX13" fmla="*/ 920537 w 1617654"/>
                <a:gd name="connsiteY13" fmla="*/ 135012 h 1571049"/>
                <a:gd name="connsiteX14" fmla="*/ 877579 w 1617654"/>
                <a:gd name="connsiteY14" fmla="*/ 184107 h 1571049"/>
                <a:gd name="connsiteX15" fmla="*/ 859168 w 1617654"/>
                <a:gd name="connsiteY15" fmla="*/ 239339 h 1571049"/>
                <a:gd name="connsiteX16" fmla="*/ 853031 w 1617654"/>
                <a:gd name="connsiteY16" fmla="*/ 257750 h 1571049"/>
                <a:gd name="connsiteX17" fmla="*/ 846894 w 1617654"/>
                <a:gd name="connsiteY17" fmla="*/ 276161 h 1571049"/>
                <a:gd name="connsiteX18" fmla="*/ 840757 w 1617654"/>
                <a:gd name="connsiteY18" fmla="*/ 300708 h 1571049"/>
                <a:gd name="connsiteX19" fmla="*/ 834620 w 1617654"/>
                <a:gd name="connsiteY19" fmla="*/ 331393 h 1571049"/>
                <a:gd name="connsiteX20" fmla="*/ 822346 w 1617654"/>
                <a:gd name="connsiteY20" fmla="*/ 368214 h 1571049"/>
                <a:gd name="connsiteX21" fmla="*/ 816210 w 1617654"/>
                <a:gd name="connsiteY21" fmla="*/ 386625 h 1571049"/>
                <a:gd name="connsiteX22" fmla="*/ 810073 w 1617654"/>
                <a:gd name="connsiteY22" fmla="*/ 417310 h 1571049"/>
                <a:gd name="connsiteX23" fmla="*/ 803936 w 1617654"/>
                <a:gd name="connsiteY23" fmla="*/ 435721 h 1571049"/>
                <a:gd name="connsiteX24" fmla="*/ 791662 w 1617654"/>
                <a:gd name="connsiteY24" fmla="*/ 509363 h 1571049"/>
                <a:gd name="connsiteX25" fmla="*/ 785525 w 1617654"/>
                <a:gd name="connsiteY25" fmla="*/ 527774 h 1571049"/>
                <a:gd name="connsiteX26" fmla="*/ 773251 w 1617654"/>
                <a:gd name="connsiteY26" fmla="*/ 589143 h 1571049"/>
                <a:gd name="connsiteX27" fmla="*/ 760977 w 1617654"/>
                <a:gd name="connsiteY27" fmla="*/ 625965 h 1571049"/>
                <a:gd name="connsiteX28" fmla="*/ 754840 w 1617654"/>
                <a:gd name="connsiteY28" fmla="*/ 644376 h 1571049"/>
                <a:gd name="connsiteX29" fmla="*/ 736430 w 1617654"/>
                <a:gd name="connsiteY29" fmla="*/ 681197 h 1571049"/>
                <a:gd name="connsiteX30" fmla="*/ 711882 w 1617654"/>
                <a:gd name="connsiteY30" fmla="*/ 711882 h 1571049"/>
                <a:gd name="connsiteX31" fmla="*/ 675061 w 1617654"/>
                <a:gd name="connsiteY31" fmla="*/ 748703 h 1571049"/>
                <a:gd name="connsiteX32" fmla="*/ 638239 w 1617654"/>
                <a:gd name="connsiteY32" fmla="*/ 773251 h 1571049"/>
                <a:gd name="connsiteX33" fmla="*/ 613691 w 1617654"/>
                <a:gd name="connsiteY33" fmla="*/ 810072 h 1571049"/>
                <a:gd name="connsiteX34" fmla="*/ 601418 w 1617654"/>
                <a:gd name="connsiteY34" fmla="*/ 828483 h 1571049"/>
                <a:gd name="connsiteX35" fmla="*/ 583007 w 1617654"/>
                <a:gd name="connsiteY35" fmla="*/ 840757 h 1571049"/>
                <a:gd name="connsiteX36" fmla="*/ 570733 w 1617654"/>
                <a:gd name="connsiteY36" fmla="*/ 859167 h 1571049"/>
                <a:gd name="connsiteX37" fmla="*/ 533912 w 1617654"/>
                <a:gd name="connsiteY37" fmla="*/ 883715 h 1571049"/>
                <a:gd name="connsiteX38" fmla="*/ 509364 w 1617654"/>
                <a:gd name="connsiteY38" fmla="*/ 920537 h 1571049"/>
                <a:gd name="connsiteX39" fmla="*/ 472542 w 1617654"/>
                <a:gd name="connsiteY39" fmla="*/ 945084 h 1571049"/>
                <a:gd name="connsiteX40" fmla="*/ 454132 w 1617654"/>
                <a:gd name="connsiteY40" fmla="*/ 957358 h 1571049"/>
                <a:gd name="connsiteX41" fmla="*/ 435721 w 1617654"/>
                <a:gd name="connsiteY41" fmla="*/ 963495 h 1571049"/>
                <a:gd name="connsiteX42" fmla="*/ 398899 w 1617654"/>
                <a:gd name="connsiteY42" fmla="*/ 981906 h 1571049"/>
                <a:gd name="connsiteX43" fmla="*/ 343667 w 1617654"/>
                <a:gd name="connsiteY43" fmla="*/ 1006453 h 1571049"/>
                <a:gd name="connsiteX44" fmla="*/ 325257 w 1617654"/>
                <a:gd name="connsiteY44" fmla="*/ 1012590 h 1571049"/>
                <a:gd name="connsiteX45" fmla="*/ 306846 w 1617654"/>
                <a:gd name="connsiteY45" fmla="*/ 1024864 h 1571049"/>
                <a:gd name="connsiteX46" fmla="*/ 270024 w 1617654"/>
                <a:gd name="connsiteY46" fmla="*/ 1037138 h 1571049"/>
                <a:gd name="connsiteX47" fmla="*/ 251614 w 1617654"/>
                <a:gd name="connsiteY47" fmla="*/ 1049412 h 1571049"/>
                <a:gd name="connsiteX48" fmla="*/ 239340 w 1617654"/>
                <a:gd name="connsiteY48" fmla="*/ 1067823 h 1571049"/>
                <a:gd name="connsiteX49" fmla="*/ 202518 w 1617654"/>
                <a:gd name="connsiteY49" fmla="*/ 1080096 h 1571049"/>
                <a:gd name="connsiteX50" fmla="*/ 184108 w 1617654"/>
                <a:gd name="connsiteY50" fmla="*/ 1086233 h 1571049"/>
                <a:gd name="connsiteX51" fmla="*/ 147286 w 1617654"/>
                <a:gd name="connsiteY51" fmla="*/ 1104644 h 1571049"/>
                <a:gd name="connsiteX52" fmla="*/ 92054 w 1617654"/>
                <a:gd name="connsiteY52" fmla="*/ 1129192 h 1571049"/>
                <a:gd name="connsiteX53" fmla="*/ 85917 w 1617654"/>
                <a:gd name="connsiteY53" fmla="*/ 1147602 h 1571049"/>
                <a:gd name="connsiteX54" fmla="*/ 55232 w 1617654"/>
                <a:gd name="connsiteY54" fmla="*/ 1178287 h 1571049"/>
                <a:gd name="connsiteX55" fmla="*/ 49095 w 1617654"/>
                <a:gd name="connsiteY55" fmla="*/ 1196698 h 1571049"/>
                <a:gd name="connsiteX56" fmla="*/ 24548 w 1617654"/>
                <a:gd name="connsiteY56" fmla="*/ 1233519 h 1571049"/>
                <a:gd name="connsiteX57" fmla="*/ 12274 w 1617654"/>
                <a:gd name="connsiteY57" fmla="*/ 1270341 h 1571049"/>
                <a:gd name="connsiteX58" fmla="*/ 6137 w 1617654"/>
                <a:gd name="connsiteY58" fmla="*/ 1288751 h 1571049"/>
                <a:gd name="connsiteX59" fmla="*/ 0 w 1617654"/>
                <a:gd name="connsiteY59" fmla="*/ 1319436 h 1571049"/>
                <a:gd name="connsiteX60" fmla="*/ 6137 w 1617654"/>
                <a:gd name="connsiteY60" fmla="*/ 1423763 h 1571049"/>
                <a:gd name="connsiteX61" fmla="*/ 18411 w 1617654"/>
                <a:gd name="connsiteY61" fmla="*/ 1442174 h 1571049"/>
                <a:gd name="connsiteX62" fmla="*/ 24548 w 1617654"/>
                <a:gd name="connsiteY62" fmla="*/ 1460585 h 1571049"/>
                <a:gd name="connsiteX63" fmla="*/ 61369 w 1617654"/>
                <a:gd name="connsiteY63" fmla="*/ 1485133 h 1571049"/>
                <a:gd name="connsiteX64" fmla="*/ 73643 w 1617654"/>
                <a:gd name="connsiteY64" fmla="*/ 1503543 h 1571049"/>
                <a:gd name="connsiteX65" fmla="*/ 110465 w 1617654"/>
                <a:gd name="connsiteY65" fmla="*/ 1528091 h 1571049"/>
                <a:gd name="connsiteX66" fmla="*/ 159560 w 1617654"/>
                <a:gd name="connsiteY66" fmla="*/ 1558776 h 1571049"/>
                <a:gd name="connsiteX67" fmla="*/ 177971 w 1617654"/>
                <a:gd name="connsiteY67" fmla="*/ 1564912 h 1571049"/>
                <a:gd name="connsiteX68" fmla="*/ 196381 w 1617654"/>
                <a:gd name="connsiteY68" fmla="*/ 1571049 h 1571049"/>
                <a:gd name="connsiteX69" fmla="*/ 368215 w 1617654"/>
                <a:gd name="connsiteY69" fmla="*/ 1564912 h 1571049"/>
                <a:gd name="connsiteX70" fmla="*/ 405036 w 1617654"/>
                <a:gd name="connsiteY70" fmla="*/ 1552639 h 1571049"/>
                <a:gd name="connsiteX71" fmla="*/ 423447 w 1617654"/>
                <a:gd name="connsiteY71" fmla="*/ 1540365 h 1571049"/>
                <a:gd name="connsiteX72" fmla="*/ 454132 w 1617654"/>
                <a:gd name="connsiteY72" fmla="*/ 1509680 h 1571049"/>
                <a:gd name="connsiteX73" fmla="*/ 484816 w 1617654"/>
                <a:gd name="connsiteY73" fmla="*/ 1485133 h 1571049"/>
                <a:gd name="connsiteX74" fmla="*/ 515501 w 1617654"/>
                <a:gd name="connsiteY74" fmla="*/ 1448311 h 1571049"/>
                <a:gd name="connsiteX75" fmla="*/ 552322 w 1617654"/>
                <a:gd name="connsiteY75" fmla="*/ 1423763 h 1571049"/>
                <a:gd name="connsiteX76" fmla="*/ 607555 w 1617654"/>
                <a:gd name="connsiteY76" fmla="*/ 1374668 h 1571049"/>
                <a:gd name="connsiteX77" fmla="*/ 650513 w 1617654"/>
                <a:gd name="connsiteY77" fmla="*/ 1325573 h 1571049"/>
                <a:gd name="connsiteX78" fmla="*/ 656650 w 1617654"/>
                <a:gd name="connsiteY78" fmla="*/ 1307162 h 1571049"/>
                <a:gd name="connsiteX79" fmla="*/ 668924 w 1617654"/>
                <a:gd name="connsiteY79" fmla="*/ 1288751 h 1571049"/>
                <a:gd name="connsiteX80" fmla="*/ 693471 w 1617654"/>
                <a:gd name="connsiteY80" fmla="*/ 1233519 h 1571049"/>
                <a:gd name="connsiteX81" fmla="*/ 711882 w 1617654"/>
                <a:gd name="connsiteY81" fmla="*/ 1166013 h 1571049"/>
                <a:gd name="connsiteX82" fmla="*/ 718019 w 1617654"/>
                <a:gd name="connsiteY82" fmla="*/ 1147602 h 1571049"/>
                <a:gd name="connsiteX83" fmla="*/ 742567 w 1617654"/>
                <a:gd name="connsiteY83" fmla="*/ 1110781 h 1571049"/>
                <a:gd name="connsiteX84" fmla="*/ 754840 w 1617654"/>
                <a:gd name="connsiteY84" fmla="*/ 1092370 h 1571049"/>
                <a:gd name="connsiteX85" fmla="*/ 773251 w 1617654"/>
                <a:gd name="connsiteY85" fmla="*/ 1067823 h 1571049"/>
                <a:gd name="connsiteX86" fmla="*/ 785525 w 1617654"/>
                <a:gd name="connsiteY86" fmla="*/ 1049412 h 1571049"/>
                <a:gd name="connsiteX87" fmla="*/ 803936 w 1617654"/>
                <a:gd name="connsiteY87" fmla="*/ 1031001 h 1571049"/>
                <a:gd name="connsiteX88" fmla="*/ 834620 w 1617654"/>
                <a:gd name="connsiteY88" fmla="*/ 988043 h 1571049"/>
                <a:gd name="connsiteX89" fmla="*/ 853031 w 1617654"/>
                <a:gd name="connsiteY89" fmla="*/ 975769 h 1571049"/>
                <a:gd name="connsiteX90" fmla="*/ 877579 w 1617654"/>
                <a:gd name="connsiteY90" fmla="*/ 951221 h 1571049"/>
                <a:gd name="connsiteX91" fmla="*/ 883716 w 1617654"/>
                <a:gd name="connsiteY91" fmla="*/ 932810 h 1571049"/>
                <a:gd name="connsiteX92" fmla="*/ 902126 w 1617654"/>
                <a:gd name="connsiteY92" fmla="*/ 920537 h 1571049"/>
                <a:gd name="connsiteX93" fmla="*/ 914400 w 1617654"/>
                <a:gd name="connsiteY93" fmla="*/ 902126 h 1571049"/>
                <a:gd name="connsiteX94" fmla="*/ 951222 w 1617654"/>
                <a:gd name="connsiteY94" fmla="*/ 877578 h 1571049"/>
                <a:gd name="connsiteX95" fmla="*/ 981906 w 1617654"/>
                <a:gd name="connsiteY95" fmla="*/ 853031 h 1571049"/>
                <a:gd name="connsiteX96" fmla="*/ 994180 w 1617654"/>
                <a:gd name="connsiteY96" fmla="*/ 834620 h 1571049"/>
                <a:gd name="connsiteX97" fmla="*/ 1018728 w 1617654"/>
                <a:gd name="connsiteY97" fmla="*/ 816209 h 1571049"/>
                <a:gd name="connsiteX98" fmla="*/ 1067823 w 1617654"/>
                <a:gd name="connsiteY98" fmla="*/ 773251 h 1571049"/>
                <a:gd name="connsiteX99" fmla="*/ 1104644 w 1617654"/>
                <a:gd name="connsiteY99" fmla="*/ 760977 h 1571049"/>
                <a:gd name="connsiteX100" fmla="*/ 1172150 w 1617654"/>
                <a:gd name="connsiteY100" fmla="*/ 748703 h 1571049"/>
                <a:gd name="connsiteX101" fmla="*/ 1215109 w 1617654"/>
                <a:gd name="connsiteY101" fmla="*/ 742566 h 1571049"/>
                <a:gd name="connsiteX102" fmla="*/ 1288752 w 1617654"/>
                <a:gd name="connsiteY102" fmla="*/ 730292 h 1571049"/>
                <a:gd name="connsiteX103" fmla="*/ 1325573 w 1617654"/>
                <a:gd name="connsiteY103" fmla="*/ 724155 h 1571049"/>
                <a:gd name="connsiteX104" fmla="*/ 1362395 w 1617654"/>
                <a:gd name="connsiteY104" fmla="*/ 718018 h 1571049"/>
                <a:gd name="connsiteX105" fmla="*/ 1399216 w 1617654"/>
                <a:gd name="connsiteY105" fmla="*/ 705745 h 1571049"/>
                <a:gd name="connsiteX106" fmla="*/ 1417627 w 1617654"/>
                <a:gd name="connsiteY106" fmla="*/ 699608 h 1571049"/>
                <a:gd name="connsiteX107" fmla="*/ 1454448 w 1617654"/>
                <a:gd name="connsiteY107" fmla="*/ 681197 h 1571049"/>
                <a:gd name="connsiteX108" fmla="*/ 1472859 w 1617654"/>
                <a:gd name="connsiteY108" fmla="*/ 662786 h 1571049"/>
                <a:gd name="connsiteX109" fmla="*/ 1540365 w 1617654"/>
                <a:gd name="connsiteY109" fmla="*/ 601417 h 1571049"/>
                <a:gd name="connsiteX110" fmla="*/ 1571050 w 1617654"/>
                <a:gd name="connsiteY110" fmla="*/ 546185 h 1571049"/>
                <a:gd name="connsiteX111" fmla="*/ 1595597 w 1617654"/>
                <a:gd name="connsiteY111" fmla="*/ 515500 h 1571049"/>
                <a:gd name="connsiteX112" fmla="*/ 1607871 w 1617654"/>
                <a:gd name="connsiteY112" fmla="*/ 497090 h 1571049"/>
                <a:gd name="connsiteX113" fmla="*/ 1607871 w 1617654"/>
                <a:gd name="connsiteY113" fmla="*/ 300708 h 1571049"/>
                <a:gd name="connsiteX114" fmla="*/ 1589461 w 1617654"/>
                <a:gd name="connsiteY114" fmla="*/ 208655 h 1571049"/>
                <a:gd name="connsiteX115" fmla="*/ 1577187 w 1617654"/>
                <a:gd name="connsiteY115" fmla="*/ 190244 h 1571049"/>
                <a:gd name="connsiteX116" fmla="*/ 1558776 w 1617654"/>
                <a:gd name="connsiteY116" fmla="*/ 135012 h 1571049"/>
                <a:gd name="connsiteX117" fmla="*/ 1546502 w 1617654"/>
                <a:gd name="connsiteY117" fmla="*/ 116601 h 1571049"/>
                <a:gd name="connsiteX118" fmla="*/ 1540365 w 1617654"/>
                <a:gd name="connsiteY118" fmla="*/ 98190 h 1571049"/>
                <a:gd name="connsiteX119" fmla="*/ 1521955 w 1617654"/>
                <a:gd name="connsiteY119" fmla="*/ 92053 h 1571049"/>
                <a:gd name="connsiteX120" fmla="*/ 1503544 w 1617654"/>
                <a:gd name="connsiteY120" fmla="*/ 73643 h 1571049"/>
                <a:gd name="connsiteX121" fmla="*/ 1503544 w 1617654"/>
                <a:gd name="connsiteY121" fmla="*/ 42958 h 157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617654" h="1571049">
                  <a:moveTo>
                    <a:pt x="1503544" y="42958"/>
                  </a:moveTo>
                  <a:lnTo>
                    <a:pt x="1503544" y="42958"/>
                  </a:lnTo>
                  <a:cubicBezTo>
                    <a:pt x="1501524" y="42201"/>
                    <a:pt x="1427216" y="13644"/>
                    <a:pt x="1417627" y="12274"/>
                  </a:cubicBezTo>
                  <a:cubicBezTo>
                    <a:pt x="1348265" y="2365"/>
                    <a:pt x="1389091" y="7246"/>
                    <a:pt x="1294889" y="0"/>
                  </a:cubicBezTo>
                  <a:cubicBezTo>
                    <a:pt x="1247839" y="2046"/>
                    <a:pt x="1200584" y="1291"/>
                    <a:pt x="1153740" y="6137"/>
                  </a:cubicBezTo>
                  <a:cubicBezTo>
                    <a:pt x="1140871" y="7468"/>
                    <a:pt x="1129192" y="14319"/>
                    <a:pt x="1116918" y="18410"/>
                  </a:cubicBezTo>
                  <a:lnTo>
                    <a:pt x="1098508" y="24547"/>
                  </a:lnTo>
                  <a:cubicBezTo>
                    <a:pt x="1094417" y="30684"/>
                    <a:pt x="1091993" y="38350"/>
                    <a:pt x="1086234" y="42958"/>
                  </a:cubicBezTo>
                  <a:cubicBezTo>
                    <a:pt x="1081183" y="46999"/>
                    <a:pt x="1073609" y="46202"/>
                    <a:pt x="1067823" y="49095"/>
                  </a:cubicBezTo>
                  <a:cubicBezTo>
                    <a:pt x="1061226" y="52394"/>
                    <a:pt x="1056009" y="58070"/>
                    <a:pt x="1049412" y="61369"/>
                  </a:cubicBezTo>
                  <a:cubicBezTo>
                    <a:pt x="1043626" y="64262"/>
                    <a:pt x="1036657" y="64365"/>
                    <a:pt x="1031002" y="67506"/>
                  </a:cubicBezTo>
                  <a:cubicBezTo>
                    <a:pt x="967698" y="102674"/>
                    <a:pt x="1017427" y="84304"/>
                    <a:pt x="975769" y="98190"/>
                  </a:cubicBezTo>
                  <a:lnTo>
                    <a:pt x="938948" y="122738"/>
                  </a:lnTo>
                  <a:lnTo>
                    <a:pt x="920537" y="135012"/>
                  </a:lnTo>
                  <a:cubicBezTo>
                    <a:pt x="891898" y="177970"/>
                    <a:pt x="908263" y="163650"/>
                    <a:pt x="877579" y="184107"/>
                  </a:cubicBezTo>
                  <a:lnTo>
                    <a:pt x="859168" y="239339"/>
                  </a:lnTo>
                  <a:lnTo>
                    <a:pt x="853031" y="257750"/>
                  </a:lnTo>
                  <a:cubicBezTo>
                    <a:pt x="850985" y="263887"/>
                    <a:pt x="848463" y="269885"/>
                    <a:pt x="846894" y="276161"/>
                  </a:cubicBezTo>
                  <a:cubicBezTo>
                    <a:pt x="844848" y="284343"/>
                    <a:pt x="842587" y="292475"/>
                    <a:pt x="840757" y="300708"/>
                  </a:cubicBezTo>
                  <a:cubicBezTo>
                    <a:pt x="838494" y="310890"/>
                    <a:pt x="837365" y="321330"/>
                    <a:pt x="834620" y="331393"/>
                  </a:cubicBezTo>
                  <a:cubicBezTo>
                    <a:pt x="831216" y="343875"/>
                    <a:pt x="826437" y="355940"/>
                    <a:pt x="822346" y="368214"/>
                  </a:cubicBezTo>
                  <a:cubicBezTo>
                    <a:pt x="820300" y="374351"/>
                    <a:pt x="817479" y="380282"/>
                    <a:pt x="816210" y="386625"/>
                  </a:cubicBezTo>
                  <a:cubicBezTo>
                    <a:pt x="814164" y="396853"/>
                    <a:pt x="812603" y="407191"/>
                    <a:pt x="810073" y="417310"/>
                  </a:cubicBezTo>
                  <a:cubicBezTo>
                    <a:pt x="808504" y="423586"/>
                    <a:pt x="805505" y="429445"/>
                    <a:pt x="803936" y="435721"/>
                  </a:cubicBezTo>
                  <a:cubicBezTo>
                    <a:pt x="792957" y="479634"/>
                    <a:pt x="802054" y="457403"/>
                    <a:pt x="791662" y="509363"/>
                  </a:cubicBezTo>
                  <a:cubicBezTo>
                    <a:pt x="790393" y="515706"/>
                    <a:pt x="786980" y="521471"/>
                    <a:pt x="785525" y="527774"/>
                  </a:cubicBezTo>
                  <a:cubicBezTo>
                    <a:pt x="780834" y="548101"/>
                    <a:pt x="779848" y="569352"/>
                    <a:pt x="773251" y="589143"/>
                  </a:cubicBezTo>
                  <a:lnTo>
                    <a:pt x="760977" y="625965"/>
                  </a:lnTo>
                  <a:cubicBezTo>
                    <a:pt x="758931" y="632102"/>
                    <a:pt x="757733" y="638590"/>
                    <a:pt x="754840" y="644376"/>
                  </a:cubicBezTo>
                  <a:cubicBezTo>
                    <a:pt x="748703" y="656650"/>
                    <a:pt x="742003" y="668657"/>
                    <a:pt x="736430" y="681197"/>
                  </a:cubicBezTo>
                  <a:cubicBezTo>
                    <a:pt x="723949" y="709280"/>
                    <a:pt x="740249" y="692971"/>
                    <a:pt x="711882" y="711882"/>
                  </a:cubicBezTo>
                  <a:cubicBezTo>
                    <a:pt x="695307" y="736743"/>
                    <a:pt x="703604" y="728722"/>
                    <a:pt x="675061" y="748703"/>
                  </a:cubicBezTo>
                  <a:cubicBezTo>
                    <a:pt x="662976" y="757163"/>
                    <a:pt x="638239" y="773251"/>
                    <a:pt x="638239" y="773251"/>
                  </a:cubicBezTo>
                  <a:lnTo>
                    <a:pt x="613691" y="810072"/>
                  </a:lnTo>
                  <a:cubicBezTo>
                    <a:pt x="609600" y="816209"/>
                    <a:pt x="607555" y="824392"/>
                    <a:pt x="601418" y="828483"/>
                  </a:cubicBezTo>
                  <a:lnTo>
                    <a:pt x="583007" y="840757"/>
                  </a:lnTo>
                  <a:cubicBezTo>
                    <a:pt x="578916" y="846894"/>
                    <a:pt x="576284" y="854310"/>
                    <a:pt x="570733" y="859167"/>
                  </a:cubicBezTo>
                  <a:cubicBezTo>
                    <a:pt x="559632" y="868881"/>
                    <a:pt x="533912" y="883715"/>
                    <a:pt x="533912" y="883715"/>
                  </a:cubicBezTo>
                  <a:cubicBezTo>
                    <a:pt x="525729" y="895989"/>
                    <a:pt x="521638" y="912355"/>
                    <a:pt x="509364" y="920537"/>
                  </a:cubicBezTo>
                  <a:lnTo>
                    <a:pt x="472542" y="945084"/>
                  </a:lnTo>
                  <a:cubicBezTo>
                    <a:pt x="466405" y="949175"/>
                    <a:pt x="461129" y="955026"/>
                    <a:pt x="454132" y="957358"/>
                  </a:cubicBezTo>
                  <a:cubicBezTo>
                    <a:pt x="447995" y="959404"/>
                    <a:pt x="441507" y="960602"/>
                    <a:pt x="435721" y="963495"/>
                  </a:cubicBezTo>
                  <a:cubicBezTo>
                    <a:pt x="388134" y="987289"/>
                    <a:pt x="445176" y="966480"/>
                    <a:pt x="398899" y="981906"/>
                  </a:cubicBezTo>
                  <a:cubicBezTo>
                    <a:pt x="369723" y="1001358"/>
                    <a:pt x="387488" y="991847"/>
                    <a:pt x="343667" y="1006453"/>
                  </a:cubicBezTo>
                  <a:cubicBezTo>
                    <a:pt x="337530" y="1008499"/>
                    <a:pt x="330639" y="1009002"/>
                    <a:pt x="325257" y="1012590"/>
                  </a:cubicBezTo>
                  <a:cubicBezTo>
                    <a:pt x="319120" y="1016681"/>
                    <a:pt x="313586" y="1021868"/>
                    <a:pt x="306846" y="1024864"/>
                  </a:cubicBezTo>
                  <a:cubicBezTo>
                    <a:pt x="295023" y="1030119"/>
                    <a:pt x="270024" y="1037138"/>
                    <a:pt x="270024" y="1037138"/>
                  </a:cubicBezTo>
                  <a:cubicBezTo>
                    <a:pt x="263887" y="1041229"/>
                    <a:pt x="256829" y="1044197"/>
                    <a:pt x="251614" y="1049412"/>
                  </a:cubicBezTo>
                  <a:cubicBezTo>
                    <a:pt x="246399" y="1054628"/>
                    <a:pt x="245595" y="1063914"/>
                    <a:pt x="239340" y="1067823"/>
                  </a:cubicBezTo>
                  <a:cubicBezTo>
                    <a:pt x="228369" y="1074680"/>
                    <a:pt x="214792" y="1076005"/>
                    <a:pt x="202518" y="1080096"/>
                  </a:cubicBezTo>
                  <a:lnTo>
                    <a:pt x="184108" y="1086233"/>
                  </a:lnTo>
                  <a:cubicBezTo>
                    <a:pt x="116962" y="1108616"/>
                    <a:pt x="218668" y="1072918"/>
                    <a:pt x="147286" y="1104644"/>
                  </a:cubicBezTo>
                  <a:cubicBezTo>
                    <a:pt x="81558" y="1133857"/>
                    <a:pt x="133721" y="1101414"/>
                    <a:pt x="92054" y="1129192"/>
                  </a:cubicBezTo>
                  <a:cubicBezTo>
                    <a:pt x="90008" y="1135329"/>
                    <a:pt x="89958" y="1142551"/>
                    <a:pt x="85917" y="1147602"/>
                  </a:cubicBezTo>
                  <a:cubicBezTo>
                    <a:pt x="53188" y="1188512"/>
                    <a:pt x="79778" y="1129195"/>
                    <a:pt x="55232" y="1178287"/>
                  </a:cubicBezTo>
                  <a:cubicBezTo>
                    <a:pt x="52339" y="1184073"/>
                    <a:pt x="52237" y="1191043"/>
                    <a:pt x="49095" y="1196698"/>
                  </a:cubicBezTo>
                  <a:cubicBezTo>
                    <a:pt x="41931" y="1209593"/>
                    <a:pt x="29213" y="1219525"/>
                    <a:pt x="24548" y="1233519"/>
                  </a:cubicBezTo>
                  <a:lnTo>
                    <a:pt x="12274" y="1270341"/>
                  </a:lnTo>
                  <a:cubicBezTo>
                    <a:pt x="10228" y="1276478"/>
                    <a:pt x="7406" y="1282408"/>
                    <a:pt x="6137" y="1288751"/>
                  </a:cubicBezTo>
                  <a:lnTo>
                    <a:pt x="0" y="1319436"/>
                  </a:lnTo>
                  <a:cubicBezTo>
                    <a:pt x="2046" y="1354212"/>
                    <a:pt x="969" y="1389313"/>
                    <a:pt x="6137" y="1423763"/>
                  </a:cubicBezTo>
                  <a:cubicBezTo>
                    <a:pt x="7231" y="1431057"/>
                    <a:pt x="15112" y="1435577"/>
                    <a:pt x="18411" y="1442174"/>
                  </a:cubicBezTo>
                  <a:cubicBezTo>
                    <a:pt x="21304" y="1447960"/>
                    <a:pt x="19974" y="1456011"/>
                    <a:pt x="24548" y="1460585"/>
                  </a:cubicBezTo>
                  <a:cubicBezTo>
                    <a:pt x="34979" y="1471016"/>
                    <a:pt x="61369" y="1485133"/>
                    <a:pt x="61369" y="1485133"/>
                  </a:cubicBezTo>
                  <a:cubicBezTo>
                    <a:pt x="65460" y="1491270"/>
                    <a:pt x="68092" y="1498686"/>
                    <a:pt x="73643" y="1503543"/>
                  </a:cubicBezTo>
                  <a:cubicBezTo>
                    <a:pt x="84745" y="1513257"/>
                    <a:pt x="110465" y="1528091"/>
                    <a:pt x="110465" y="1528091"/>
                  </a:cubicBezTo>
                  <a:cubicBezTo>
                    <a:pt x="129914" y="1557267"/>
                    <a:pt x="115742" y="1544171"/>
                    <a:pt x="159560" y="1558776"/>
                  </a:cubicBezTo>
                  <a:lnTo>
                    <a:pt x="177971" y="1564912"/>
                  </a:lnTo>
                  <a:lnTo>
                    <a:pt x="196381" y="1571049"/>
                  </a:lnTo>
                  <a:cubicBezTo>
                    <a:pt x="253659" y="1569003"/>
                    <a:pt x="311122" y="1569949"/>
                    <a:pt x="368215" y="1564912"/>
                  </a:cubicBezTo>
                  <a:cubicBezTo>
                    <a:pt x="381102" y="1563775"/>
                    <a:pt x="394271" y="1559815"/>
                    <a:pt x="405036" y="1552639"/>
                  </a:cubicBezTo>
                  <a:lnTo>
                    <a:pt x="423447" y="1540365"/>
                  </a:lnTo>
                  <a:cubicBezTo>
                    <a:pt x="456178" y="1491269"/>
                    <a:pt x="413219" y="1550593"/>
                    <a:pt x="454132" y="1509680"/>
                  </a:cubicBezTo>
                  <a:cubicBezTo>
                    <a:pt x="481890" y="1481922"/>
                    <a:pt x="448976" y="1497078"/>
                    <a:pt x="484816" y="1485133"/>
                  </a:cubicBezTo>
                  <a:cubicBezTo>
                    <a:pt x="495726" y="1468767"/>
                    <a:pt x="499144" y="1461033"/>
                    <a:pt x="515501" y="1448311"/>
                  </a:cubicBezTo>
                  <a:cubicBezTo>
                    <a:pt x="527145" y="1439255"/>
                    <a:pt x="541891" y="1434194"/>
                    <a:pt x="552322" y="1423763"/>
                  </a:cubicBezTo>
                  <a:cubicBezTo>
                    <a:pt x="594360" y="1381727"/>
                    <a:pt x="574701" y="1396570"/>
                    <a:pt x="607555" y="1374668"/>
                  </a:cubicBezTo>
                  <a:cubicBezTo>
                    <a:pt x="636193" y="1331710"/>
                    <a:pt x="619828" y="1346029"/>
                    <a:pt x="650513" y="1325573"/>
                  </a:cubicBezTo>
                  <a:cubicBezTo>
                    <a:pt x="652559" y="1319436"/>
                    <a:pt x="653757" y="1312948"/>
                    <a:pt x="656650" y="1307162"/>
                  </a:cubicBezTo>
                  <a:cubicBezTo>
                    <a:pt x="659949" y="1300565"/>
                    <a:pt x="665928" y="1295491"/>
                    <a:pt x="668924" y="1288751"/>
                  </a:cubicBezTo>
                  <a:cubicBezTo>
                    <a:pt x="698136" y="1223023"/>
                    <a:pt x="665693" y="1275186"/>
                    <a:pt x="693471" y="1233519"/>
                  </a:cubicBezTo>
                  <a:cubicBezTo>
                    <a:pt x="702145" y="1190148"/>
                    <a:pt x="696310" y="1212730"/>
                    <a:pt x="711882" y="1166013"/>
                  </a:cubicBezTo>
                  <a:cubicBezTo>
                    <a:pt x="713928" y="1159876"/>
                    <a:pt x="714431" y="1152984"/>
                    <a:pt x="718019" y="1147602"/>
                  </a:cubicBezTo>
                  <a:lnTo>
                    <a:pt x="742567" y="1110781"/>
                  </a:lnTo>
                  <a:cubicBezTo>
                    <a:pt x="746658" y="1104644"/>
                    <a:pt x="750415" y="1098270"/>
                    <a:pt x="754840" y="1092370"/>
                  </a:cubicBezTo>
                  <a:cubicBezTo>
                    <a:pt x="760977" y="1084188"/>
                    <a:pt x="767306" y="1076146"/>
                    <a:pt x="773251" y="1067823"/>
                  </a:cubicBezTo>
                  <a:cubicBezTo>
                    <a:pt x="777538" y="1061821"/>
                    <a:pt x="780803" y="1055078"/>
                    <a:pt x="785525" y="1049412"/>
                  </a:cubicBezTo>
                  <a:cubicBezTo>
                    <a:pt x="791081" y="1042745"/>
                    <a:pt x="798380" y="1037668"/>
                    <a:pt x="803936" y="1031001"/>
                  </a:cubicBezTo>
                  <a:cubicBezTo>
                    <a:pt x="821357" y="1010096"/>
                    <a:pt x="812515" y="1010148"/>
                    <a:pt x="834620" y="988043"/>
                  </a:cubicBezTo>
                  <a:cubicBezTo>
                    <a:pt x="839835" y="982828"/>
                    <a:pt x="846894" y="979860"/>
                    <a:pt x="853031" y="975769"/>
                  </a:cubicBezTo>
                  <a:cubicBezTo>
                    <a:pt x="869396" y="926673"/>
                    <a:pt x="844848" y="983952"/>
                    <a:pt x="877579" y="951221"/>
                  </a:cubicBezTo>
                  <a:cubicBezTo>
                    <a:pt x="882153" y="946647"/>
                    <a:pt x="879675" y="937861"/>
                    <a:pt x="883716" y="932810"/>
                  </a:cubicBezTo>
                  <a:cubicBezTo>
                    <a:pt x="888323" y="927051"/>
                    <a:pt x="895989" y="924628"/>
                    <a:pt x="902126" y="920537"/>
                  </a:cubicBezTo>
                  <a:cubicBezTo>
                    <a:pt x="906217" y="914400"/>
                    <a:pt x="908849" y="906983"/>
                    <a:pt x="914400" y="902126"/>
                  </a:cubicBezTo>
                  <a:cubicBezTo>
                    <a:pt x="925502" y="892412"/>
                    <a:pt x="951222" y="877578"/>
                    <a:pt x="951222" y="877578"/>
                  </a:cubicBezTo>
                  <a:cubicBezTo>
                    <a:pt x="986393" y="824818"/>
                    <a:pt x="939562" y="886905"/>
                    <a:pt x="981906" y="853031"/>
                  </a:cubicBezTo>
                  <a:cubicBezTo>
                    <a:pt x="987666" y="848424"/>
                    <a:pt x="988965" y="839835"/>
                    <a:pt x="994180" y="834620"/>
                  </a:cubicBezTo>
                  <a:cubicBezTo>
                    <a:pt x="1001413" y="827387"/>
                    <a:pt x="1011495" y="823442"/>
                    <a:pt x="1018728" y="816209"/>
                  </a:cubicBezTo>
                  <a:cubicBezTo>
                    <a:pt x="1043788" y="791149"/>
                    <a:pt x="1015659" y="790639"/>
                    <a:pt x="1067823" y="773251"/>
                  </a:cubicBezTo>
                  <a:cubicBezTo>
                    <a:pt x="1080097" y="769160"/>
                    <a:pt x="1091958" y="763514"/>
                    <a:pt x="1104644" y="760977"/>
                  </a:cubicBezTo>
                  <a:cubicBezTo>
                    <a:pt x="1136558" y="754594"/>
                    <a:pt x="1138129" y="753937"/>
                    <a:pt x="1172150" y="748703"/>
                  </a:cubicBezTo>
                  <a:cubicBezTo>
                    <a:pt x="1186447" y="746503"/>
                    <a:pt x="1200821" y="744822"/>
                    <a:pt x="1215109" y="742566"/>
                  </a:cubicBezTo>
                  <a:lnTo>
                    <a:pt x="1288752" y="730292"/>
                  </a:lnTo>
                  <a:lnTo>
                    <a:pt x="1325573" y="724155"/>
                  </a:lnTo>
                  <a:cubicBezTo>
                    <a:pt x="1337847" y="722109"/>
                    <a:pt x="1350590" y="721953"/>
                    <a:pt x="1362395" y="718018"/>
                  </a:cubicBezTo>
                  <a:lnTo>
                    <a:pt x="1399216" y="705745"/>
                  </a:lnTo>
                  <a:cubicBezTo>
                    <a:pt x="1405353" y="703699"/>
                    <a:pt x="1412244" y="703196"/>
                    <a:pt x="1417627" y="699608"/>
                  </a:cubicBezTo>
                  <a:cubicBezTo>
                    <a:pt x="1441420" y="683746"/>
                    <a:pt x="1429041" y="689667"/>
                    <a:pt x="1454448" y="681197"/>
                  </a:cubicBezTo>
                  <a:cubicBezTo>
                    <a:pt x="1460585" y="675060"/>
                    <a:pt x="1466192" y="668342"/>
                    <a:pt x="1472859" y="662786"/>
                  </a:cubicBezTo>
                  <a:cubicBezTo>
                    <a:pt x="1501072" y="639275"/>
                    <a:pt x="1515722" y="650704"/>
                    <a:pt x="1540365" y="601417"/>
                  </a:cubicBezTo>
                  <a:cubicBezTo>
                    <a:pt x="1550587" y="580973"/>
                    <a:pt x="1557562" y="565454"/>
                    <a:pt x="1571050" y="546185"/>
                  </a:cubicBezTo>
                  <a:cubicBezTo>
                    <a:pt x="1578561" y="535454"/>
                    <a:pt x="1587738" y="525979"/>
                    <a:pt x="1595597" y="515500"/>
                  </a:cubicBezTo>
                  <a:cubicBezTo>
                    <a:pt x="1600022" y="509600"/>
                    <a:pt x="1603780" y="503227"/>
                    <a:pt x="1607871" y="497090"/>
                  </a:cubicBezTo>
                  <a:cubicBezTo>
                    <a:pt x="1624366" y="414617"/>
                    <a:pt x="1616947" y="464066"/>
                    <a:pt x="1607871" y="300708"/>
                  </a:cubicBezTo>
                  <a:cubicBezTo>
                    <a:pt x="1606792" y="281291"/>
                    <a:pt x="1603061" y="229055"/>
                    <a:pt x="1589461" y="208655"/>
                  </a:cubicBezTo>
                  <a:lnTo>
                    <a:pt x="1577187" y="190244"/>
                  </a:lnTo>
                  <a:cubicBezTo>
                    <a:pt x="1571327" y="166804"/>
                    <a:pt x="1570331" y="158122"/>
                    <a:pt x="1558776" y="135012"/>
                  </a:cubicBezTo>
                  <a:cubicBezTo>
                    <a:pt x="1555477" y="128415"/>
                    <a:pt x="1549801" y="123198"/>
                    <a:pt x="1546502" y="116601"/>
                  </a:cubicBezTo>
                  <a:cubicBezTo>
                    <a:pt x="1543609" y="110815"/>
                    <a:pt x="1544939" y="102764"/>
                    <a:pt x="1540365" y="98190"/>
                  </a:cubicBezTo>
                  <a:cubicBezTo>
                    <a:pt x="1535791" y="93616"/>
                    <a:pt x="1528092" y="94099"/>
                    <a:pt x="1521955" y="92053"/>
                  </a:cubicBezTo>
                  <a:cubicBezTo>
                    <a:pt x="1515818" y="85916"/>
                    <a:pt x="1508872" y="80494"/>
                    <a:pt x="1503544" y="73643"/>
                  </a:cubicBezTo>
                  <a:cubicBezTo>
                    <a:pt x="1494487" y="61999"/>
                    <a:pt x="1503544" y="48072"/>
                    <a:pt x="1503544" y="42958"/>
                  </a:cubicBez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42072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39"/>
                                        </p:tgtEl>
                                        <p:attrNameLst>
                                          <p:attrName>fillcolor</p:attrName>
                                        </p:attrNameLst>
                                      </p:cBhvr>
                                      <p:to>
                                        <a:srgbClr val="FAFF1F"/>
                                      </p:to>
                                    </p:animClr>
                                    <p:set>
                                      <p:cBhvr>
                                        <p:cTn id="7" dur="500" fill="hold"/>
                                        <p:tgtEl>
                                          <p:spTgt spid="39"/>
                                        </p:tgtEl>
                                        <p:attrNameLst>
                                          <p:attrName>fill.type</p:attrName>
                                        </p:attrNameLst>
                                      </p:cBhvr>
                                      <p:to>
                                        <p:strVal val="solid"/>
                                      </p:to>
                                    </p:set>
                                    <p:set>
                                      <p:cBhvr>
                                        <p:cTn id="8" dur="500" fill="hold"/>
                                        <p:tgtEl>
                                          <p:spTgt spid="39"/>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500" fill="hold"/>
                                        <p:tgtEl>
                                          <p:spTgt spid="41"/>
                                        </p:tgtEl>
                                        <p:attrNameLst>
                                          <p:attrName>fillcolor</p:attrName>
                                        </p:attrNameLst>
                                      </p:cBhvr>
                                      <p:to>
                                        <a:srgbClr val="FAFF1F"/>
                                      </p:to>
                                    </p:animClr>
                                    <p:set>
                                      <p:cBhvr>
                                        <p:cTn id="11" dur="500" fill="hold"/>
                                        <p:tgtEl>
                                          <p:spTgt spid="41"/>
                                        </p:tgtEl>
                                        <p:attrNameLst>
                                          <p:attrName>fill.type</p:attrName>
                                        </p:attrNameLst>
                                      </p:cBhvr>
                                      <p:to>
                                        <p:strVal val="solid"/>
                                      </p:to>
                                    </p:set>
                                    <p:set>
                                      <p:cBhvr>
                                        <p:cTn id="12" dur="500" fill="hold"/>
                                        <p:tgtEl>
                                          <p:spTgt spid="41"/>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500" fill="hold"/>
                                        <p:tgtEl>
                                          <p:spTgt spid="46"/>
                                        </p:tgtEl>
                                        <p:attrNameLst>
                                          <p:attrName>fillcolor</p:attrName>
                                        </p:attrNameLst>
                                      </p:cBhvr>
                                      <p:to>
                                        <a:srgbClr val="FAFF1F"/>
                                      </p:to>
                                    </p:animClr>
                                    <p:set>
                                      <p:cBhvr>
                                        <p:cTn id="15" dur="500" fill="hold"/>
                                        <p:tgtEl>
                                          <p:spTgt spid="46"/>
                                        </p:tgtEl>
                                        <p:attrNameLst>
                                          <p:attrName>fill.type</p:attrName>
                                        </p:attrNameLst>
                                      </p:cBhvr>
                                      <p:to>
                                        <p:strVal val="solid"/>
                                      </p:to>
                                    </p:set>
                                    <p:set>
                                      <p:cBhvr>
                                        <p:cTn id="16" dur="500" fill="hold"/>
                                        <p:tgtEl>
                                          <p:spTgt spid="46"/>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500" fill="hold"/>
                                        <p:tgtEl>
                                          <p:spTgt spid="45"/>
                                        </p:tgtEl>
                                        <p:attrNameLst>
                                          <p:attrName>fillcolor</p:attrName>
                                        </p:attrNameLst>
                                      </p:cBhvr>
                                      <p:to>
                                        <a:srgbClr val="FAFF1F"/>
                                      </p:to>
                                    </p:animClr>
                                    <p:set>
                                      <p:cBhvr>
                                        <p:cTn id="19" dur="500" fill="hold"/>
                                        <p:tgtEl>
                                          <p:spTgt spid="45"/>
                                        </p:tgtEl>
                                        <p:attrNameLst>
                                          <p:attrName>fill.type</p:attrName>
                                        </p:attrNameLst>
                                      </p:cBhvr>
                                      <p:to>
                                        <p:strVal val="solid"/>
                                      </p:to>
                                    </p:set>
                                    <p:set>
                                      <p:cBhvr>
                                        <p:cTn id="20" dur="500" fill="hold"/>
                                        <p:tgtEl>
                                          <p:spTgt spid="45"/>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500" fill="hold"/>
                                        <p:tgtEl>
                                          <p:spTgt spid="52"/>
                                        </p:tgtEl>
                                        <p:attrNameLst>
                                          <p:attrName>fillcolor</p:attrName>
                                        </p:attrNameLst>
                                      </p:cBhvr>
                                      <p:to>
                                        <a:srgbClr val="FAFF1F"/>
                                      </p:to>
                                    </p:animClr>
                                    <p:set>
                                      <p:cBhvr>
                                        <p:cTn id="23" dur="500" fill="hold"/>
                                        <p:tgtEl>
                                          <p:spTgt spid="52"/>
                                        </p:tgtEl>
                                        <p:attrNameLst>
                                          <p:attrName>fill.type</p:attrName>
                                        </p:attrNameLst>
                                      </p:cBhvr>
                                      <p:to>
                                        <p:strVal val="solid"/>
                                      </p:to>
                                    </p:set>
                                    <p:set>
                                      <p:cBhvr>
                                        <p:cTn id="24" dur="500" fill="hold"/>
                                        <p:tgtEl>
                                          <p:spTgt spid="52"/>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500" fill="hold"/>
                                        <p:tgtEl>
                                          <p:spTgt spid="53"/>
                                        </p:tgtEl>
                                        <p:attrNameLst>
                                          <p:attrName>fillcolor</p:attrName>
                                        </p:attrNameLst>
                                      </p:cBhvr>
                                      <p:to>
                                        <a:srgbClr val="FAFF1F"/>
                                      </p:to>
                                    </p:animClr>
                                    <p:set>
                                      <p:cBhvr>
                                        <p:cTn id="27" dur="500" fill="hold"/>
                                        <p:tgtEl>
                                          <p:spTgt spid="53"/>
                                        </p:tgtEl>
                                        <p:attrNameLst>
                                          <p:attrName>fill.type</p:attrName>
                                        </p:attrNameLst>
                                      </p:cBhvr>
                                      <p:to>
                                        <p:strVal val="solid"/>
                                      </p:to>
                                    </p:set>
                                    <p:set>
                                      <p:cBhvr>
                                        <p:cTn id="28" dur="500" fill="hold"/>
                                        <p:tgtEl>
                                          <p:spTgt spid="53"/>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500" fill="hold"/>
                                        <p:tgtEl>
                                          <p:spTgt spid="56"/>
                                        </p:tgtEl>
                                        <p:attrNameLst>
                                          <p:attrName>fillcolor</p:attrName>
                                        </p:attrNameLst>
                                      </p:cBhvr>
                                      <p:to>
                                        <a:srgbClr val="FAFF1F"/>
                                      </p:to>
                                    </p:animClr>
                                    <p:set>
                                      <p:cBhvr>
                                        <p:cTn id="31" dur="500" fill="hold"/>
                                        <p:tgtEl>
                                          <p:spTgt spid="56"/>
                                        </p:tgtEl>
                                        <p:attrNameLst>
                                          <p:attrName>fill.type</p:attrName>
                                        </p:attrNameLst>
                                      </p:cBhvr>
                                      <p:to>
                                        <p:strVal val="solid"/>
                                      </p:to>
                                    </p:set>
                                    <p:set>
                                      <p:cBhvr>
                                        <p:cTn id="32" dur="500" fill="hold"/>
                                        <p:tgtEl>
                                          <p:spTgt spid="56"/>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500" fill="hold"/>
                                        <p:tgtEl>
                                          <p:spTgt spid="55"/>
                                        </p:tgtEl>
                                        <p:attrNameLst>
                                          <p:attrName>fillcolor</p:attrName>
                                        </p:attrNameLst>
                                      </p:cBhvr>
                                      <p:to>
                                        <a:srgbClr val="FAFF1F"/>
                                      </p:to>
                                    </p:animClr>
                                    <p:set>
                                      <p:cBhvr>
                                        <p:cTn id="35" dur="500" fill="hold"/>
                                        <p:tgtEl>
                                          <p:spTgt spid="55"/>
                                        </p:tgtEl>
                                        <p:attrNameLst>
                                          <p:attrName>fill.type</p:attrName>
                                        </p:attrNameLst>
                                      </p:cBhvr>
                                      <p:to>
                                        <p:strVal val="solid"/>
                                      </p:to>
                                    </p:set>
                                    <p:set>
                                      <p:cBhvr>
                                        <p:cTn id="36" dur="500" fill="hold"/>
                                        <p:tgtEl>
                                          <p:spTgt spid="55"/>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500" fill="hold"/>
                                        <p:tgtEl>
                                          <p:spTgt spid="51"/>
                                        </p:tgtEl>
                                        <p:attrNameLst>
                                          <p:attrName>fillcolor</p:attrName>
                                        </p:attrNameLst>
                                      </p:cBhvr>
                                      <p:to>
                                        <a:srgbClr val="FAFF1F"/>
                                      </p:to>
                                    </p:animClr>
                                    <p:set>
                                      <p:cBhvr>
                                        <p:cTn id="39" dur="500" fill="hold"/>
                                        <p:tgtEl>
                                          <p:spTgt spid="51"/>
                                        </p:tgtEl>
                                        <p:attrNameLst>
                                          <p:attrName>fill.type</p:attrName>
                                        </p:attrNameLst>
                                      </p:cBhvr>
                                      <p:to>
                                        <p:strVal val="solid"/>
                                      </p:to>
                                    </p:set>
                                    <p:set>
                                      <p:cBhvr>
                                        <p:cTn id="40" dur="500" fill="hold"/>
                                        <p:tgtEl>
                                          <p:spTgt spid="51"/>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500" fill="hold"/>
                                        <p:tgtEl>
                                          <p:spTgt spid="44"/>
                                        </p:tgtEl>
                                        <p:attrNameLst>
                                          <p:attrName>fillcolor</p:attrName>
                                        </p:attrNameLst>
                                      </p:cBhvr>
                                      <p:to>
                                        <a:srgbClr val="FAFF1F"/>
                                      </p:to>
                                    </p:animClr>
                                    <p:set>
                                      <p:cBhvr>
                                        <p:cTn id="43" dur="500" fill="hold"/>
                                        <p:tgtEl>
                                          <p:spTgt spid="44"/>
                                        </p:tgtEl>
                                        <p:attrNameLst>
                                          <p:attrName>fill.type</p:attrName>
                                        </p:attrNameLst>
                                      </p:cBhvr>
                                      <p:to>
                                        <p:strVal val="solid"/>
                                      </p:to>
                                    </p:set>
                                    <p:set>
                                      <p:cBhvr>
                                        <p:cTn id="44" dur="500" fill="hold"/>
                                        <p:tgtEl>
                                          <p:spTgt spid="44"/>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340"/>
                                        </p:tgtEl>
                                        <p:attrNameLst>
                                          <p:attrName>fillcolor</p:attrName>
                                        </p:attrNameLst>
                                      </p:cBhvr>
                                      <p:to>
                                        <a:srgbClr val="47D75F"/>
                                      </p:to>
                                    </p:animClr>
                                    <p:set>
                                      <p:cBhvr>
                                        <p:cTn id="49" dur="500" fill="hold"/>
                                        <p:tgtEl>
                                          <p:spTgt spid="340"/>
                                        </p:tgtEl>
                                        <p:attrNameLst>
                                          <p:attrName>fill.type</p:attrName>
                                        </p:attrNameLst>
                                      </p:cBhvr>
                                      <p:to>
                                        <p:strVal val="solid"/>
                                      </p:to>
                                    </p:set>
                                    <p:set>
                                      <p:cBhvr>
                                        <p:cTn id="50" dur="500" fill="hold"/>
                                        <p:tgtEl>
                                          <p:spTgt spid="340"/>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500" fill="hold"/>
                                        <p:tgtEl>
                                          <p:spTgt spid="343"/>
                                        </p:tgtEl>
                                        <p:attrNameLst>
                                          <p:attrName>fillcolor</p:attrName>
                                        </p:attrNameLst>
                                      </p:cBhvr>
                                      <p:to>
                                        <a:srgbClr val="47D75F"/>
                                      </p:to>
                                    </p:animClr>
                                    <p:set>
                                      <p:cBhvr>
                                        <p:cTn id="53" dur="500" fill="hold"/>
                                        <p:tgtEl>
                                          <p:spTgt spid="343"/>
                                        </p:tgtEl>
                                        <p:attrNameLst>
                                          <p:attrName>fill.type</p:attrName>
                                        </p:attrNameLst>
                                      </p:cBhvr>
                                      <p:to>
                                        <p:strVal val="solid"/>
                                      </p:to>
                                    </p:set>
                                    <p:set>
                                      <p:cBhvr>
                                        <p:cTn id="54" dur="500" fill="hold"/>
                                        <p:tgtEl>
                                          <p:spTgt spid="343"/>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500" fill="hold"/>
                                        <p:tgtEl>
                                          <p:spTgt spid="344"/>
                                        </p:tgtEl>
                                        <p:attrNameLst>
                                          <p:attrName>fillcolor</p:attrName>
                                        </p:attrNameLst>
                                      </p:cBhvr>
                                      <p:to>
                                        <a:srgbClr val="47D75F"/>
                                      </p:to>
                                    </p:animClr>
                                    <p:set>
                                      <p:cBhvr>
                                        <p:cTn id="57" dur="500" fill="hold"/>
                                        <p:tgtEl>
                                          <p:spTgt spid="344"/>
                                        </p:tgtEl>
                                        <p:attrNameLst>
                                          <p:attrName>fill.type</p:attrName>
                                        </p:attrNameLst>
                                      </p:cBhvr>
                                      <p:to>
                                        <p:strVal val="solid"/>
                                      </p:to>
                                    </p:set>
                                    <p:set>
                                      <p:cBhvr>
                                        <p:cTn id="58" dur="500" fill="hold"/>
                                        <p:tgtEl>
                                          <p:spTgt spid="344"/>
                                        </p:tgtEl>
                                        <p:attrNameLst>
                                          <p:attrName>fill.on</p:attrName>
                                        </p:attrNameLst>
                                      </p:cBhvr>
                                      <p:to>
                                        <p:strVal val="true"/>
                                      </p:to>
                                    </p:set>
                                  </p:childTnLst>
                                </p:cTn>
                              </p:par>
                              <p:par>
                                <p:cTn id="59" presetID="1" presetClass="emph" presetSubtype="2" fill="hold" nodeType="withEffect">
                                  <p:stCondLst>
                                    <p:cond delay="0"/>
                                  </p:stCondLst>
                                  <p:childTnLst>
                                    <p:animClr clrSpc="rgb" dir="cw">
                                      <p:cBhvr>
                                        <p:cTn id="60" dur="500" fill="hold"/>
                                        <p:tgtEl>
                                          <p:spTgt spid="345"/>
                                        </p:tgtEl>
                                        <p:attrNameLst>
                                          <p:attrName>fillcolor</p:attrName>
                                        </p:attrNameLst>
                                      </p:cBhvr>
                                      <p:to>
                                        <a:srgbClr val="47D75F"/>
                                      </p:to>
                                    </p:animClr>
                                    <p:set>
                                      <p:cBhvr>
                                        <p:cTn id="61" dur="500" fill="hold"/>
                                        <p:tgtEl>
                                          <p:spTgt spid="345"/>
                                        </p:tgtEl>
                                        <p:attrNameLst>
                                          <p:attrName>fill.type</p:attrName>
                                        </p:attrNameLst>
                                      </p:cBhvr>
                                      <p:to>
                                        <p:strVal val="solid"/>
                                      </p:to>
                                    </p:set>
                                    <p:set>
                                      <p:cBhvr>
                                        <p:cTn id="62" dur="500" fill="hold"/>
                                        <p:tgtEl>
                                          <p:spTgt spid="345"/>
                                        </p:tgtEl>
                                        <p:attrNameLst>
                                          <p:attrName>fill.on</p:attrName>
                                        </p:attrNameLst>
                                      </p:cBhvr>
                                      <p:to>
                                        <p:strVal val="true"/>
                                      </p:to>
                                    </p:set>
                                  </p:childTnLst>
                                </p:cTn>
                              </p:par>
                              <p:par>
                                <p:cTn id="63" presetID="1" presetClass="emph" presetSubtype="2" fill="hold" nodeType="withEffect">
                                  <p:stCondLst>
                                    <p:cond delay="0"/>
                                  </p:stCondLst>
                                  <p:childTnLst>
                                    <p:animClr clrSpc="rgb" dir="cw">
                                      <p:cBhvr>
                                        <p:cTn id="64" dur="500" fill="hold"/>
                                        <p:tgtEl>
                                          <p:spTgt spid="346"/>
                                        </p:tgtEl>
                                        <p:attrNameLst>
                                          <p:attrName>fillcolor</p:attrName>
                                        </p:attrNameLst>
                                      </p:cBhvr>
                                      <p:to>
                                        <a:srgbClr val="47D75F"/>
                                      </p:to>
                                    </p:animClr>
                                    <p:set>
                                      <p:cBhvr>
                                        <p:cTn id="65" dur="500" fill="hold"/>
                                        <p:tgtEl>
                                          <p:spTgt spid="346"/>
                                        </p:tgtEl>
                                        <p:attrNameLst>
                                          <p:attrName>fill.type</p:attrName>
                                        </p:attrNameLst>
                                      </p:cBhvr>
                                      <p:to>
                                        <p:strVal val="solid"/>
                                      </p:to>
                                    </p:set>
                                    <p:set>
                                      <p:cBhvr>
                                        <p:cTn id="66" dur="500" fill="hold"/>
                                        <p:tgtEl>
                                          <p:spTgt spid="346"/>
                                        </p:tgtEl>
                                        <p:attrNameLst>
                                          <p:attrName>fill.on</p:attrName>
                                        </p:attrNameLst>
                                      </p:cBhvr>
                                      <p:to>
                                        <p:strVal val="true"/>
                                      </p:to>
                                    </p:set>
                                  </p:childTnLst>
                                </p:cTn>
                              </p:par>
                              <p:par>
                                <p:cTn id="67" presetID="1" presetClass="emph" presetSubtype="2" fill="hold" nodeType="withEffect">
                                  <p:stCondLst>
                                    <p:cond delay="0"/>
                                  </p:stCondLst>
                                  <p:childTnLst>
                                    <p:animClr clrSpc="rgb" dir="cw">
                                      <p:cBhvr>
                                        <p:cTn id="68" dur="500" fill="hold"/>
                                        <p:tgtEl>
                                          <p:spTgt spid="347"/>
                                        </p:tgtEl>
                                        <p:attrNameLst>
                                          <p:attrName>fillcolor</p:attrName>
                                        </p:attrNameLst>
                                      </p:cBhvr>
                                      <p:to>
                                        <a:srgbClr val="47D75F"/>
                                      </p:to>
                                    </p:animClr>
                                    <p:set>
                                      <p:cBhvr>
                                        <p:cTn id="69" dur="500" fill="hold"/>
                                        <p:tgtEl>
                                          <p:spTgt spid="347"/>
                                        </p:tgtEl>
                                        <p:attrNameLst>
                                          <p:attrName>fill.type</p:attrName>
                                        </p:attrNameLst>
                                      </p:cBhvr>
                                      <p:to>
                                        <p:strVal val="solid"/>
                                      </p:to>
                                    </p:set>
                                    <p:set>
                                      <p:cBhvr>
                                        <p:cTn id="70" dur="500" fill="hold"/>
                                        <p:tgtEl>
                                          <p:spTgt spid="347"/>
                                        </p:tgtEl>
                                        <p:attrNameLst>
                                          <p:attrName>fill.on</p:attrName>
                                        </p:attrNameLst>
                                      </p:cBhvr>
                                      <p:to>
                                        <p:strVal val="true"/>
                                      </p:to>
                                    </p:set>
                                  </p:childTnLst>
                                </p:cTn>
                              </p:par>
                              <p:par>
                                <p:cTn id="71" presetID="10" presetClass="entr" presetSubtype="0" fill="hold" nodeType="withEffect">
                                  <p:stCondLst>
                                    <p:cond delay="0"/>
                                  </p:stCondLst>
                                  <p:childTnLst>
                                    <p:set>
                                      <p:cBhvr>
                                        <p:cTn id="72" dur="1" fill="hold">
                                          <p:stCondLst>
                                            <p:cond delay="0"/>
                                          </p:stCondLst>
                                        </p:cTn>
                                        <p:tgtEl>
                                          <p:spTgt spid="18">
                                            <p:txEl>
                                              <p:pRg st="0" end="0"/>
                                            </p:txEl>
                                          </p:spTgt>
                                        </p:tgtEl>
                                        <p:attrNameLst>
                                          <p:attrName>style.visibility</p:attrName>
                                        </p:attrNameLst>
                                      </p:cBhvr>
                                      <p:to>
                                        <p:strVal val="visible"/>
                                      </p:to>
                                    </p:set>
                                    <p:animEffect transition="in" filter="fade">
                                      <p:cBhvr>
                                        <p:cTn id="73"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 (1/2)</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I have developed </a:t>
            </a:r>
            <a:r>
              <a:rPr lang="en-US" dirty="0" smtClean="0"/>
              <a:t>MUSIC, a </a:t>
            </a:r>
            <a:r>
              <a:rPr lang="en-US" u="sng" dirty="0">
                <a:solidFill>
                  <a:srgbClr val="00B050"/>
                </a:solidFill>
              </a:rPr>
              <a:t>highly configurable</a:t>
            </a:r>
            <a:r>
              <a:rPr lang="en-US" dirty="0"/>
              <a:t> and </a:t>
            </a:r>
            <a:r>
              <a:rPr lang="en-US" u="sng" dirty="0" smtClean="0">
                <a:solidFill>
                  <a:srgbClr val="00B050"/>
                </a:solidFill>
              </a:rPr>
              <a:t>easy-to-extend</a:t>
            </a:r>
            <a:r>
              <a:rPr lang="en-US" dirty="0" smtClean="0"/>
              <a:t> mutation tool targeting modern, complex, </a:t>
            </a:r>
            <a:r>
              <a:rPr lang="en-US" dirty="0"/>
              <a:t>real-world C programs</a:t>
            </a:r>
            <a:r>
              <a:rPr lang="en-US" dirty="0" smtClean="0"/>
              <a:t>.</a:t>
            </a:r>
          </a:p>
          <a:p>
            <a:pPr lvl="1"/>
            <a:r>
              <a:rPr lang="en-US" dirty="0" smtClean="0"/>
              <a:t>A paper about MUSIC has been published at ICSTW18</a:t>
            </a:r>
          </a:p>
          <a:p>
            <a:pPr lvl="2"/>
            <a:r>
              <a:rPr lang="en-US" dirty="0" smtClean="0"/>
              <a:t>“MUSIC</a:t>
            </a:r>
            <a:r>
              <a:rPr lang="en-US" dirty="0"/>
              <a:t>: Mutation Analysis Tool with High Configurability and </a:t>
            </a:r>
            <a:r>
              <a:rPr lang="en-US" dirty="0" smtClean="0"/>
              <a:t>Extensibility”</a:t>
            </a:r>
          </a:p>
          <a:p>
            <a:pPr lvl="1"/>
            <a:r>
              <a:rPr lang="en-US" dirty="0" smtClean="0"/>
              <a:t>MUSIC is available at </a:t>
            </a:r>
            <a:r>
              <a:rPr lang="en-US" dirty="0">
                <a:hlinkClick r:id="rId3"/>
              </a:rPr>
              <a:t>https://</a:t>
            </a:r>
            <a:r>
              <a:rPr lang="en-US" dirty="0" smtClean="0">
                <a:hlinkClick r:id="rId3"/>
              </a:rPr>
              <a:t>github.com/swtv-kaist/MUSIC</a:t>
            </a:r>
            <a:r>
              <a:rPr lang="en-US" dirty="0" smtClean="0"/>
              <a:t> and has been applied in a number of mutation researches. (3 forks on Github)</a:t>
            </a:r>
          </a:p>
          <a:p>
            <a:pPr lvl="1"/>
            <a:endParaRPr lang="en-US" dirty="0" smtClean="0"/>
          </a:p>
          <a:p>
            <a:pPr marL="457200" indent="-457200">
              <a:buFont typeface="+mj-lt"/>
              <a:buAutoNum type="arabicPeriod"/>
            </a:pPr>
            <a:r>
              <a:rPr lang="en-US" dirty="0" smtClean="0"/>
              <a:t>I </a:t>
            </a:r>
            <a:r>
              <a:rPr lang="en-US" dirty="0"/>
              <a:t>have performed a case study to </a:t>
            </a:r>
            <a:r>
              <a:rPr lang="en-US" dirty="0" smtClean="0"/>
              <a:t>compare MUSIC against </a:t>
            </a:r>
            <a:r>
              <a:rPr lang="en-US" dirty="0" err="1" smtClean="0"/>
              <a:t>Milu</a:t>
            </a:r>
            <a:r>
              <a:rPr lang="en-US" dirty="0"/>
              <a:t>, </a:t>
            </a:r>
            <a:r>
              <a:rPr lang="en-US" dirty="0" err="1" smtClean="0"/>
              <a:t>Proteum</a:t>
            </a:r>
            <a:r>
              <a:rPr lang="en-US" dirty="0" smtClean="0"/>
              <a:t> on 7 </a:t>
            </a:r>
            <a:r>
              <a:rPr lang="en-US" dirty="0"/>
              <a:t>C programs </a:t>
            </a:r>
            <a:r>
              <a:rPr lang="en-US" dirty="0" smtClean="0"/>
              <a:t>in Siemens </a:t>
            </a:r>
            <a:r>
              <a:rPr lang="en-US" dirty="0"/>
              <a:t>benchmarks and a modern real-world C program </a:t>
            </a:r>
            <a:r>
              <a:rPr lang="en-US" dirty="0" err="1"/>
              <a:t>cURL</a:t>
            </a:r>
            <a:r>
              <a:rPr lang="en-US" dirty="0"/>
              <a:t> </a:t>
            </a:r>
            <a:endParaRPr lang="en-US" dirty="0" smtClean="0"/>
          </a:p>
          <a:p>
            <a:pPr lvl="1"/>
            <a:r>
              <a:rPr lang="en-US" dirty="0" smtClean="0"/>
              <a:t>The results showed </a:t>
            </a:r>
            <a:r>
              <a:rPr lang="en-US" dirty="0"/>
              <a:t>that </a:t>
            </a:r>
            <a:r>
              <a:rPr lang="en-US" dirty="0" smtClean="0"/>
              <a:t>MUSIC has </a:t>
            </a:r>
            <a:r>
              <a:rPr lang="en-US" dirty="0"/>
              <a:t>high applicability and generates </a:t>
            </a:r>
            <a:r>
              <a:rPr lang="en-US" u="sng" dirty="0">
                <a:solidFill>
                  <a:srgbClr val="00B050"/>
                </a:solidFill>
              </a:rPr>
              <a:t>no stillborn </a:t>
            </a:r>
            <a:r>
              <a:rPr lang="en-US" u="sng" dirty="0" smtClean="0">
                <a:solidFill>
                  <a:srgbClr val="00B050"/>
                </a:solidFill>
              </a:rPr>
              <a:t>mutant</a:t>
            </a:r>
            <a:r>
              <a:rPr lang="en-US" dirty="0"/>
              <a:t> </a:t>
            </a:r>
            <a:r>
              <a:rPr lang="en-US" dirty="0" smtClean="0"/>
              <a:t>while </a:t>
            </a:r>
            <a:r>
              <a:rPr lang="en-US" u="sng" dirty="0" smtClean="0">
                <a:solidFill>
                  <a:srgbClr val="FF0000"/>
                </a:solidFill>
              </a:rPr>
              <a:t>38%</a:t>
            </a:r>
            <a:r>
              <a:rPr lang="en-US" dirty="0" smtClean="0"/>
              <a:t> and </a:t>
            </a:r>
            <a:r>
              <a:rPr lang="en-US" u="sng" dirty="0" smtClean="0">
                <a:solidFill>
                  <a:srgbClr val="FF0000"/>
                </a:solidFill>
              </a:rPr>
              <a:t>4%</a:t>
            </a:r>
            <a:r>
              <a:rPr lang="en-US" dirty="0" smtClean="0"/>
              <a:t> of mutants generated by </a:t>
            </a:r>
            <a:r>
              <a:rPr lang="en-US" dirty="0" err="1" smtClean="0"/>
              <a:t>Milu</a:t>
            </a:r>
            <a:r>
              <a:rPr lang="en-US" dirty="0" smtClean="0"/>
              <a:t> and </a:t>
            </a:r>
            <a:r>
              <a:rPr lang="en-US" dirty="0" err="1" smtClean="0"/>
              <a:t>Proteum</a:t>
            </a:r>
            <a:r>
              <a:rPr lang="en-US" dirty="0" smtClean="0"/>
              <a:t> are stillborn mutants.</a:t>
            </a:r>
          </a:p>
          <a:p>
            <a:pPr lvl="2"/>
            <a:r>
              <a:rPr lang="en-US" dirty="0" err="1" smtClean="0"/>
              <a:t>Proteum</a:t>
            </a:r>
            <a:r>
              <a:rPr lang="en-US" dirty="0" smtClean="0"/>
              <a:t> fails to generate mutants for </a:t>
            </a:r>
            <a:r>
              <a:rPr lang="en-US" dirty="0" err="1" smtClean="0"/>
              <a:t>cURL</a:t>
            </a:r>
            <a:r>
              <a:rPr lang="en-US" dirty="0"/>
              <a:t/>
            </a:r>
            <a:br>
              <a:rPr lang="en-US" dirty="0"/>
            </a:br>
            <a:endParaRPr lang="en-US" dirty="0" smtClean="0"/>
          </a:p>
          <a:p>
            <a:pPr marL="457200" indent="-457200">
              <a:buFont typeface="+mj-lt"/>
              <a:buAutoNum type="arabicPeriod"/>
            </a:pPr>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11</a:t>
            </a:fld>
            <a:endParaRPr lang="en-US"/>
          </a:p>
        </p:txBody>
      </p:sp>
      <p:pic>
        <p:nvPicPr>
          <p:cNvPr id="6" name="Picture 5"/>
          <p:cNvPicPr>
            <a:picLocks noChangeAspect="1"/>
          </p:cNvPicPr>
          <p:nvPr/>
        </p:nvPicPr>
        <p:blipFill>
          <a:blip r:embed="rId4"/>
          <a:stretch>
            <a:fillRect/>
          </a:stretch>
        </p:blipFill>
        <p:spPr>
          <a:xfrm>
            <a:off x="6943249" y="0"/>
            <a:ext cx="5248751" cy="4502990"/>
          </a:xfrm>
          <a:prstGeom prst="rect">
            <a:avLst/>
          </a:prstGeom>
          <a:ln>
            <a:solidFill>
              <a:schemeClr val="tx1"/>
            </a:solidFill>
          </a:ln>
        </p:spPr>
      </p:pic>
    </p:spTree>
    <p:extLst>
      <p:ext uri="{BB962C8B-B14F-4D97-AF65-F5344CB8AC3E}">
        <p14:creationId xmlns:p14="http://schemas.microsoft.com/office/powerpoint/2010/main" val="198538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 (2/2)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457200" indent="-457200">
                  <a:buFont typeface="+mj-lt"/>
                  <a:buAutoNum type="arabicPeriod" startAt="3"/>
                </a:pPr>
                <a:r>
                  <a:rPr lang="en-US" dirty="0"/>
                  <a:t>I have proposed the idea of fine-grained mutation operators </a:t>
                </a:r>
                <a:r>
                  <a:rPr lang="en-US" dirty="0" smtClean="0"/>
                  <a:t>to improve mutant reduction in terms of cost and accuracy.</a:t>
                </a:r>
                <a:endParaRPr lang="en-US" dirty="0"/>
              </a:p>
              <a:p>
                <a:pPr marL="457200" indent="-457200">
                  <a:buFont typeface="+mj-lt"/>
                  <a:buAutoNum type="arabicPeriod" startAt="3"/>
                </a:pPr>
                <a:r>
                  <a:rPr lang="en-US" dirty="0"/>
                  <a:t>I have developed REFINER, a new technique that learns an </a:t>
                </a:r>
                <a:r>
                  <a:rPr lang="en-US" u="sng" dirty="0">
                    <a:solidFill>
                      <a:srgbClr val="00B050"/>
                    </a:solidFill>
                  </a:rPr>
                  <a:t>accurate</a:t>
                </a:r>
                <a:r>
                  <a:rPr lang="en-US" dirty="0"/>
                  <a:t> and </a:t>
                </a:r>
                <a:r>
                  <a:rPr lang="en-US" u="sng" dirty="0">
                    <a:solidFill>
                      <a:srgbClr val="00B050"/>
                    </a:solidFill>
                  </a:rPr>
                  <a:t>cost-efficient</a:t>
                </a:r>
                <a:r>
                  <a:rPr lang="en-US" dirty="0"/>
                  <a:t> model of </a:t>
                </a:r>
                <a:r>
                  <a:rPr lang="en-US" dirty="0" smtClean="0"/>
                  <a:t>fine-grained </a:t>
                </a:r>
                <a:r>
                  <a:rPr lang="en-US" dirty="0"/>
                  <a:t>mutation operators to predict hard-to-kill mutation score</a:t>
                </a:r>
                <a:r>
                  <a:rPr lang="en-US" dirty="0" smtClean="0"/>
                  <a:t>.</a:t>
                </a:r>
              </a:p>
              <a:p>
                <a:pPr marL="457200" indent="-457200">
                  <a:buFont typeface="+mj-lt"/>
                  <a:buAutoNum type="arabicPeriod" startAt="3"/>
                </a:pPr>
                <a:r>
                  <a:rPr lang="en-US" dirty="0" smtClean="0"/>
                  <a:t>I have conducted experiments on 6 real-world C programs to evaluate REFINER and show that REFINER outperforms existing mutant reduction techniques.</a:t>
                </a:r>
              </a:p>
              <a:p>
                <a:pPr lvl="1"/>
                <a:r>
                  <a:rPr lang="en-US" dirty="0" smtClean="0"/>
                  <a:t>REFINER </a:t>
                </a:r>
                <a:r>
                  <a:rPr lang="en-US" dirty="0"/>
                  <a:t>predict hard-to-kill mutation score </a:t>
                </a:r>
                <a:r>
                  <a:rPr lang="en-US" sz="2400" dirty="0">
                    <a:solidFill>
                      <a:srgbClr val="00B050"/>
                    </a:solidFill>
                  </a:rPr>
                  <a:t>accurately</a:t>
                </a:r>
                <a:r>
                  <a:rPr lang="en-US" dirty="0"/>
                  <a:t> (</a:t>
                </a:r>
                <a14:m>
                  <m:oMath xmlns:m="http://schemas.openxmlformats.org/officeDocument/2006/math">
                    <m:r>
                      <a:rPr lang="en-US" sz="2400" i="1" dirty="0">
                        <a:solidFill>
                          <a:srgbClr val="00B050"/>
                        </a:solidFill>
                        <a:latin typeface="Cambria Math" panose="02040503050406030204" pitchFamily="18" charset="0"/>
                      </a:rPr>
                      <m:t>𝑀𝑆𝐸</m:t>
                    </m:r>
                    <m:r>
                      <a:rPr lang="en-US" sz="2400" i="1" dirty="0">
                        <a:solidFill>
                          <a:srgbClr val="00B050"/>
                        </a:solidFill>
                        <a:latin typeface="Cambria Math" panose="02040503050406030204" pitchFamily="18" charset="0"/>
                      </a:rPr>
                      <m:t>=0.011</m:t>
                    </m:r>
                  </m:oMath>
                </a14:m>
                <a:r>
                  <a:rPr lang="en-US" dirty="0"/>
                  <a:t>) while </a:t>
                </a:r>
                <a:r>
                  <a:rPr lang="en-US" sz="2400" dirty="0">
                    <a:solidFill>
                      <a:srgbClr val="00B050"/>
                    </a:solidFill>
                  </a:rPr>
                  <a:t>reducing</a:t>
                </a:r>
                <a:r>
                  <a:rPr lang="en-US" dirty="0"/>
                  <a:t> </a:t>
                </a:r>
                <a:r>
                  <a:rPr lang="en-US" sz="2400" dirty="0">
                    <a:solidFill>
                      <a:srgbClr val="00B050"/>
                    </a:solidFill>
                  </a:rPr>
                  <a:t>98%</a:t>
                </a:r>
                <a:r>
                  <a:rPr lang="en-US" dirty="0"/>
                  <a:t> of generated mutants on average.</a:t>
                </a:r>
              </a:p>
              <a:p>
                <a:pPr lvl="1"/>
                <a:r>
                  <a:rPr lang="en-US" dirty="0" smtClean="0"/>
                  <a:t>REFINER predicts hard-to-kill mutation scores </a:t>
                </a:r>
                <a:r>
                  <a:rPr lang="en-US" sz="2800" dirty="0" smtClean="0">
                    <a:solidFill>
                      <a:srgbClr val="00B050"/>
                    </a:solidFill>
                  </a:rPr>
                  <a:t>4.5, 4.4, 4.3 </a:t>
                </a:r>
                <a:r>
                  <a:rPr lang="en-US" dirty="0" smtClean="0"/>
                  <a:t>times more accurate than random selection, Offutt et al.’s, and SSDL-only, respectively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28" t="-2101" r="-87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12</a:t>
            </a:fld>
            <a:endParaRPr lang="en-US"/>
          </a:p>
        </p:txBody>
      </p:sp>
    </p:spTree>
    <p:extLst>
      <p:ext uri="{BB962C8B-B14F-4D97-AF65-F5344CB8AC3E}">
        <p14:creationId xmlns:p14="http://schemas.microsoft.com/office/powerpoint/2010/main" val="119895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REFINER in Detail</a:t>
            </a:r>
            <a:endParaRPr lang="en-US" dirty="0"/>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13</a:t>
            </a:fld>
            <a:endParaRPr lang="en-US"/>
          </a:p>
        </p:txBody>
      </p:sp>
    </p:spTree>
    <p:extLst>
      <p:ext uri="{BB962C8B-B14F-4D97-AF65-F5344CB8AC3E}">
        <p14:creationId xmlns:p14="http://schemas.microsoft.com/office/powerpoint/2010/main" val="2207204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 Operator-based Mutant Reduction</a:t>
            </a:r>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14</a:t>
            </a:fld>
            <a:endParaRPr lang="en-US" dirty="0"/>
          </a:p>
        </p:txBody>
      </p:sp>
      <p:sp>
        <p:nvSpPr>
          <p:cNvPr id="6" name="Flowchart: Alternate Process 5"/>
          <p:cNvSpPr/>
          <p:nvPr/>
        </p:nvSpPr>
        <p:spPr>
          <a:xfrm>
            <a:off x="302509" y="2269955"/>
            <a:ext cx="1203157" cy="632517"/>
          </a:xfrm>
          <a:prstGeom prst="flowChartAlternateProcess">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Program P</a:t>
            </a:r>
            <a:endParaRPr lang="en-US" dirty="0">
              <a:solidFill>
                <a:schemeClr val="tx1"/>
              </a:solidFill>
            </a:endParaRPr>
          </a:p>
        </p:txBody>
      </p:sp>
      <p:sp>
        <p:nvSpPr>
          <p:cNvPr id="8" name="Oval 7"/>
          <p:cNvSpPr/>
          <p:nvPr/>
        </p:nvSpPr>
        <p:spPr>
          <a:xfrm>
            <a:off x="161567" y="3177790"/>
            <a:ext cx="1485040" cy="63939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Test Suite T</a:t>
            </a:r>
            <a:endParaRPr lang="en-US" dirty="0">
              <a:solidFill>
                <a:schemeClr val="tx1"/>
              </a:solidFill>
            </a:endParaRPr>
          </a:p>
        </p:txBody>
      </p:sp>
      <p:grpSp>
        <p:nvGrpSpPr>
          <p:cNvPr id="11" name="Group 10"/>
          <p:cNvGrpSpPr/>
          <p:nvPr/>
        </p:nvGrpSpPr>
        <p:grpSpPr>
          <a:xfrm>
            <a:off x="2037919" y="1542328"/>
            <a:ext cx="904087" cy="734502"/>
            <a:chOff x="3758436" y="2861223"/>
            <a:chExt cx="904087" cy="734502"/>
          </a:xfrm>
        </p:grpSpPr>
        <p:sp>
          <p:nvSpPr>
            <p:cNvPr id="10" name="Flowchart: Multidocument 9"/>
            <p:cNvSpPr/>
            <p:nvPr/>
          </p:nvSpPr>
          <p:spPr>
            <a:xfrm>
              <a:off x="3899377" y="2861223"/>
              <a:ext cx="763146" cy="591268"/>
            </a:xfrm>
            <a:prstGeom prst="flowChartMultidocumen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9" name="Flowchart: Multidocument 8"/>
            <p:cNvSpPr/>
            <p:nvPr/>
          </p:nvSpPr>
          <p:spPr>
            <a:xfrm>
              <a:off x="3758436" y="3004457"/>
              <a:ext cx="763146" cy="591268"/>
            </a:xfrm>
            <a:prstGeom prst="flowChartMultidocumen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grpSp>
      <p:sp>
        <p:nvSpPr>
          <p:cNvPr id="12" name="TextBox 11"/>
          <p:cNvSpPr txBox="1"/>
          <p:nvPr/>
        </p:nvSpPr>
        <p:spPr>
          <a:xfrm>
            <a:off x="2937860" y="1275263"/>
            <a:ext cx="2183868" cy="923330"/>
          </a:xfrm>
          <a:prstGeom prst="rect">
            <a:avLst/>
          </a:prstGeom>
          <a:noFill/>
        </p:spPr>
        <p:txBody>
          <a:bodyPr wrap="none" rtlCol="0">
            <a:spAutoFit/>
          </a:bodyPr>
          <a:lstStyle/>
          <a:p>
            <a:r>
              <a:rPr lang="en-US" dirty="0" smtClean="0"/>
              <a:t>Set of Mutation </a:t>
            </a:r>
            <a:br>
              <a:rPr lang="en-US" dirty="0" smtClean="0"/>
            </a:br>
            <a:r>
              <a:rPr lang="en-US" dirty="0" smtClean="0"/>
              <a:t>Operators O</a:t>
            </a:r>
          </a:p>
          <a:p>
            <a:r>
              <a:rPr lang="en-US" dirty="0" smtClean="0"/>
              <a:t>(e.g. {OASN, SSDL,…})</a:t>
            </a:r>
            <a:endParaRPr lang="en-US" dirty="0"/>
          </a:p>
        </p:txBody>
      </p:sp>
      <p:grpSp>
        <p:nvGrpSpPr>
          <p:cNvPr id="28" name="Group 27"/>
          <p:cNvGrpSpPr/>
          <p:nvPr/>
        </p:nvGrpSpPr>
        <p:grpSpPr>
          <a:xfrm>
            <a:off x="4821507" y="1749184"/>
            <a:ext cx="1129260" cy="1110354"/>
            <a:chOff x="5744785" y="2269955"/>
            <a:chExt cx="1129260" cy="1110354"/>
          </a:xfrm>
        </p:grpSpPr>
        <p:sp>
          <p:nvSpPr>
            <p:cNvPr id="13" name="Folded Corner 12"/>
            <p:cNvSpPr/>
            <p:nvPr/>
          </p:nvSpPr>
          <p:spPr>
            <a:xfrm>
              <a:off x="6345798" y="2269955"/>
              <a:ext cx="528247" cy="528247"/>
            </a:xfrm>
            <a:prstGeom prst="foldedCorner">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t>O</a:t>
              </a:r>
              <a:endParaRPr lang="en-US" dirty="0">
                <a:solidFill>
                  <a:schemeClr val="tx1"/>
                </a:solidFill>
              </a:endParaRPr>
            </a:p>
          </p:txBody>
        </p:sp>
        <p:sp>
          <p:nvSpPr>
            <p:cNvPr id="17" name="Folded Corner 16"/>
            <p:cNvSpPr/>
            <p:nvPr/>
          </p:nvSpPr>
          <p:spPr>
            <a:xfrm>
              <a:off x="6291942" y="2322089"/>
              <a:ext cx="528247" cy="528247"/>
            </a:xfrm>
            <a:prstGeom prst="foldedCorner">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t>O</a:t>
              </a:r>
              <a:endParaRPr lang="en-US" dirty="0">
                <a:solidFill>
                  <a:schemeClr val="tx1"/>
                </a:solidFill>
              </a:endParaRPr>
            </a:p>
          </p:txBody>
        </p:sp>
        <p:sp>
          <p:nvSpPr>
            <p:cNvPr id="18" name="Folded Corner 17"/>
            <p:cNvSpPr/>
            <p:nvPr/>
          </p:nvSpPr>
          <p:spPr>
            <a:xfrm>
              <a:off x="6234650" y="2374223"/>
              <a:ext cx="528247" cy="528247"/>
            </a:xfrm>
            <a:prstGeom prst="foldedCorner">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t>O</a:t>
              </a:r>
              <a:endParaRPr lang="en-US" dirty="0">
                <a:solidFill>
                  <a:schemeClr val="tx1"/>
                </a:solidFill>
              </a:endParaRPr>
            </a:p>
          </p:txBody>
        </p:sp>
        <p:sp>
          <p:nvSpPr>
            <p:cNvPr id="19" name="Folded Corner 18"/>
            <p:cNvSpPr/>
            <p:nvPr/>
          </p:nvSpPr>
          <p:spPr>
            <a:xfrm>
              <a:off x="6185947" y="2429810"/>
              <a:ext cx="528247" cy="528247"/>
            </a:xfrm>
            <a:prstGeom prst="foldedCorner">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t>O</a:t>
              </a:r>
              <a:endParaRPr lang="en-US" dirty="0">
                <a:solidFill>
                  <a:schemeClr val="tx1"/>
                </a:solidFill>
              </a:endParaRPr>
            </a:p>
          </p:txBody>
        </p:sp>
        <p:sp>
          <p:nvSpPr>
            <p:cNvPr id="20" name="Folded Corner 19"/>
            <p:cNvSpPr/>
            <p:nvPr/>
          </p:nvSpPr>
          <p:spPr>
            <a:xfrm>
              <a:off x="6132091" y="2481944"/>
              <a:ext cx="528247" cy="528247"/>
            </a:xfrm>
            <a:prstGeom prst="foldedCorner">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t>O</a:t>
              </a:r>
              <a:endParaRPr lang="en-US" dirty="0">
                <a:solidFill>
                  <a:schemeClr val="tx1"/>
                </a:solidFill>
              </a:endParaRPr>
            </a:p>
          </p:txBody>
        </p:sp>
        <p:sp>
          <p:nvSpPr>
            <p:cNvPr id="21" name="Folded Corner 20"/>
            <p:cNvSpPr/>
            <p:nvPr/>
          </p:nvSpPr>
          <p:spPr>
            <a:xfrm>
              <a:off x="6074799" y="2534078"/>
              <a:ext cx="528247" cy="528247"/>
            </a:xfrm>
            <a:prstGeom prst="foldedCorner">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t>O</a:t>
              </a:r>
              <a:endParaRPr lang="en-US" dirty="0">
                <a:solidFill>
                  <a:schemeClr val="tx1"/>
                </a:solidFill>
              </a:endParaRPr>
            </a:p>
          </p:txBody>
        </p:sp>
        <p:sp>
          <p:nvSpPr>
            <p:cNvPr id="22" name="Folded Corner 21"/>
            <p:cNvSpPr/>
            <p:nvPr/>
          </p:nvSpPr>
          <p:spPr>
            <a:xfrm>
              <a:off x="6015784" y="2587939"/>
              <a:ext cx="528247" cy="528247"/>
            </a:xfrm>
            <a:prstGeom prst="foldedCorner">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t>O</a:t>
              </a:r>
              <a:endParaRPr lang="en-US" dirty="0">
                <a:solidFill>
                  <a:schemeClr val="tx1"/>
                </a:solidFill>
              </a:endParaRPr>
            </a:p>
          </p:txBody>
        </p:sp>
        <p:sp>
          <p:nvSpPr>
            <p:cNvPr id="23" name="Folded Corner 22"/>
            <p:cNvSpPr/>
            <p:nvPr/>
          </p:nvSpPr>
          <p:spPr>
            <a:xfrm>
              <a:off x="5961928" y="2640073"/>
              <a:ext cx="528247" cy="528247"/>
            </a:xfrm>
            <a:prstGeom prst="foldedCorner">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t>O</a:t>
              </a:r>
              <a:endParaRPr lang="en-US" dirty="0">
                <a:solidFill>
                  <a:schemeClr val="tx1"/>
                </a:solidFill>
              </a:endParaRPr>
            </a:p>
          </p:txBody>
        </p:sp>
        <p:sp>
          <p:nvSpPr>
            <p:cNvPr id="24" name="Folded Corner 23"/>
            <p:cNvSpPr/>
            <p:nvPr/>
          </p:nvSpPr>
          <p:spPr>
            <a:xfrm>
              <a:off x="5904636" y="2692207"/>
              <a:ext cx="528247" cy="528247"/>
            </a:xfrm>
            <a:prstGeom prst="foldedCorner">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t>O</a:t>
              </a:r>
              <a:endParaRPr lang="en-US" dirty="0">
                <a:solidFill>
                  <a:schemeClr val="tx1"/>
                </a:solidFill>
              </a:endParaRPr>
            </a:p>
          </p:txBody>
        </p:sp>
        <p:sp>
          <p:nvSpPr>
            <p:cNvPr id="25" name="Folded Corner 24"/>
            <p:cNvSpPr/>
            <p:nvPr/>
          </p:nvSpPr>
          <p:spPr>
            <a:xfrm>
              <a:off x="5855933" y="2747794"/>
              <a:ext cx="528247" cy="528247"/>
            </a:xfrm>
            <a:prstGeom prst="foldedCorner">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t>O</a:t>
              </a:r>
              <a:endParaRPr lang="en-US" dirty="0">
                <a:solidFill>
                  <a:schemeClr val="tx1"/>
                </a:solidFill>
              </a:endParaRPr>
            </a:p>
          </p:txBody>
        </p:sp>
        <p:sp>
          <p:nvSpPr>
            <p:cNvPr id="26" name="Folded Corner 25"/>
            <p:cNvSpPr/>
            <p:nvPr/>
          </p:nvSpPr>
          <p:spPr>
            <a:xfrm>
              <a:off x="5802077" y="2799928"/>
              <a:ext cx="528247" cy="528247"/>
            </a:xfrm>
            <a:prstGeom prst="foldedCorner">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t>O</a:t>
              </a:r>
              <a:endParaRPr lang="en-US" dirty="0">
                <a:solidFill>
                  <a:schemeClr val="tx1"/>
                </a:solidFill>
              </a:endParaRPr>
            </a:p>
          </p:txBody>
        </p:sp>
        <p:sp>
          <p:nvSpPr>
            <p:cNvPr id="27" name="Folded Corner 26"/>
            <p:cNvSpPr/>
            <p:nvPr/>
          </p:nvSpPr>
          <p:spPr>
            <a:xfrm>
              <a:off x="5744785" y="2852062"/>
              <a:ext cx="528247" cy="528247"/>
            </a:xfrm>
            <a:prstGeom prst="foldedCorner">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t>O</a:t>
              </a:r>
              <a:endParaRPr lang="en-US" dirty="0">
                <a:solidFill>
                  <a:schemeClr val="tx1"/>
                </a:solidFill>
              </a:endParaRPr>
            </a:p>
          </p:txBody>
        </p:sp>
      </p:grpSp>
      <p:sp>
        <p:nvSpPr>
          <p:cNvPr id="29" name="TextBox 28"/>
          <p:cNvSpPr txBox="1"/>
          <p:nvPr/>
        </p:nvSpPr>
        <p:spPr>
          <a:xfrm>
            <a:off x="5955245" y="1703291"/>
            <a:ext cx="1819985" cy="646331"/>
          </a:xfrm>
          <a:prstGeom prst="rect">
            <a:avLst/>
          </a:prstGeom>
          <a:noFill/>
        </p:spPr>
        <p:txBody>
          <a:bodyPr wrap="none" rtlCol="0">
            <a:spAutoFit/>
          </a:bodyPr>
          <a:lstStyle/>
          <a:p>
            <a:r>
              <a:rPr lang="en-US" dirty="0" smtClean="0"/>
              <a:t>Set of Mutants M</a:t>
            </a:r>
            <a:br>
              <a:rPr lang="en-US" dirty="0" smtClean="0"/>
            </a:br>
            <a:r>
              <a:rPr lang="en-US" dirty="0" smtClean="0"/>
              <a:t>generated by O</a:t>
            </a:r>
            <a:endParaRPr lang="en-US" dirty="0"/>
          </a:p>
        </p:txBody>
      </p:sp>
      <p:cxnSp>
        <p:nvCxnSpPr>
          <p:cNvPr id="31" name="Straight Arrow Connector 30"/>
          <p:cNvCxnSpPr>
            <a:stCxn id="6" idx="3"/>
            <a:endCxn id="27" idx="1"/>
          </p:cNvCxnSpPr>
          <p:nvPr/>
        </p:nvCxnSpPr>
        <p:spPr>
          <a:xfrm>
            <a:off x="1505666" y="2586214"/>
            <a:ext cx="3315841" cy="920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9" idx="2"/>
          </p:cNvCxnSpPr>
          <p:nvPr/>
        </p:nvCxnSpPr>
        <p:spPr>
          <a:xfrm flipH="1">
            <a:off x="2365063" y="2254438"/>
            <a:ext cx="1362" cy="330197"/>
          </a:xfrm>
          <a:prstGeom prst="line">
            <a:avLst/>
          </a:prstGeom>
          <a:ln w="28575">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Rectangle 35"/>
              <p:cNvSpPr/>
              <p:nvPr/>
            </p:nvSpPr>
            <p:spPr>
              <a:xfrm>
                <a:off x="8387152" y="2653249"/>
                <a:ext cx="3444469" cy="63939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 xmlns:m="http://schemas.openxmlformats.org/officeDocument/2006/math">
                    <m:r>
                      <a:rPr lang="en-US" i="1" dirty="0" smtClean="0">
                        <a:solidFill>
                          <a:schemeClr val="tx1"/>
                        </a:solidFill>
                        <a:latin typeface="Cambria Math" panose="02040503050406030204" pitchFamily="18" charset="0"/>
                      </a:rPr>
                      <m:t>𝑀𝑆</m:t>
                    </m:r>
                    <m:r>
                      <a:rPr lang="en-US" i="1" dirty="0" smtClean="0">
                        <a:solidFill>
                          <a:schemeClr val="tx1"/>
                        </a:solidFill>
                        <a:latin typeface="Cambria Math" panose="02040503050406030204" pitchFamily="18" charset="0"/>
                      </a:rPr>
                      <m:t>(</m:t>
                    </m:r>
                    <m:r>
                      <a:rPr lang="en-US" i="1" dirty="0" smtClean="0">
                        <a:solidFill>
                          <a:schemeClr val="tx1"/>
                        </a:solidFill>
                        <a:latin typeface="Cambria Math" panose="02040503050406030204" pitchFamily="18" charset="0"/>
                      </a:rPr>
                      <m:t>𝑇</m:t>
                    </m:r>
                    <m:r>
                      <a:rPr lang="en-US" i="1" dirty="0" smtClean="0">
                        <a:solidFill>
                          <a:schemeClr val="tx1"/>
                        </a:solidFill>
                        <a:latin typeface="Cambria Math" panose="02040503050406030204" pitchFamily="18" charset="0"/>
                      </a:rPr>
                      <m:t>) =</m:t>
                    </m:r>
                  </m:oMath>
                </a14:m>
                <a:r>
                  <a:rPr lang="en-US" dirty="0" smtClean="0">
                    <a:solidFill>
                      <a:schemeClr val="tx1"/>
                    </a:solidFill>
                  </a:rPr>
                  <a:t> </a:t>
                </a:r>
                <a14:m>
                  <m:oMath xmlns:m="http://schemas.openxmlformats.org/officeDocument/2006/math">
                    <m:f>
                      <m:fPr>
                        <m:ctrlPr>
                          <a:rPr lang="en-US" b="0" i="1" smtClean="0">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𝑚𝑢𝑡𝑎𝑛𝑡𝑠</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𝑖𝑛</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𝑀</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𝑘𝑖𝑙𝑙𝑒𝑑</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𝑏𝑦</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𝑇</m:t>
                        </m:r>
                      </m:num>
                      <m:den>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𝑚𝑢𝑡𝑎𝑛𝑡𝑠</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𝑖𝑛</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𝑀</m:t>
                        </m:r>
                      </m:den>
                    </m:f>
                  </m:oMath>
                </a14:m>
                <a:endParaRPr lang="en-US" dirty="0">
                  <a:solidFill>
                    <a:schemeClr val="tx1"/>
                  </a:solidFill>
                </a:endParaRPr>
              </a:p>
            </p:txBody>
          </p:sp>
        </mc:Choice>
        <mc:Fallback xmlns="">
          <p:sp>
            <p:nvSpPr>
              <p:cNvPr id="36" name="Rectangle 35"/>
              <p:cNvSpPr>
                <a:spLocks noRot="1" noChangeAspect="1" noMove="1" noResize="1" noEditPoints="1" noAdjustHandles="1" noChangeArrowheads="1" noChangeShapeType="1" noTextEdit="1"/>
              </p:cNvSpPr>
              <p:nvPr/>
            </p:nvSpPr>
            <p:spPr>
              <a:xfrm>
                <a:off x="8387152" y="2653249"/>
                <a:ext cx="3444469" cy="639392"/>
              </a:xfrm>
              <a:prstGeom prst="rect">
                <a:avLst/>
              </a:prstGeom>
              <a:blipFill>
                <a:blip r:embed="rId3"/>
                <a:stretch>
                  <a:fillRect/>
                </a:stretch>
              </a:blipFill>
              <a:ln w="28575"/>
            </p:spPr>
            <p:txBody>
              <a:bodyPr/>
              <a:lstStyle/>
              <a:p>
                <a:r>
                  <a:rPr lang="en-US">
                    <a:noFill/>
                  </a:rPr>
                  <a:t> </a:t>
                </a:r>
              </a:p>
            </p:txBody>
          </p:sp>
        </mc:Fallback>
      </mc:AlternateContent>
      <p:cxnSp>
        <p:nvCxnSpPr>
          <p:cNvPr id="38" name="Straight Arrow Connector 37"/>
          <p:cNvCxnSpPr>
            <a:stCxn id="8" idx="6"/>
            <a:endCxn id="84" idx="2"/>
          </p:cNvCxnSpPr>
          <p:nvPr/>
        </p:nvCxnSpPr>
        <p:spPr>
          <a:xfrm>
            <a:off x="1646607" y="3497486"/>
            <a:ext cx="272929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1" name="Explosion 2 40"/>
          <p:cNvSpPr/>
          <p:nvPr/>
        </p:nvSpPr>
        <p:spPr>
          <a:xfrm>
            <a:off x="7575661" y="1200679"/>
            <a:ext cx="2606276" cy="1422926"/>
          </a:xfrm>
          <a:prstGeom prst="irregularSeal2">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Too many mutants</a:t>
            </a:r>
            <a:endParaRPr lang="en-US" dirty="0">
              <a:solidFill>
                <a:schemeClr val="tx1"/>
              </a:solidFill>
            </a:endParaRPr>
          </a:p>
        </p:txBody>
      </p:sp>
      <p:sp>
        <p:nvSpPr>
          <p:cNvPr id="46" name="Flowchart: Multidocument 45"/>
          <p:cNvSpPr/>
          <p:nvPr/>
        </p:nvSpPr>
        <p:spPr>
          <a:xfrm>
            <a:off x="2034478" y="4220456"/>
            <a:ext cx="763146" cy="591268"/>
          </a:xfrm>
          <a:prstGeom prst="flowChartMultidocumen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47" name="TextBox 46"/>
              <p:cNvSpPr txBox="1"/>
              <p:nvPr/>
            </p:nvSpPr>
            <p:spPr>
              <a:xfrm>
                <a:off x="2931690" y="4049690"/>
                <a:ext cx="2040046" cy="646331"/>
              </a:xfrm>
              <a:prstGeom prst="rect">
                <a:avLst/>
              </a:prstGeom>
              <a:noFill/>
            </p:spPr>
            <p:txBody>
              <a:bodyPr wrap="none" rtlCol="0">
                <a:spAutoFit/>
              </a:bodyPr>
              <a:lstStyle/>
              <a:p>
                <a:r>
                  <a:rPr lang="en-US" dirty="0" smtClean="0"/>
                  <a:t>Subset of Mutation </a:t>
                </a:r>
                <a:br>
                  <a:rPr lang="en-US" dirty="0" smtClean="0"/>
                </a:br>
                <a:r>
                  <a:rPr lang="en-US" dirty="0" smtClean="0"/>
                  <a:t>Operators </a:t>
                </a:r>
                <a:r>
                  <a:rPr lang="en-US" dirty="0" smtClean="0">
                    <a:solidFill>
                      <a:srgbClr val="00B050"/>
                    </a:solidFill>
                  </a:rPr>
                  <a:t>O’ </a:t>
                </a:r>
                <a14:m>
                  <m:oMath xmlns:m="http://schemas.openxmlformats.org/officeDocument/2006/math">
                    <m:r>
                      <a:rPr lang="en-US" b="0" i="1" smtClean="0">
                        <a:solidFill>
                          <a:srgbClr val="00B050"/>
                        </a:solidFill>
                        <a:latin typeface="Cambria Math" panose="02040503050406030204" pitchFamily="18" charset="0"/>
                      </a:rPr>
                      <m:t>⊂</m:t>
                    </m:r>
                  </m:oMath>
                </a14:m>
                <a:r>
                  <a:rPr lang="en-US" dirty="0" smtClean="0">
                    <a:solidFill>
                      <a:srgbClr val="00B050"/>
                    </a:solidFill>
                  </a:rPr>
                  <a:t> O</a:t>
                </a:r>
                <a:endParaRPr 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2931690" y="4049690"/>
                <a:ext cx="2040046" cy="646331"/>
              </a:xfrm>
              <a:prstGeom prst="rect">
                <a:avLst/>
              </a:prstGeom>
              <a:blipFill>
                <a:blip r:embed="rId4"/>
                <a:stretch>
                  <a:fillRect l="-2687" t="-4717" r="-1194" b="-14151"/>
                </a:stretch>
              </a:blipFill>
            </p:spPr>
            <p:txBody>
              <a:bodyPr/>
              <a:lstStyle/>
              <a:p>
                <a:r>
                  <a:rPr lang="en-US">
                    <a:noFill/>
                  </a:rPr>
                  <a:t> </a:t>
                </a:r>
              </a:p>
            </p:txBody>
          </p:sp>
        </mc:Fallback>
      </mc:AlternateContent>
      <p:sp>
        <p:nvSpPr>
          <p:cNvPr id="57" name="Folded Corner 56"/>
          <p:cNvSpPr/>
          <p:nvPr/>
        </p:nvSpPr>
        <p:spPr>
          <a:xfrm>
            <a:off x="4977917" y="4706330"/>
            <a:ext cx="528247" cy="528247"/>
          </a:xfrm>
          <a:prstGeom prst="foldedCorner">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t>O</a:t>
            </a:r>
            <a:endParaRPr lang="en-US" dirty="0">
              <a:solidFill>
                <a:schemeClr val="tx1"/>
              </a:solidFill>
            </a:endParaRPr>
          </a:p>
        </p:txBody>
      </p:sp>
      <p:sp>
        <p:nvSpPr>
          <p:cNvPr id="58" name="Folded Corner 57"/>
          <p:cNvSpPr/>
          <p:nvPr/>
        </p:nvSpPr>
        <p:spPr>
          <a:xfrm>
            <a:off x="4929214" y="4761917"/>
            <a:ext cx="528247" cy="528247"/>
          </a:xfrm>
          <a:prstGeom prst="foldedCorner">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t>O</a:t>
            </a:r>
            <a:endParaRPr lang="en-US" dirty="0">
              <a:solidFill>
                <a:schemeClr val="tx1"/>
              </a:solidFill>
            </a:endParaRPr>
          </a:p>
        </p:txBody>
      </p:sp>
      <p:sp>
        <p:nvSpPr>
          <p:cNvPr id="59" name="Folded Corner 58"/>
          <p:cNvSpPr/>
          <p:nvPr/>
        </p:nvSpPr>
        <p:spPr>
          <a:xfrm>
            <a:off x="4875358" y="4814051"/>
            <a:ext cx="528247" cy="528247"/>
          </a:xfrm>
          <a:prstGeom prst="foldedCorner">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t>O</a:t>
            </a:r>
            <a:endParaRPr lang="en-US" dirty="0">
              <a:solidFill>
                <a:schemeClr val="tx1"/>
              </a:solidFill>
            </a:endParaRPr>
          </a:p>
        </p:txBody>
      </p:sp>
      <p:sp>
        <p:nvSpPr>
          <p:cNvPr id="60" name="Folded Corner 59"/>
          <p:cNvSpPr/>
          <p:nvPr/>
        </p:nvSpPr>
        <p:spPr>
          <a:xfrm>
            <a:off x="4818066" y="4866185"/>
            <a:ext cx="528247" cy="528247"/>
          </a:xfrm>
          <a:prstGeom prst="foldedCorner">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t>O</a:t>
            </a:r>
            <a:endParaRPr lang="en-US" dirty="0">
              <a:solidFill>
                <a:schemeClr val="tx1"/>
              </a:solidFill>
            </a:endParaRPr>
          </a:p>
        </p:txBody>
      </p:sp>
      <p:sp>
        <p:nvSpPr>
          <p:cNvPr id="61" name="TextBox 60"/>
          <p:cNvSpPr txBox="1"/>
          <p:nvPr/>
        </p:nvSpPr>
        <p:spPr>
          <a:xfrm>
            <a:off x="5544546" y="4688300"/>
            <a:ext cx="1871282" cy="646331"/>
          </a:xfrm>
          <a:prstGeom prst="rect">
            <a:avLst/>
          </a:prstGeom>
          <a:noFill/>
        </p:spPr>
        <p:txBody>
          <a:bodyPr wrap="none" rtlCol="0">
            <a:spAutoFit/>
          </a:bodyPr>
          <a:lstStyle/>
          <a:p>
            <a:r>
              <a:rPr lang="en-US" dirty="0" smtClean="0"/>
              <a:t>Set of Mutants M’</a:t>
            </a:r>
            <a:br>
              <a:rPr lang="en-US" dirty="0" smtClean="0"/>
            </a:br>
            <a:r>
              <a:rPr lang="en-US" dirty="0" smtClean="0"/>
              <a:t>generated by O’</a:t>
            </a:r>
            <a:endParaRPr lang="en-US" dirty="0"/>
          </a:p>
        </p:txBody>
      </p:sp>
      <p:cxnSp>
        <p:nvCxnSpPr>
          <p:cNvPr id="63" name="Straight Connector 62"/>
          <p:cNvCxnSpPr>
            <a:stCxn id="46" idx="2"/>
          </p:cNvCxnSpPr>
          <p:nvPr/>
        </p:nvCxnSpPr>
        <p:spPr>
          <a:xfrm flipH="1">
            <a:off x="2361622" y="4789332"/>
            <a:ext cx="1362" cy="330197"/>
          </a:xfrm>
          <a:prstGeom prst="line">
            <a:avLst/>
          </a:prstGeom>
          <a:ln w="28575">
            <a:tailEnd type="non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8387152" y="5707793"/>
            <a:ext cx="3444470" cy="63939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MS’(T) = </a:t>
            </a:r>
            <a:r>
              <a:rPr lang="en-US" dirty="0" smtClean="0">
                <a:solidFill>
                  <a:srgbClr val="00B050"/>
                </a:solidFill>
              </a:rPr>
              <a:t>Formula</a:t>
            </a:r>
            <a:r>
              <a:rPr lang="en-US" dirty="0" smtClean="0">
                <a:solidFill>
                  <a:schemeClr val="tx1"/>
                </a:solidFill>
              </a:rPr>
              <a:t>(killmap(M’, T))</a:t>
            </a:r>
            <a:endParaRPr lang="en-US" dirty="0">
              <a:solidFill>
                <a:schemeClr val="tx1"/>
              </a:solidFill>
            </a:endParaRPr>
          </a:p>
        </p:txBody>
      </p:sp>
      <p:cxnSp>
        <p:nvCxnSpPr>
          <p:cNvPr id="69" name="Straight Arrow Connector 68"/>
          <p:cNvCxnSpPr>
            <a:stCxn id="36" idx="2"/>
            <a:endCxn id="67" idx="0"/>
          </p:cNvCxnSpPr>
          <p:nvPr/>
        </p:nvCxnSpPr>
        <p:spPr>
          <a:xfrm>
            <a:off x="10109387" y="3292641"/>
            <a:ext cx="0" cy="45949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4" idx="0"/>
            <a:endCxn id="67" idx="2"/>
          </p:cNvCxnSpPr>
          <p:nvPr/>
        </p:nvCxnSpPr>
        <p:spPr>
          <a:xfrm flipV="1">
            <a:off x="10109387" y="4156548"/>
            <a:ext cx="0" cy="15512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4" name="Snip Same Side Corner Rectangle 83"/>
          <p:cNvSpPr/>
          <p:nvPr/>
        </p:nvSpPr>
        <p:spPr>
          <a:xfrm>
            <a:off x="4375906" y="3189260"/>
            <a:ext cx="1426317" cy="616452"/>
          </a:xfrm>
          <a:prstGeom prst="snip2Same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Mutant Execution</a:t>
            </a:r>
            <a:endParaRPr lang="en-US" dirty="0">
              <a:solidFill>
                <a:schemeClr val="tx1"/>
              </a:solidFill>
            </a:endParaRPr>
          </a:p>
        </p:txBody>
      </p:sp>
      <p:cxnSp>
        <p:nvCxnSpPr>
          <p:cNvPr id="93" name="Straight Arrow Connector 92"/>
          <p:cNvCxnSpPr>
            <a:stCxn id="27" idx="2"/>
            <a:endCxn id="84" idx="3"/>
          </p:cNvCxnSpPr>
          <p:nvPr/>
        </p:nvCxnSpPr>
        <p:spPr>
          <a:xfrm>
            <a:off x="5085631" y="2859538"/>
            <a:ext cx="3434" cy="3297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7" name="Snip Same Side Corner Rectangle 96"/>
          <p:cNvSpPr/>
          <p:nvPr/>
        </p:nvSpPr>
        <p:spPr>
          <a:xfrm>
            <a:off x="4371040" y="5719263"/>
            <a:ext cx="1426317" cy="616452"/>
          </a:xfrm>
          <a:prstGeom prst="snip2Same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Mutant Execution</a:t>
            </a:r>
            <a:endParaRPr lang="en-US" dirty="0">
              <a:solidFill>
                <a:schemeClr val="tx1"/>
              </a:solidFill>
            </a:endParaRPr>
          </a:p>
        </p:txBody>
      </p:sp>
      <p:cxnSp>
        <p:nvCxnSpPr>
          <p:cNvPr id="101" name="Straight Arrow Connector 100"/>
          <p:cNvCxnSpPr>
            <a:stCxn id="97" idx="0"/>
            <a:endCxn id="64" idx="1"/>
          </p:cNvCxnSpPr>
          <p:nvPr/>
        </p:nvCxnSpPr>
        <p:spPr>
          <a:xfrm>
            <a:off x="5797357" y="6027489"/>
            <a:ext cx="258979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60" idx="2"/>
            <a:endCxn id="97" idx="3"/>
          </p:cNvCxnSpPr>
          <p:nvPr/>
        </p:nvCxnSpPr>
        <p:spPr>
          <a:xfrm>
            <a:off x="5082190" y="5394432"/>
            <a:ext cx="2009" cy="3248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8097164" y="4154374"/>
                <a:ext cx="2042265" cy="923330"/>
              </a:xfrm>
              <a:prstGeom prst="rect">
                <a:avLst/>
              </a:prstGeom>
              <a:noFill/>
            </p:spPr>
            <p:txBody>
              <a:bodyPr wrap="square" rtlCol="0">
                <a:spAutoFit/>
              </a:bodyPr>
              <a:lstStyle/>
              <a:p>
                <a:r>
                  <a:rPr lang="en-US" dirty="0" smtClean="0"/>
                  <a:t>Accurately estimate </a:t>
                </a:r>
                <a14:m>
                  <m:oMath xmlns:m="http://schemas.openxmlformats.org/officeDocument/2006/math">
                    <m:r>
                      <a:rPr lang="en-US" i="1" dirty="0" smtClean="0">
                        <a:latin typeface="Cambria Math" panose="02040503050406030204" pitchFamily="18" charset="0"/>
                      </a:rPr>
                      <m:t>𝑀𝑆</m:t>
                    </m:r>
                    <m:r>
                      <a:rPr lang="en-US" i="1" dirty="0" smtClean="0">
                        <a:latin typeface="Cambria Math" panose="02040503050406030204" pitchFamily="18" charset="0"/>
                      </a:rPr>
                      <m:t>(</m:t>
                    </m:r>
                    <m:r>
                      <a:rPr lang="en-US" i="1" dirty="0" smtClean="0">
                        <a:latin typeface="Cambria Math" panose="02040503050406030204" pitchFamily="18" charset="0"/>
                      </a:rPr>
                      <m:t>𝑇</m:t>
                    </m:r>
                    <m:r>
                      <a:rPr lang="en-US" i="1" dirty="0" smtClean="0">
                        <a:latin typeface="Cambria Math" panose="02040503050406030204" pitchFamily="18" charset="0"/>
                      </a:rPr>
                      <m:t>)</m:t>
                    </m:r>
                  </m:oMath>
                </a14:m>
                <a:r>
                  <a:rPr lang="en-US" dirty="0" smtClean="0"/>
                  <a:t> using much less mutants</a:t>
                </a:r>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8097164" y="4154374"/>
                <a:ext cx="2042265" cy="923330"/>
              </a:xfrm>
              <a:prstGeom prst="rect">
                <a:avLst/>
              </a:prstGeom>
              <a:blipFill>
                <a:blip r:embed="rId5"/>
                <a:stretch>
                  <a:fillRect l="-2388" t="-3289" r="-3881" b="-9211"/>
                </a:stretch>
              </a:blipFill>
            </p:spPr>
            <p:txBody>
              <a:bodyPr/>
              <a:lstStyle/>
              <a:p>
                <a:r>
                  <a:rPr lang="en-US">
                    <a:noFill/>
                  </a:rPr>
                  <a:t> </a:t>
                </a:r>
              </a:p>
            </p:txBody>
          </p:sp>
        </mc:Fallback>
      </mc:AlternateContent>
      <p:cxnSp>
        <p:nvCxnSpPr>
          <p:cNvPr id="37" name="Straight Connector 36"/>
          <p:cNvCxnSpPr/>
          <p:nvPr/>
        </p:nvCxnSpPr>
        <p:spPr>
          <a:xfrm>
            <a:off x="161567" y="3962400"/>
            <a:ext cx="11844166" cy="0"/>
          </a:xfrm>
          <a:prstGeom prst="line">
            <a:avLst/>
          </a:prstGeom>
          <a:ln w="5715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2" name="타원 31"/>
          <p:cNvSpPr/>
          <p:nvPr/>
        </p:nvSpPr>
        <p:spPr>
          <a:xfrm>
            <a:off x="1505667" y="4012165"/>
            <a:ext cx="3645854" cy="933958"/>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62" name="Flowchart: Alternate Process 5"/>
          <p:cNvSpPr/>
          <p:nvPr/>
        </p:nvSpPr>
        <p:spPr>
          <a:xfrm>
            <a:off x="324991" y="4814049"/>
            <a:ext cx="1203157" cy="632517"/>
          </a:xfrm>
          <a:prstGeom prst="flowChartAlternateProcess">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Program P</a:t>
            </a:r>
            <a:endParaRPr lang="en-US" dirty="0">
              <a:solidFill>
                <a:schemeClr val="tx1"/>
              </a:solidFill>
            </a:endParaRPr>
          </a:p>
        </p:txBody>
      </p:sp>
      <p:sp>
        <p:nvSpPr>
          <p:cNvPr id="65" name="Oval 7"/>
          <p:cNvSpPr/>
          <p:nvPr/>
        </p:nvSpPr>
        <p:spPr>
          <a:xfrm>
            <a:off x="184050" y="5696323"/>
            <a:ext cx="1485040" cy="63939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Test Suite T</a:t>
            </a:r>
            <a:endParaRPr lang="en-US" dirty="0">
              <a:solidFill>
                <a:schemeClr val="tx1"/>
              </a:solidFill>
            </a:endParaRPr>
          </a:p>
        </p:txBody>
      </p:sp>
      <mc:AlternateContent xmlns:mc="http://schemas.openxmlformats.org/markup-compatibility/2006" xmlns:a14="http://schemas.microsoft.com/office/drawing/2010/main">
        <mc:Choice Requires="a14">
          <p:sp>
            <p:nvSpPr>
              <p:cNvPr id="67" name="Flowchart: Predefined Process 66"/>
              <p:cNvSpPr/>
              <p:nvPr/>
            </p:nvSpPr>
            <p:spPr>
              <a:xfrm>
                <a:off x="8864974" y="3752132"/>
                <a:ext cx="2488826" cy="404416"/>
              </a:xfrm>
              <a:prstGeom prst="flowChartPredefinedProcess">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𝑀𝑆</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𝑇</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𝑀𝑆</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𝑇</m:t>
                      </m:r>
                      <m:r>
                        <a:rPr lang="en-US" b="0"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endParaRPr>
              </a:p>
            </p:txBody>
          </p:sp>
        </mc:Choice>
        <mc:Fallback xmlns="">
          <p:sp>
            <p:nvSpPr>
              <p:cNvPr id="67" name="Flowchart: Predefined Process 66"/>
              <p:cNvSpPr>
                <a:spLocks noRot="1" noChangeAspect="1" noMove="1" noResize="1" noEditPoints="1" noAdjustHandles="1" noChangeArrowheads="1" noChangeShapeType="1" noTextEdit="1"/>
              </p:cNvSpPr>
              <p:nvPr/>
            </p:nvSpPr>
            <p:spPr>
              <a:xfrm>
                <a:off x="8864974" y="3752132"/>
                <a:ext cx="2488826" cy="404416"/>
              </a:xfrm>
              <a:prstGeom prst="flowChartPredefinedProcess">
                <a:avLst/>
              </a:prstGeom>
              <a:blipFill>
                <a:blip r:embed="rId6"/>
                <a:stretch>
                  <a:fillRect b="-2817"/>
                </a:stretch>
              </a:blipFill>
              <a:ln w="28575">
                <a:solidFill>
                  <a:srgbClr val="0070C0"/>
                </a:solidFill>
              </a:ln>
            </p:spPr>
            <p:txBody>
              <a:bodyPr/>
              <a:lstStyle/>
              <a:p>
                <a:r>
                  <a:rPr lang="ko-KR" altLang="en-US">
                    <a:noFill/>
                  </a:rPr>
                  <a:t> </a:t>
                </a:r>
              </a:p>
            </p:txBody>
          </p:sp>
        </mc:Fallback>
      </mc:AlternateContent>
      <p:cxnSp>
        <p:nvCxnSpPr>
          <p:cNvPr id="16" name="Elbow Connector 15"/>
          <p:cNvCxnSpPr>
            <a:stCxn id="84" idx="0"/>
            <a:endCxn id="36" idx="1"/>
          </p:cNvCxnSpPr>
          <p:nvPr/>
        </p:nvCxnSpPr>
        <p:spPr>
          <a:xfrm flipV="1">
            <a:off x="5802223" y="2972945"/>
            <a:ext cx="2584929" cy="524541"/>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65" idx="6"/>
            <a:endCxn id="97" idx="2"/>
          </p:cNvCxnSpPr>
          <p:nvPr/>
        </p:nvCxnSpPr>
        <p:spPr>
          <a:xfrm>
            <a:off x="1669090" y="6016019"/>
            <a:ext cx="2701950" cy="114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62" idx="3"/>
            <a:endCxn id="60" idx="1"/>
          </p:cNvCxnSpPr>
          <p:nvPr/>
        </p:nvCxnSpPr>
        <p:spPr>
          <a:xfrm>
            <a:off x="1528148" y="5130308"/>
            <a:ext cx="3289918"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38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500"/>
                                        <p:tgtEl>
                                          <p:spTgt spid="5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500"/>
                                        <p:tgtEl>
                                          <p:spTgt spid="5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500"/>
                                        <p:tgtEl>
                                          <p:spTgt spid="6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par>
                                <p:cTn id="33" presetID="10" presetClass="entr" presetSubtype="0" fill="hold"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fade">
                                      <p:cBhvr>
                                        <p:cTn id="35" dur="500"/>
                                        <p:tgtEl>
                                          <p:spTgt spid="6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7"/>
                                        </p:tgtEl>
                                        <p:attrNameLst>
                                          <p:attrName>style.visibility</p:attrName>
                                        </p:attrNameLst>
                                      </p:cBhvr>
                                      <p:to>
                                        <p:strVal val="visible"/>
                                      </p:to>
                                    </p:set>
                                    <p:animEffect transition="in" filter="fade">
                                      <p:cBhvr>
                                        <p:cTn id="38" dur="500"/>
                                        <p:tgtEl>
                                          <p:spTgt spid="97"/>
                                        </p:tgtEl>
                                      </p:cBhvr>
                                    </p:animEffect>
                                  </p:childTnLst>
                                </p:cTn>
                              </p:par>
                              <p:par>
                                <p:cTn id="39" presetID="10" presetClass="entr" presetSubtype="0" fill="hold" nodeType="withEffect">
                                  <p:stCondLst>
                                    <p:cond delay="0"/>
                                  </p:stCondLst>
                                  <p:childTnLst>
                                    <p:set>
                                      <p:cBhvr>
                                        <p:cTn id="40" dur="1" fill="hold">
                                          <p:stCondLst>
                                            <p:cond delay="0"/>
                                          </p:stCondLst>
                                        </p:cTn>
                                        <p:tgtEl>
                                          <p:spTgt spid="103"/>
                                        </p:tgtEl>
                                        <p:attrNameLst>
                                          <p:attrName>style.visibility</p:attrName>
                                        </p:attrNameLst>
                                      </p:cBhvr>
                                      <p:to>
                                        <p:strVal val="visible"/>
                                      </p:to>
                                    </p:set>
                                    <p:animEffect transition="in" filter="fade">
                                      <p:cBhvr>
                                        <p:cTn id="41" dur="500"/>
                                        <p:tgtEl>
                                          <p:spTgt spid="10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500"/>
                                        <p:tgtEl>
                                          <p:spTgt spid="62"/>
                                        </p:tgtEl>
                                      </p:cBhvr>
                                    </p:animEffect>
                                  </p:childTnLst>
                                </p:cTn>
                              </p:par>
                              <p:par>
                                <p:cTn id="45" presetID="10"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par>
                                <p:cTn id="48" presetID="10" presetClass="entr" presetSubtype="0" fill="hold"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500"/>
                                        <p:tgtEl>
                                          <p:spTgt spid="4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500"/>
                                        <p:tgtEl>
                                          <p:spTgt spid="65"/>
                                        </p:tgtEl>
                                      </p:cBhvr>
                                    </p:animEffect>
                                  </p:childTnLst>
                                </p:cTn>
                              </p:par>
                              <p:par>
                                <p:cTn id="54" presetID="10" presetClass="entr" presetSubtype="0" fill="hold" nodeType="with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500"/>
                                        <p:tgtEl>
                                          <p:spTgt spid="10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fade">
                                      <p:cBhvr>
                                        <p:cTn id="59" dur="500"/>
                                        <p:tgtEl>
                                          <p:spTgt spid="6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par>
                                <p:cTn id="68" presetID="10" presetClass="entr" presetSubtype="0" fill="hold" nodeType="with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500"/>
                                        <p:tgtEl>
                                          <p:spTgt spid="7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7"/>
                                        </p:tgtEl>
                                        <p:attrNameLst>
                                          <p:attrName>style.visibility</p:attrName>
                                        </p:attrNameLst>
                                      </p:cBhvr>
                                      <p:to>
                                        <p:strVal val="visible"/>
                                      </p:to>
                                    </p:set>
                                    <p:animEffect transition="in" filter="fade">
                                      <p:cBhvr>
                                        <p:cTn id="73" dur="500"/>
                                        <p:tgtEl>
                                          <p:spTgt spid="67"/>
                                        </p:tgtEl>
                                      </p:cBhvr>
                                    </p:animEffect>
                                  </p:childTnLst>
                                </p:cTn>
                              </p:par>
                              <p:par>
                                <p:cTn id="74" presetID="10"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6" grpId="0" animBg="1"/>
      <p:bldP spid="47" grpId="0"/>
      <p:bldP spid="57" grpId="0" animBg="1"/>
      <p:bldP spid="58" grpId="0" animBg="1"/>
      <p:bldP spid="59" grpId="0" animBg="1"/>
      <p:bldP spid="60" grpId="0" animBg="1"/>
      <p:bldP spid="61" grpId="0"/>
      <p:bldP spid="64" grpId="0" animBg="1"/>
      <p:bldP spid="97" grpId="0" animBg="1"/>
      <p:bldP spid="34" grpId="0"/>
      <p:bldP spid="32" grpId="0" animBg="1"/>
      <p:bldP spid="62" grpId="0" animBg="1"/>
      <p:bldP spid="65" grpId="0" animBg="1"/>
      <p:bldP spid="6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21"/>
            <a:ext cx="10515600" cy="1325563"/>
          </a:xfrm>
        </p:spPr>
        <p:txBody>
          <a:bodyPr/>
          <a:lstStyle/>
          <a:p>
            <a:r>
              <a:rPr lang="en-US" dirty="0" smtClean="0"/>
              <a:t>Example – Existing Mutation Operator-based Mutant Reduction Technique</a:t>
            </a:r>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15</a:t>
            </a:fld>
            <a:endParaRPr lang="en-US"/>
          </a:p>
        </p:txBody>
      </p:sp>
      <mc:AlternateContent xmlns:mc="http://schemas.openxmlformats.org/markup-compatibility/2006" xmlns:a14="http://schemas.microsoft.com/office/drawing/2010/main">
        <mc:Choice Requires="a14">
          <p:graphicFrame>
            <p:nvGraphicFramePr>
              <p:cNvPr id="6" name="Content Placeholder 5"/>
              <p:cNvGraphicFramePr>
                <a:graphicFrameLocks/>
              </p:cNvGraphicFramePr>
              <p:nvPr>
                <p:extLst>
                  <p:ext uri="{D42A27DB-BD31-4B8C-83A1-F6EECF244321}">
                    <p14:modId xmlns:p14="http://schemas.microsoft.com/office/powerpoint/2010/main" val="4080579721"/>
                  </p:ext>
                </p:extLst>
              </p:nvPr>
            </p:nvGraphicFramePr>
            <p:xfrm>
              <a:off x="3403376" y="1690688"/>
              <a:ext cx="4377266" cy="2560320"/>
            </p:xfrm>
            <a:graphic>
              <a:graphicData uri="http://schemas.openxmlformats.org/drawingml/2006/table">
                <a:tbl>
                  <a:tblPr firstRow="1" bandRow="1">
                    <a:tableStyleId>{5940675A-B579-460E-94D1-54222C63F5DA}</a:tableStyleId>
                  </a:tblPr>
                  <a:tblGrid>
                    <a:gridCol w="909417">
                      <a:extLst>
                        <a:ext uri="{9D8B030D-6E8A-4147-A177-3AD203B41FA5}">
                          <a16:colId xmlns:a16="http://schemas.microsoft.com/office/drawing/2014/main" val="3481516189"/>
                        </a:ext>
                      </a:extLst>
                    </a:gridCol>
                    <a:gridCol w="1029449">
                      <a:extLst>
                        <a:ext uri="{9D8B030D-6E8A-4147-A177-3AD203B41FA5}">
                          <a16:colId xmlns:a16="http://schemas.microsoft.com/office/drawing/2014/main" val="3555941619"/>
                        </a:ext>
                      </a:extLst>
                    </a:gridCol>
                    <a:gridCol w="812800">
                      <a:extLst>
                        <a:ext uri="{9D8B030D-6E8A-4147-A177-3AD203B41FA5}">
                          <a16:colId xmlns:a16="http://schemas.microsoft.com/office/drawing/2014/main" val="3081257948"/>
                        </a:ext>
                      </a:extLst>
                    </a:gridCol>
                    <a:gridCol w="812800">
                      <a:extLst>
                        <a:ext uri="{9D8B030D-6E8A-4147-A177-3AD203B41FA5}">
                          <a16:colId xmlns:a16="http://schemas.microsoft.com/office/drawing/2014/main" val="1569145845"/>
                        </a:ext>
                      </a:extLst>
                    </a:gridCol>
                    <a:gridCol w="812800">
                      <a:extLst>
                        <a:ext uri="{9D8B030D-6E8A-4147-A177-3AD203B41FA5}">
                          <a16:colId xmlns:a16="http://schemas.microsoft.com/office/drawing/2014/main" val="3311715257"/>
                        </a:ext>
                      </a:extLst>
                    </a:gridCol>
                  </a:tblGrid>
                  <a:tr h="274320">
                    <a:tc rowSpan="2">
                      <a:txBody>
                        <a:bodyPr/>
                        <a:lstStyle/>
                        <a:p>
                          <a:pPr algn="ctr"/>
                          <a:r>
                            <a:rPr lang="en-US" dirty="0" smtClean="0"/>
                            <a:t>Mutant</a:t>
                          </a:r>
                          <a:endParaRPr lang="en-US" dirty="0"/>
                        </a:p>
                      </a:txBody>
                      <a:tcPr anchor="ctr"/>
                    </a:tc>
                    <a:tc rowSpan="2">
                      <a:txBody>
                        <a:bodyPr/>
                        <a:lstStyle/>
                        <a:p>
                          <a:pPr algn="ctr"/>
                          <a:r>
                            <a:rPr lang="en-US" dirty="0" smtClean="0"/>
                            <a:t>Operator</a:t>
                          </a:r>
                          <a:r>
                            <a:rPr lang="en-US" baseline="0" dirty="0" smtClean="0"/>
                            <a:t> Used</a:t>
                          </a:r>
                          <a:endParaRPr lang="en-US" dirty="0"/>
                        </a:p>
                      </a:txBody>
                      <a:tcPr anchor="ctr"/>
                    </a:tc>
                    <a:tc gridSpan="3">
                      <a:txBody>
                        <a:bodyPr/>
                        <a:lstStyle/>
                        <a:p>
                          <a:pPr algn="ctr"/>
                          <a:r>
                            <a:rPr lang="en-US" dirty="0" smtClean="0"/>
                            <a:t>Test Suite</a:t>
                          </a:r>
                          <a:r>
                            <a:rPr lang="en-US" baseline="0" dirty="0" smtClean="0"/>
                            <a:t> T</a:t>
                          </a:r>
                          <a:endParaRPr lang="en-US" dirty="0"/>
                        </a:p>
                      </a:txBody>
                      <a:tcPr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438623143"/>
                      </a:ext>
                    </a:extLst>
                  </a:tr>
                  <a:tr h="274320">
                    <a:tc vMerge="1">
                      <a:txBody>
                        <a:bodyPr/>
                        <a:lstStyle/>
                        <a:p>
                          <a:pPr algn="ctr"/>
                          <a:endParaRPr lang="en-US" dirty="0"/>
                        </a:p>
                      </a:txBody>
                      <a:tcPr/>
                    </a:tc>
                    <a:tc vMerge="1">
                      <a:txBody>
                        <a:bodyPr/>
                        <a:lstStyle/>
                        <a:p>
                          <a:pPr algn="ctr"/>
                          <a:endParaRPr lang="en-US" dirty="0"/>
                        </a:p>
                      </a:txBody>
                      <a:tcPr/>
                    </a:tc>
                    <a:tc>
                      <a:txBody>
                        <a:bodyPr/>
                        <a:lstStyle/>
                        <a:p>
                          <a:pPr algn="ctr"/>
                          <a:r>
                            <a:rPr lang="en-US" dirty="0" smtClean="0"/>
                            <a:t>Test 1</a:t>
                          </a:r>
                          <a:endParaRPr lang="en-US" dirty="0"/>
                        </a:p>
                      </a:txBody>
                      <a:tcPr/>
                    </a:tc>
                    <a:tc>
                      <a:txBody>
                        <a:bodyPr/>
                        <a:lstStyle/>
                        <a:p>
                          <a:pPr algn="ctr"/>
                          <a:r>
                            <a:rPr lang="en-US" dirty="0" smtClean="0"/>
                            <a:t>Test 2</a:t>
                          </a:r>
                          <a:endParaRPr lang="en-US" dirty="0"/>
                        </a:p>
                      </a:txBody>
                      <a:tcPr/>
                    </a:tc>
                    <a:tc>
                      <a:txBody>
                        <a:bodyPr/>
                        <a:lstStyle/>
                        <a:p>
                          <a:pPr algn="ctr"/>
                          <a:r>
                            <a:rPr lang="en-US" dirty="0" smtClean="0"/>
                            <a:t>Test 3</a:t>
                          </a:r>
                          <a:endParaRPr lang="en-US" dirty="0"/>
                        </a:p>
                      </a:txBody>
                      <a:tcPr/>
                    </a:tc>
                    <a:extLst>
                      <a:ext uri="{0D108BD9-81ED-4DB2-BD59-A6C34878D82A}">
                        <a16:rowId xmlns:a16="http://schemas.microsoft.com/office/drawing/2014/main" val="1856297506"/>
                      </a:ext>
                    </a:extLst>
                  </a:tr>
                  <a:tr h="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𝑆𝑆𝐷𝐿</m:t>
                                </m:r>
                              </m:oMath>
                            </m:oMathPara>
                          </a14:m>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extLst>
                      <a:ext uri="{0D108BD9-81ED-4DB2-BD59-A6C34878D82A}">
                        <a16:rowId xmlns:a16="http://schemas.microsoft.com/office/drawing/2014/main" val="93818368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𝑆𝑆𝐷𝐿</m:t>
                                </m:r>
                              </m:oMath>
                            </m:oMathPara>
                          </a14:m>
                          <a:endParaRPr lang="en-US" dirty="0"/>
                        </a:p>
                      </a:txBody>
                      <a:tcPr/>
                    </a:tc>
                    <a:tc>
                      <a:txBody>
                        <a:bodyPr/>
                        <a:lstStyle/>
                        <a:p>
                          <a:pPr algn="r"/>
                          <a:r>
                            <a:rPr lang="en-US" dirty="0" smtClean="0"/>
                            <a:t>1</a:t>
                          </a:r>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extLst>
                      <a:ext uri="{0D108BD9-81ED-4DB2-BD59-A6C34878D82A}">
                        <a16:rowId xmlns:a16="http://schemas.microsoft.com/office/drawing/2014/main" val="815439493"/>
                      </a:ext>
                    </a:extLst>
                  </a:tr>
                  <a:tr h="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3</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𝑂𝐴𝐴𝑁</m:t>
                                </m:r>
                              </m:oMath>
                            </m:oMathPara>
                          </a14:m>
                          <a:endParaRPr lang="en-US" dirty="0"/>
                        </a:p>
                      </a:txBody>
                      <a:tcPr/>
                    </a:tc>
                    <a:tc>
                      <a:txBody>
                        <a:bodyPr/>
                        <a:lstStyle/>
                        <a:p>
                          <a:pPr algn="r"/>
                          <a:r>
                            <a:rPr lang="en-US" dirty="0" smtClean="0"/>
                            <a:t>0</a:t>
                          </a:r>
                          <a:endParaRPr lang="en-US" dirty="0"/>
                        </a:p>
                      </a:txBody>
                      <a:tcPr/>
                    </a:tc>
                    <a:tc>
                      <a:txBody>
                        <a:bodyPr/>
                        <a:lstStyle/>
                        <a:p>
                          <a:pPr algn="r"/>
                          <a:r>
                            <a:rPr lang="en-US" dirty="0" smtClean="0"/>
                            <a:t>1</a:t>
                          </a:r>
                          <a:endParaRPr lang="en-US" dirty="0"/>
                        </a:p>
                      </a:txBody>
                      <a:tcPr/>
                    </a:tc>
                    <a:tc>
                      <a:txBody>
                        <a:bodyPr/>
                        <a:lstStyle/>
                        <a:p>
                          <a:pPr algn="r"/>
                          <a:r>
                            <a:rPr lang="en-US" dirty="0" smtClean="0"/>
                            <a:t>1</a:t>
                          </a:r>
                          <a:endParaRPr lang="en-US" dirty="0"/>
                        </a:p>
                      </a:txBody>
                      <a:tcPr/>
                    </a:tc>
                    <a:extLst>
                      <a:ext uri="{0D108BD9-81ED-4DB2-BD59-A6C34878D82A}">
                        <a16:rowId xmlns:a16="http://schemas.microsoft.com/office/drawing/2014/main" val="224652391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4</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𝑂𝑅𝑅𝑁</m:t>
                                </m:r>
                              </m:oMath>
                            </m:oMathPara>
                          </a14:m>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extLst>
                      <a:ext uri="{0D108BD9-81ED-4DB2-BD59-A6C34878D82A}">
                        <a16:rowId xmlns:a16="http://schemas.microsoft.com/office/drawing/2014/main" val="6907179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5</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𝑂𝐿𝐿𝑁</m:t>
                                </m:r>
                              </m:oMath>
                            </m:oMathPara>
                          </a14:m>
                          <a:endParaRPr lang="en-US" dirty="0"/>
                        </a:p>
                      </a:txBody>
                      <a:tcPr/>
                    </a:tc>
                    <a:tc>
                      <a:txBody>
                        <a:bodyPr/>
                        <a:lstStyle/>
                        <a:p>
                          <a:pPr algn="r"/>
                          <a:r>
                            <a:rPr lang="en-US" dirty="0" smtClean="0"/>
                            <a:t>0</a:t>
                          </a:r>
                          <a:endParaRPr lang="en-US" dirty="0"/>
                        </a:p>
                      </a:txBody>
                      <a:tcPr/>
                    </a:tc>
                    <a:tc>
                      <a:txBody>
                        <a:bodyPr/>
                        <a:lstStyle/>
                        <a:p>
                          <a:pPr algn="r"/>
                          <a:r>
                            <a:rPr lang="en-US" dirty="0" smtClean="0"/>
                            <a:t>1</a:t>
                          </a:r>
                          <a:endParaRPr lang="en-US" dirty="0"/>
                        </a:p>
                      </a:txBody>
                      <a:tcPr/>
                    </a:tc>
                    <a:tc>
                      <a:txBody>
                        <a:bodyPr/>
                        <a:lstStyle/>
                        <a:p>
                          <a:pPr algn="r"/>
                          <a:r>
                            <a:rPr lang="en-US" dirty="0" smtClean="0"/>
                            <a:t>0</a:t>
                          </a:r>
                          <a:endParaRPr lang="en-US" dirty="0"/>
                        </a:p>
                      </a:txBody>
                      <a:tcPr/>
                    </a:tc>
                    <a:extLst>
                      <a:ext uri="{0D108BD9-81ED-4DB2-BD59-A6C34878D82A}">
                        <a16:rowId xmlns:a16="http://schemas.microsoft.com/office/drawing/2014/main" val="140970826"/>
                      </a:ext>
                    </a:extLst>
                  </a:tr>
                </a:tbl>
              </a:graphicData>
            </a:graphic>
          </p:graphicFrame>
        </mc:Choice>
        <mc:Fallback xmlns="">
          <p:graphicFrame>
            <p:nvGraphicFramePr>
              <p:cNvPr id="6" name="Content Placeholder 5"/>
              <p:cNvGraphicFramePr>
                <a:graphicFrameLocks/>
              </p:cNvGraphicFramePr>
              <p:nvPr>
                <p:extLst>
                  <p:ext uri="{D42A27DB-BD31-4B8C-83A1-F6EECF244321}">
                    <p14:modId xmlns:p14="http://schemas.microsoft.com/office/powerpoint/2010/main" val="4080579721"/>
                  </p:ext>
                </p:extLst>
              </p:nvPr>
            </p:nvGraphicFramePr>
            <p:xfrm>
              <a:off x="3403376" y="1690688"/>
              <a:ext cx="4377266" cy="2560320"/>
            </p:xfrm>
            <a:graphic>
              <a:graphicData uri="http://schemas.openxmlformats.org/drawingml/2006/table">
                <a:tbl>
                  <a:tblPr firstRow="1" bandRow="1">
                    <a:tableStyleId>{5940675A-B579-460E-94D1-54222C63F5DA}</a:tableStyleId>
                  </a:tblPr>
                  <a:tblGrid>
                    <a:gridCol w="909417">
                      <a:extLst>
                        <a:ext uri="{9D8B030D-6E8A-4147-A177-3AD203B41FA5}">
                          <a16:colId xmlns:a16="http://schemas.microsoft.com/office/drawing/2014/main" val="3481516189"/>
                        </a:ext>
                      </a:extLst>
                    </a:gridCol>
                    <a:gridCol w="1029449">
                      <a:extLst>
                        <a:ext uri="{9D8B030D-6E8A-4147-A177-3AD203B41FA5}">
                          <a16:colId xmlns:a16="http://schemas.microsoft.com/office/drawing/2014/main" val="3555941619"/>
                        </a:ext>
                      </a:extLst>
                    </a:gridCol>
                    <a:gridCol w="812800">
                      <a:extLst>
                        <a:ext uri="{9D8B030D-6E8A-4147-A177-3AD203B41FA5}">
                          <a16:colId xmlns:a16="http://schemas.microsoft.com/office/drawing/2014/main" val="3081257948"/>
                        </a:ext>
                      </a:extLst>
                    </a:gridCol>
                    <a:gridCol w="812800">
                      <a:extLst>
                        <a:ext uri="{9D8B030D-6E8A-4147-A177-3AD203B41FA5}">
                          <a16:colId xmlns:a16="http://schemas.microsoft.com/office/drawing/2014/main" val="1569145845"/>
                        </a:ext>
                      </a:extLst>
                    </a:gridCol>
                    <a:gridCol w="812800">
                      <a:extLst>
                        <a:ext uri="{9D8B030D-6E8A-4147-A177-3AD203B41FA5}">
                          <a16:colId xmlns:a16="http://schemas.microsoft.com/office/drawing/2014/main" val="3311715257"/>
                        </a:ext>
                      </a:extLst>
                    </a:gridCol>
                  </a:tblGrid>
                  <a:tr h="365760">
                    <a:tc rowSpan="2">
                      <a:txBody>
                        <a:bodyPr/>
                        <a:lstStyle/>
                        <a:p>
                          <a:pPr algn="ctr"/>
                          <a:r>
                            <a:rPr lang="en-US" dirty="0" smtClean="0"/>
                            <a:t>Mutant</a:t>
                          </a:r>
                          <a:endParaRPr lang="en-US" dirty="0"/>
                        </a:p>
                      </a:txBody>
                      <a:tcPr anchor="ctr"/>
                    </a:tc>
                    <a:tc rowSpan="2">
                      <a:txBody>
                        <a:bodyPr/>
                        <a:lstStyle/>
                        <a:p>
                          <a:pPr algn="ctr"/>
                          <a:r>
                            <a:rPr lang="en-US" dirty="0" smtClean="0"/>
                            <a:t>Operator</a:t>
                          </a:r>
                          <a:r>
                            <a:rPr lang="en-US" baseline="0" dirty="0" smtClean="0"/>
                            <a:t> Used</a:t>
                          </a:r>
                          <a:endParaRPr lang="en-US" dirty="0"/>
                        </a:p>
                      </a:txBody>
                      <a:tcPr anchor="ctr"/>
                    </a:tc>
                    <a:tc gridSpan="3">
                      <a:txBody>
                        <a:bodyPr/>
                        <a:lstStyle/>
                        <a:p>
                          <a:pPr algn="ctr"/>
                          <a:r>
                            <a:rPr lang="en-US" dirty="0" smtClean="0"/>
                            <a:t>Test Suite</a:t>
                          </a:r>
                          <a:r>
                            <a:rPr lang="en-US" baseline="0" dirty="0" smtClean="0"/>
                            <a:t> T</a:t>
                          </a:r>
                          <a:endParaRPr lang="en-US" dirty="0"/>
                        </a:p>
                      </a:txBody>
                      <a:tcPr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438623143"/>
                      </a:ext>
                    </a:extLst>
                  </a:tr>
                  <a:tr h="365760">
                    <a:tc vMerge="1">
                      <a:txBody>
                        <a:bodyPr/>
                        <a:lstStyle/>
                        <a:p>
                          <a:pPr algn="ctr"/>
                          <a:endParaRPr lang="en-US" dirty="0"/>
                        </a:p>
                      </a:txBody>
                      <a:tcPr/>
                    </a:tc>
                    <a:tc vMerge="1">
                      <a:txBody>
                        <a:bodyPr/>
                        <a:lstStyle/>
                        <a:p>
                          <a:pPr algn="ctr"/>
                          <a:endParaRPr lang="en-US" dirty="0"/>
                        </a:p>
                      </a:txBody>
                      <a:tcPr/>
                    </a:tc>
                    <a:tc>
                      <a:txBody>
                        <a:bodyPr/>
                        <a:lstStyle/>
                        <a:p>
                          <a:pPr algn="ctr"/>
                          <a:r>
                            <a:rPr lang="en-US" dirty="0" smtClean="0"/>
                            <a:t>Test 1</a:t>
                          </a:r>
                          <a:endParaRPr lang="en-US" dirty="0"/>
                        </a:p>
                      </a:txBody>
                      <a:tcPr/>
                    </a:tc>
                    <a:tc>
                      <a:txBody>
                        <a:bodyPr/>
                        <a:lstStyle/>
                        <a:p>
                          <a:pPr algn="ctr"/>
                          <a:r>
                            <a:rPr lang="en-US" dirty="0" smtClean="0"/>
                            <a:t>Test 2</a:t>
                          </a:r>
                          <a:endParaRPr lang="en-US" dirty="0"/>
                        </a:p>
                      </a:txBody>
                      <a:tcPr/>
                    </a:tc>
                    <a:tc>
                      <a:txBody>
                        <a:bodyPr/>
                        <a:lstStyle/>
                        <a:p>
                          <a:pPr algn="ctr"/>
                          <a:r>
                            <a:rPr lang="en-US" dirty="0" smtClean="0"/>
                            <a:t>Test 3</a:t>
                          </a:r>
                          <a:endParaRPr lang="en-US" dirty="0"/>
                        </a:p>
                      </a:txBody>
                      <a:tcPr/>
                    </a:tc>
                    <a:extLst>
                      <a:ext uri="{0D108BD9-81ED-4DB2-BD59-A6C34878D82A}">
                        <a16:rowId xmlns:a16="http://schemas.microsoft.com/office/drawing/2014/main" val="1856297506"/>
                      </a:ext>
                    </a:extLst>
                  </a:tr>
                  <a:tr h="365760">
                    <a:tc>
                      <a:txBody>
                        <a:bodyPr/>
                        <a:lstStyle/>
                        <a:p>
                          <a:endParaRPr lang="en-US"/>
                        </a:p>
                      </a:txBody>
                      <a:tcPr>
                        <a:blipFill>
                          <a:blip r:embed="rId3"/>
                          <a:stretch>
                            <a:fillRect l="-671" t="-208333" r="-383893" b="-426667"/>
                          </a:stretch>
                        </a:blipFill>
                      </a:tcPr>
                    </a:tc>
                    <a:tc>
                      <a:txBody>
                        <a:bodyPr/>
                        <a:lstStyle/>
                        <a:p>
                          <a:endParaRPr lang="en-US"/>
                        </a:p>
                      </a:txBody>
                      <a:tcPr>
                        <a:blipFill>
                          <a:blip r:embed="rId3"/>
                          <a:stretch>
                            <a:fillRect l="-88757" t="-208333" r="-238462" b="-426667"/>
                          </a:stretch>
                        </a:blipFill>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extLst>
                      <a:ext uri="{0D108BD9-81ED-4DB2-BD59-A6C34878D82A}">
                        <a16:rowId xmlns:a16="http://schemas.microsoft.com/office/drawing/2014/main" val="938183682"/>
                      </a:ext>
                    </a:extLst>
                  </a:tr>
                  <a:tr h="365760">
                    <a:tc>
                      <a:txBody>
                        <a:bodyPr/>
                        <a:lstStyle/>
                        <a:p>
                          <a:endParaRPr lang="en-US"/>
                        </a:p>
                      </a:txBody>
                      <a:tcPr>
                        <a:blipFill>
                          <a:blip r:embed="rId3"/>
                          <a:stretch>
                            <a:fillRect l="-671" t="-303279" r="-383893" b="-319672"/>
                          </a:stretch>
                        </a:blipFill>
                      </a:tcPr>
                    </a:tc>
                    <a:tc>
                      <a:txBody>
                        <a:bodyPr/>
                        <a:lstStyle/>
                        <a:p>
                          <a:endParaRPr lang="en-US"/>
                        </a:p>
                      </a:txBody>
                      <a:tcPr>
                        <a:blipFill>
                          <a:blip r:embed="rId3"/>
                          <a:stretch>
                            <a:fillRect l="-88757" t="-303279" r="-238462" b="-319672"/>
                          </a:stretch>
                        </a:blipFill>
                      </a:tcPr>
                    </a:tc>
                    <a:tc>
                      <a:txBody>
                        <a:bodyPr/>
                        <a:lstStyle/>
                        <a:p>
                          <a:pPr algn="r"/>
                          <a:r>
                            <a:rPr lang="en-US" dirty="0" smtClean="0"/>
                            <a:t>1</a:t>
                          </a:r>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extLst>
                      <a:ext uri="{0D108BD9-81ED-4DB2-BD59-A6C34878D82A}">
                        <a16:rowId xmlns:a16="http://schemas.microsoft.com/office/drawing/2014/main" val="815439493"/>
                      </a:ext>
                    </a:extLst>
                  </a:tr>
                  <a:tr h="365760">
                    <a:tc>
                      <a:txBody>
                        <a:bodyPr/>
                        <a:lstStyle/>
                        <a:p>
                          <a:endParaRPr lang="en-US"/>
                        </a:p>
                      </a:txBody>
                      <a:tcPr>
                        <a:blipFill>
                          <a:blip r:embed="rId3"/>
                          <a:stretch>
                            <a:fillRect l="-671" t="-410000" r="-383893" b="-225000"/>
                          </a:stretch>
                        </a:blipFill>
                      </a:tcPr>
                    </a:tc>
                    <a:tc>
                      <a:txBody>
                        <a:bodyPr/>
                        <a:lstStyle/>
                        <a:p>
                          <a:endParaRPr lang="en-US"/>
                        </a:p>
                      </a:txBody>
                      <a:tcPr>
                        <a:blipFill>
                          <a:blip r:embed="rId3"/>
                          <a:stretch>
                            <a:fillRect l="-88757" t="-410000" r="-238462" b="-225000"/>
                          </a:stretch>
                        </a:blipFill>
                      </a:tcPr>
                    </a:tc>
                    <a:tc>
                      <a:txBody>
                        <a:bodyPr/>
                        <a:lstStyle/>
                        <a:p>
                          <a:pPr algn="r"/>
                          <a:r>
                            <a:rPr lang="en-US" dirty="0" smtClean="0"/>
                            <a:t>0</a:t>
                          </a:r>
                          <a:endParaRPr lang="en-US" dirty="0"/>
                        </a:p>
                      </a:txBody>
                      <a:tcPr/>
                    </a:tc>
                    <a:tc>
                      <a:txBody>
                        <a:bodyPr/>
                        <a:lstStyle/>
                        <a:p>
                          <a:pPr algn="r"/>
                          <a:r>
                            <a:rPr lang="en-US" dirty="0" smtClean="0"/>
                            <a:t>1</a:t>
                          </a:r>
                          <a:endParaRPr lang="en-US" dirty="0"/>
                        </a:p>
                      </a:txBody>
                      <a:tcPr/>
                    </a:tc>
                    <a:tc>
                      <a:txBody>
                        <a:bodyPr/>
                        <a:lstStyle/>
                        <a:p>
                          <a:pPr algn="r"/>
                          <a:r>
                            <a:rPr lang="en-US" dirty="0" smtClean="0"/>
                            <a:t>1</a:t>
                          </a:r>
                          <a:endParaRPr lang="en-US" dirty="0"/>
                        </a:p>
                      </a:txBody>
                      <a:tcPr/>
                    </a:tc>
                    <a:extLst>
                      <a:ext uri="{0D108BD9-81ED-4DB2-BD59-A6C34878D82A}">
                        <a16:rowId xmlns:a16="http://schemas.microsoft.com/office/drawing/2014/main" val="2246523913"/>
                      </a:ext>
                    </a:extLst>
                  </a:tr>
                  <a:tr h="365760">
                    <a:tc>
                      <a:txBody>
                        <a:bodyPr/>
                        <a:lstStyle/>
                        <a:p>
                          <a:endParaRPr lang="en-US"/>
                        </a:p>
                      </a:txBody>
                      <a:tcPr>
                        <a:blipFill>
                          <a:blip r:embed="rId3"/>
                          <a:stretch>
                            <a:fillRect l="-671" t="-510000" r="-383893" b="-125000"/>
                          </a:stretch>
                        </a:blipFill>
                      </a:tcPr>
                    </a:tc>
                    <a:tc>
                      <a:txBody>
                        <a:bodyPr/>
                        <a:lstStyle/>
                        <a:p>
                          <a:endParaRPr lang="en-US"/>
                        </a:p>
                      </a:txBody>
                      <a:tcPr>
                        <a:blipFill>
                          <a:blip r:embed="rId3"/>
                          <a:stretch>
                            <a:fillRect l="-88757" t="-510000" r="-238462" b="-125000"/>
                          </a:stretch>
                        </a:blipFill>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extLst>
                      <a:ext uri="{0D108BD9-81ED-4DB2-BD59-A6C34878D82A}">
                        <a16:rowId xmlns:a16="http://schemas.microsoft.com/office/drawing/2014/main" val="690717984"/>
                      </a:ext>
                    </a:extLst>
                  </a:tr>
                  <a:tr h="365760">
                    <a:tc>
                      <a:txBody>
                        <a:bodyPr/>
                        <a:lstStyle/>
                        <a:p>
                          <a:endParaRPr lang="en-US"/>
                        </a:p>
                      </a:txBody>
                      <a:tcPr>
                        <a:blipFill>
                          <a:blip r:embed="rId3"/>
                          <a:stretch>
                            <a:fillRect l="-671" t="-610000" r="-383893" b="-25000"/>
                          </a:stretch>
                        </a:blipFill>
                      </a:tcPr>
                    </a:tc>
                    <a:tc>
                      <a:txBody>
                        <a:bodyPr/>
                        <a:lstStyle/>
                        <a:p>
                          <a:endParaRPr lang="en-US"/>
                        </a:p>
                      </a:txBody>
                      <a:tcPr>
                        <a:blipFill>
                          <a:blip r:embed="rId3"/>
                          <a:stretch>
                            <a:fillRect l="-88757" t="-610000" r="-238462" b="-25000"/>
                          </a:stretch>
                        </a:blipFill>
                      </a:tcPr>
                    </a:tc>
                    <a:tc>
                      <a:txBody>
                        <a:bodyPr/>
                        <a:lstStyle/>
                        <a:p>
                          <a:pPr algn="r"/>
                          <a:r>
                            <a:rPr lang="en-US" dirty="0" smtClean="0"/>
                            <a:t>0</a:t>
                          </a:r>
                          <a:endParaRPr lang="en-US" dirty="0"/>
                        </a:p>
                      </a:txBody>
                      <a:tcPr/>
                    </a:tc>
                    <a:tc>
                      <a:txBody>
                        <a:bodyPr/>
                        <a:lstStyle/>
                        <a:p>
                          <a:pPr algn="r"/>
                          <a:r>
                            <a:rPr lang="en-US" dirty="0" smtClean="0"/>
                            <a:t>1</a:t>
                          </a:r>
                          <a:endParaRPr lang="en-US" dirty="0"/>
                        </a:p>
                      </a:txBody>
                      <a:tcPr/>
                    </a:tc>
                    <a:tc>
                      <a:txBody>
                        <a:bodyPr/>
                        <a:lstStyle/>
                        <a:p>
                          <a:pPr algn="r"/>
                          <a:r>
                            <a:rPr lang="en-US" dirty="0" smtClean="0"/>
                            <a:t>0</a:t>
                          </a:r>
                          <a:endParaRPr lang="en-US" dirty="0"/>
                        </a:p>
                      </a:txBody>
                      <a:tcPr/>
                    </a:tc>
                    <a:extLst>
                      <a:ext uri="{0D108BD9-81ED-4DB2-BD59-A6C34878D82A}">
                        <a16:rowId xmlns:a16="http://schemas.microsoft.com/office/drawing/2014/main" val="140970826"/>
                      </a:ext>
                    </a:extLst>
                  </a:tr>
                </a:tbl>
              </a:graphicData>
            </a:graphic>
          </p:graphicFrame>
        </mc:Fallback>
      </mc:AlternateContent>
      <p:sp>
        <p:nvSpPr>
          <p:cNvPr id="7" name="TextBox 6"/>
          <p:cNvSpPr txBox="1"/>
          <p:nvPr/>
        </p:nvSpPr>
        <p:spPr>
          <a:xfrm>
            <a:off x="5145412" y="1316229"/>
            <a:ext cx="893193" cy="369332"/>
          </a:xfrm>
          <a:prstGeom prst="rect">
            <a:avLst/>
          </a:prstGeom>
          <a:noFill/>
        </p:spPr>
        <p:txBody>
          <a:bodyPr wrap="none" rtlCol="0">
            <a:spAutoFit/>
          </a:bodyPr>
          <a:lstStyle/>
          <a:p>
            <a:r>
              <a:rPr lang="en-US" dirty="0" err="1" smtClean="0"/>
              <a:t>KillMap</a:t>
            </a:r>
            <a:endParaRPr lang="en-US" dirty="0"/>
          </a:p>
        </p:txBody>
      </p:sp>
      <p:sp>
        <p:nvSpPr>
          <p:cNvPr id="8" name="Flowchart: Alternate Process 7"/>
          <p:cNvSpPr/>
          <p:nvPr/>
        </p:nvSpPr>
        <p:spPr>
          <a:xfrm>
            <a:off x="302509" y="2269955"/>
            <a:ext cx="1203157" cy="632517"/>
          </a:xfrm>
          <a:prstGeom prst="flowChartAlternateProcess">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Program P</a:t>
            </a:r>
            <a:endParaRPr lang="en-US" dirty="0">
              <a:solidFill>
                <a:schemeClr val="tx1"/>
              </a:solidFill>
            </a:endParaRPr>
          </a:p>
        </p:txBody>
      </p:sp>
      <p:sp>
        <p:nvSpPr>
          <p:cNvPr id="9" name="Oval 8"/>
          <p:cNvSpPr/>
          <p:nvPr/>
        </p:nvSpPr>
        <p:spPr>
          <a:xfrm>
            <a:off x="161567" y="3177481"/>
            <a:ext cx="1485040" cy="63939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Test Suite T</a:t>
            </a:r>
            <a:endParaRPr lang="en-US" dirty="0">
              <a:solidFill>
                <a:schemeClr val="tx1"/>
              </a:solidFill>
            </a:endParaRPr>
          </a:p>
        </p:txBody>
      </p:sp>
      <p:grpSp>
        <p:nvGrpSpPr>
          <p:cNvPr id="10" name="Group 9"/>
          <p:cNvGrpSpPr/>
          <p:nvPr/>
        </p:nvGrpSpPr>
        <p:grpSpPr>
          <a:xfrm>
            <a:off x="2091489" y="1544051"/>
            <a:ext cx="904087" cy="734502"/>
            <a:chOff x="3758436" y="2861223"/>
            <a:chExt cx="904087" cy="734502"/>
          </a:xfrm>
        </p:grpSpPr>
        <p:sp>
          <p:nvSpPr>
            <p:cNvPr id="11" name="Flowchart: Multidocument 10"/>
            <p:cNvSpPr/>
            <p:nvPr/>
          </p:nvSpPr>
          <p:spPr>
            <a:xfrm>
              <a:off x="3899377" y="2861223"/>
              <a:ext cx="763146" cy="591268"/>
            </a:xfrm>
            <a:prstGeom prst="flowChartMultidocumen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 name="Flowchart: Multidocument 11"/>
            <p:cNvSpPr/>
            <p:nvPr/>
          </p:nvSpPr>
          <p:spPr>
            <a:xfrm>
              <a:off x="3758436" y="3004457"/>
              <a:ext cx="763146" cy="591268"/>
            </a:xfrm>
            <a:prstGeom prst="flowChartMultidocumen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grpSp>
      <p:sp>
        <p:nvSpPr>
          <p:cNvPr id="13" name="TextBox 12"/>
          <p:cNvSpPr txBox="1"/>
          <p:nvPr/>
        </p:nvSpPr>
        <p:spPr>
          <a:xfrm>
            <a:off x="559100" y="1362396"/>
            <a:ext cx="1707775" cy="646331"/>
          </a:xfrm>
          <a:prstGeom prst="rect">
            <a:avLst/>
          </a:prstGeom>
          <a:noFill/>
        </p:spPr>
        <p:txBody>
          <a:bodyPr wrap="none" rtlCol="0">
            <a:spAutoFit/>
          </a:bodyPr>
          <a:lstStyle/>
          <a:p>
            <a:r>
              <a:rPr lang="en-US" dirty="0" smtClean="0"/>
              <a:t>Set of Mutation </a:t>
            </a:r>
            <a:br>
              <a:rPr lang="en-US" dirty="0" smtClean="0"/>
            </a:br>
            <a:r>
              <a:rPr lang="en-US" dirty="0" smtClean="0"/>
              <a:t>Operators O</a:t>
            </a:r>
            <a:endParaRPr lang="en-US" dirty="0"/>
          </a:p>
        </p:txBody>
      </p:sp>
      <p:cxnSp>
        <p:nvCxnSpPr>
          <p:cNvPr id="15" name="Straight Arrow Connector 14"/>
          <p:cNvCxnSpPr>
            <a:stCxn id="8" idx="3"/>
          </p:cNvCxnSpPr>
          <p:nvPr/>
        </p:nvCxnSpPr>
        <p:spPr>
          <a:xfrm flipV="1">
            <a:off x="1505666" y="2586213"/>
            <a:ext cx="1897710"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66875" y="2278553"/>
            <a:ext cx="0" cy="307660"/>
          </a:xfrm>
          <a:prstGeom prst="line">
            <a:avLst/>
          </a:prstGeom>
          <a:ln w="28575">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6"/>
          </p:cNvCxnSpPr>
          <p:nvPr/>
        </p:nvCxnSpPr>
        <p:spPr>
          <a:xfrm>
            <a:off x="1646607" y="3497177"/>
            <a:ext cx="175676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Rectangle 23"/>
              <p:cNvSpPr/>
              <p:nvPr/>
            </p:nvSpPr>
            <p:spPr>
              <a:xfrm>
                <a:off x="7967133" y="2254277"/>
                <a:ext cx="4224867" cy="142723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rPr>
                        <m:t>𝑀𝑆</m:t>
                      </m:r>
                      <m:r>
                        <a:rPr lang="en-US" i="1" dirty="0" smtClean="0">
                          <a:solidFill>
                            <a:schemeClr val="tx1"/>
                          </a:solidFill>
                          <a:latin typeface="Cambria Math" panose="02040503050406030204" pitchFamily="18" charset="0"/>
                        </a:rPr>
                        <m:t>(</m:t>
                      </m:r>
                      <m:r>
                        <a:rPr lang="en-US" i="1" dirty="0" smtClean="0">
                          <a:solidFill>
                            <a:schemeClr val="tx1"/>
                          </a:solidFill>
                          <a:latin typeface="Cambria Math" panose="02040503050406030204" pitchFamily="18" charset="0"/>
                        </a:rPr>
                        <m:t>𝑇</m:t>
                      </m:r>
                      <m:r>
                        <a:rPr lang="en-US" i="1" dirty="0" smtClean="0">
                          <a:solidFill>
                            <a:schemeClr val="tx1"/>
                          </a:solidFill>
                          <a:latin typeface="Cambria Math" panose="02040503050406030204" pitchFamily="18" charset="0"/>
                        </a:rPr>
                        <m:t>) = </m:t>
                      </m:r>
                      <m:f>
                        <m:fPr>
                          <m:ctrlPr>
                            <a:rPr lang="en-US" b="0" i="1" smtClean="0">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𝑚𝑢𝑡𝑎𝑛𝑡𝑠</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𝑖𝑛</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𝑀</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𝑘𝑖𝑙𝑙𝑒𝑑</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𝑏𝑦</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𝑇</m:t>
                          </m:r>
                        </m:num>
                        <m:den>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𝑚𝑢𝑡𝑎𝑛𝑡𝑠</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𝑖𝑛</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𝑀</m:t>
                          </m:r>
                        </m:den>
                      </m:f>
                    </m:oMath>
                  </m:oMathPara>
                </a14:m>
                <a:endParaRPr lang="en-US" b="0" i="1" dirty="0" smtClean="0">
                  <a:solidFill>
                    <a:schemeClr val="tx1"/>
                  </a:solidFill>
                  <a:latin typeface="Cambria Math" panose="02040503050406030204" pitchFamily="18" charset="0"/>
                </a:endParaRPr>
              </a:p>
              <a:p>
                <a:r>
                  <a:rPr lang="en-US" b="0" dirty="0" smtClean="0">
                    <a:solidFill>
                      <a:schemeClr val="tx1"/>
                    </a:solidFill>
                  </a:rPr>
                  <a:t>                </a:t>
                </a:r>
                <a14:m>
                  <m:oMath xmlns:m="http://schemas.openxmlformats.org/officeDocument/2006/math">
                    <m:r>
                      <a:rPr lang="en-US" sz="2400" b="0" i="1" smtClean="0">
                        <a:solidFill>
                          <a:schemeClr val="tx1"/>
                        </a:solidFill>
                        <a:latin typeface="Cambria Math" panose="02040503050406030204" pitchFamily="18" charset="0"/>
                      </a:rPr>
                      <m:t>=</m:t>
                    </m:r>
                    <m:f>
                      <m:fPr>
                        <m:ctrlPr>
                          <a:rPr lang="en-US" sz="2400" b="0" i="1" smtClean="0">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3</m:t>
                        </m:r>
                      </m:num>
                      <m:den>
                        <m:r>
                          <a:rPr lang="en-US" sz="2400" b="0" i="1" smtClean="0">
                            <a:solidFill>
                              <a:schemeClr val="tx1"/>
                            </a:solidFill>
                            <a:latin typeface="Cambria Math" panose="02040503050406030204" pitchFamily="18" charset="0"/>
                          </a:rPr>
                          <m:t>5</m:t>
                        </m:r>
                      </m:den>
                    </m:f>
                    <m:r>
                      <a:rPr lang="en-US" sz="2400" b="0" i="1" smtClean="0">
                        <a:solidFill>
                          <a:schemeClr val="tx1"/>
                        </a:solidFill>
                        <a:latin typeface="Cambria Math" panose="02040503050406030204" pitchFamily="18" charset="0"/>
                      </a:rPr>
                      <m:t>=0.6</m:t>
                    </m:r>
                  </m:oMath>
                </a14:m>
                <a:endParaRPr lang="en-US" dirty="0">
                  <a:solidFill>
                    <a:schemeClr val="tx1"/>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7967133" y="2254277"/>
                <a:ext cx="4224867" cy="1427234"/>
              </a:xfrm>
              <a:prstGeom prst="rect">
                <a:avLst/>
              </a:prstGeom>
              <a:blipFill>
                <a:blip r:embed="rId4"/>
                <a:stretch>
                  <a:fillRect/>
                </a:stretch>
              </a:blipFill>
              <a:ln w="28575"/>
            </p:spPr>
            <p:txBody>
              <a:bodyPr/>
              <a:lstStyle/>
              <a:p>
                <a:r>
                  <a:rPr lang="en-US">
                    <a:noFill/>
                  </a:rPr>
                  <a:t> </a:t>
                </a:r>
              </a:p>
            </p:txBody>
          </p:sp>
        </mc:Fallback>
      </mc:AlternateContent>
      <p:cxnSp>
        <p:nvCxnSpPr>
          <p:cNvPr id="28" name="Straight Arrow Connector 27"/>
          <p:cNvCxnSpPr>
            <a:stCxn id="6" idx="3"/>
            <a:endCxn id="24" idx="1"/>
          </p:cNvCxnSpPr>
          <p:nvPr/>
        </p:nvCxnSpPr>
        <p:spPr>
          <a:xfrm flipV="1">
            <a:off x="7780642" y="2967894"/>
            <a:ext cx="186491" cy="29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Flowchart: Document 29"/>
          <p:cNvSpPr/>
          <p:nvPr/>
        </p:nvSpPr>
        <p:spPr>
          <a:xfrm>
            <a:off x="2091489" y="4748705"/>
            <a:ext cx="711425" cy="509798"/>
          </a:xfrm>
          <a:prstGeom prst="flowChartDocumen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SSDL</a:t>
            </a:r>
            <a:endParaRPr lang="en-US" dirty="0">
              <a:solidFill>
                <a:schemeClr val="tx1"/>
              </a:solidFill>
            </a:endParaRPr>
          </a:p>
        </p:txBody>
      </p:sp>
      <mc:AlternateContent xmlns:mc="http://schemas.openxmlformats.org/markup-compatibility/2006" xmlns:a14="http://schemas.microsoft.com/office/drawing/2010/main">
        <mc:Choice Requires="a14">
          <p:graphicFrame>
            <p:nvGraphicFramePr>
              <p:cNvPr id="31" name="Content Placeholder 5"/>
              <p:cNvGraphicFramePr>
                <a:graphicFrameLocks/>
              </p:cNvGraphicFramePr>
              <p:nvPr>
                <p:extLst>
                  <p:ext uri="{D42A27DB-BD31-4B8C-83A1-F6EECF244321}">
                    <p14:modId xmlns:p14="http://schemas.microsoft.com/office/powerpoint/2010/main" val="2266393899"/>
                  </p:ext>
                </p:extLst>
              </p:nvPr>
            </p:nvGraphicFramePr>
            <p:xfrm>
              <a:off x="3403376" y="4901051"/>
              <a:ext cx="4377266" cy="1463040"/>
            </p:xfrm>
            <a:graphic>
              <a:graphicData uri="http://schemas.openxmlformats.org/drawingml/2006/table">
                <a:tbl>
                  <a:tblPr firstRow="1" bandRow="1">
                    <a:tableStyleId>{5940675A-B579-460E-94D1-54222C63F5DA}</a:tableStyleId>
                  </a:tblPr>
                  <a:tblGrid>
                    <a:gridCol w="909417">
                      <a:extLst>
                        <a:ext uri="{9D8B030D-6E8A-4147-A177-3AD203B41FA5}">
                          <a16:colId xmlns:a16="http://schemas.microsoft.com/office/drawing/2014/main" val="3481516189"/>
                        </a:ext>
                      </a:extLst>
                    </a:gridCol>
                    <a:gridCol w="1029449">
                      <a:extLst>
                        <a:ext uri="{9D8B030D-6E8A-4147-A177-3AD203B41FA5}">
                          <a16:colId xmlns:a16="http://schemas.microsoft.com/office/drawing/2014/main" val="3555941619"/>
                        </a:ext>
                      </a:extLst>
                    </a:gridCol>
                    <a:gridCol w="812800">
                      <a:extLst>
                        <a:ext uri="{9D8B030D-6E8A-4147-A177-3AD203B41FA5}">
                          <a16:colId xmlns:a16="http://schemas.microsoft.com/office/drawing/2014/main" val="3081257948"/>
                        </a:ext>
                      </a:extLst>
                    </a:gridCol>
                    <a:gridCol w="812800">
                      <a:extLst>
                        <a:ext uri="{9D8B030D-6E8A-4147-A177-3AD203B41FA5}">
                          <a16:colId xmlns:a16="http://schemas.microsoft.com/office/drawing/2014/main" val="1569145845"/>
                        </a:ext>
                      </a:extLst>
                    </a:gridCol>
                    <a:gridCol w="812800">
                      <a:extLst>
                        <a:ext uri="{9D8B030D-6E8A-4147-A177-3AD203B41FA5}">
                          <a16:colId xmlns:a16="http://schemas.microsoft.com/office/drawing/2014/main" val="3311715257"/>
                        </a:ext>
                      </a:extLst>
                    </a:gridCol>
                  </a:tblGrid>
                  <a:tr h="274320">
                    <a:tc rowSpan="2">
                      <a:txBody>
                        <a:bodyPr/>
                        <a:lstStyle/>
                        <a:p>
                          <a:pPr algn="ctr"/>
                          <a:r>
                            <a:rPr lang="en-US" dirty="0" smtClean="0"/>
                            <a:t>Mutant</a:t>
                          </a:r>
                          <a:endParaRPr lang="en-US" dirty="0"/>
                        </a:p>
                      </a:txBody>
                      <a:tcPr anchor="ctr"/>
                    </a:tc>
                    <a:tc rowSpan="2">
                      <a:txBody>
                        <a:bodyPr/>
                        <a:lstStyle/>
                        <a:p>
                          <a:pPr algn="ctr"/>
                          <a:r>
                            <a:rPr lang="en-US" dirty="0" smtClean="0"/>
                            <a:t>Operator</a:t>
                          </a:r>
                          <a:r>
                            <a:rPr lang="en-US" baseline="0" dirty="0" smtClean="0"/>
                            <a:t> Used</a:t>
                          </a:r>
                          <a:endParaRPr lang="en-US" dirty="0"/>
                        </a:p>
                      </a:txBody>
                      <a:tcPr anchor="ctr"/>
                    </a:tc>
                    <a:tc gridSpan="3">
                      <a:txBody>
                        <a:bodyPr/>
                        <a:lstStyle/>
                        <a:p>
                          <a:pPr algn="ctr"/>
                          <a:r>
                            <a:rPr lang="en-US" dirty="0" smtClean="0"/>
                            <a:t>Test Suite</a:t>
                          </a:r>
                          <a:r>
                            <a:rPr lang="en-US" baseline="0" dirty="0" smtClean="0"/>
                            <a:t> T</a:t>
                          </a:r>
                          <a:endParaRPr lang="en-US" dirty="0"/>
                        </a:p>
                      </a:txBody>
                      <a:tcPr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438623143"/>
                      </a:ext>
                    </a:extLst>
                  </a:tr>
                  <a:tr h="274320">
                    <a:tc vMerge="1">
                      <a:txBody>
                        <a:bodyPr/>
                        <a:lstStyle/>
                        <a:p>
                          <a:pPr algn="ctr"/>
                          <a:endParaRPr lang="en-US" dirty="0"/>
                        </a:p>
                      </a:txBody>
                      <a:tcPr/>
                    </a:tc>
                    <a:tc vMerge="1">
                      <a:txBody>
                        <a:bodyPr/>
                        <a:lstStyle/>
                        <a:p>
                          <a:pPr algn="ctr"/>
                          <a:endParaRPr lang="en-US" dirty="0"/>
                        </a:p>
                      </a:txBody>
                      <a:tcPr/>
                    </a:tc>
                    <a:tc>
                      <a:txBody>
                        <a:bodyPr/>
                        <a:lstStyle/>
                        <a:p>
                          <a:pPr algn="ctr"/>
                          <a:r>
                            <a:rPr lang="en-US" dirty="0" smtClean="0"/>
                            <a:t>Test 1</a:t>
                          </a:r>
                          <a:endParaRPr lang="en-US" dirty="0"/>
                        </a:p>
                      </a:txBody>
                      <a:tcPr/>
                    </a:tc>
                    <a:tc>
                      <a:txBody>
                        <a:bodyPr/>
                        <a:lstStyle/>
                        <a:p>
                          <a:pPr algn="ctr"/>
                          <a:r>
                            <a:rPr lang="en-US" dirty="0" smtClean="0"/>
                            <a:t>Test 2</a:t>
                          </a:r>
                          <a:endParaRPr lang="en-US" dirty="0"/>
                        </a:p>
                      </a:txBody>
                      <a:tcPr/>
                    </a:tc>
                    <a:tc>
                      <a:txBody>
                        <a:bodyPr/>
                        <a:lstStyle/>
                        <a:p>
                          <a:pPr algn="ctr"/>
                          <a:r>
                            <a:rPr lang="en-US" dirty="0" smtClean="0"/>
                            <a:t>Test 3</a:t>
                          </a:r>
                          <a:endParaRPr lang="en-US" dirty="0"/>
                        </a:p>
                      </a:txBody>
                      <a:tcPr/>
                    </a:tc>
                    <a:extLst>
                      <a:ext uri="{0D108BD9-81ED-4DB2-BD59-A6C34878D82A}">
                        <a16:rowId xmlns:a16="http://schemas.microsoft.com/office/drawing/2014/main" val="1856297506"/>
                      </a:ext>
                    </a:extLst>
                  </a:tr>
                  <a:tr h="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𝑆𝑆𝐷𝐿</m:t>
                                </m:r>
                              </m:oMath>
                            </m:oMathPara>
                          </a14:m>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extLst>
                      <a:ext uri="{0D108BD9-81ED-4DB2-BD59-A6C34878D82A}">
                        <a16:rowId xmlns:a16="http://schemas.microsoft.com/office/drawing/2014/main" val="93818368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𝑆𝑆𝐷𝐿</m:t>
                                </m:r>
                              </m:oMath>
                            </m:oMathPara>
                          </a14:m>
                          <a:endParaRPr lang="en-US" dirty="0"/>
                        </a:p>
                      </a:txBody>
                      <a:tcPr/>
                    </a:tc>
                    <a:tc>
                      <a:txBody>
                        <a:bodyPr/>
                        <a:lstStyle/>
                        <a:p>
                          <a:pPr algn="r"/>
                          <a:r>
                            <a:rPr lang="en-US" dirty="0" smtClean="0"/>
                            <a:t>1</a:t>
                          </a:r>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extLst>
                      <a:ext uri="{0D108BD9-81ED-4DB2-BD59-A6C34878D82A}">
                        <a16:rowId xmlns:a16="http://schemas.microsoft.com/office/drawing/2014/main" val="815439493"/>
                      </a:ext>
                    </a:extLst>
                  </a:tr>
                </a:tbl>
              </a:graphicData>
            </a:graphic>
          </p:graphicFrame>
        </mc:Choice>
        <mc:Fallback xmlns="">
          <p:graphicFrame>
            <p:nvGraphicFramePr>
              <p:cNvPr id="31" name="Content Placeholder 5"/>
              <p:cNvGraphicFramePr>
                <a:graphicFrameLocks/>
              </p:cNvGraphicFramePr>
              <p:nvPr>
                <p:extLst>
                  <p:ext uri="{D42A27DB-BD31-4B8C-83A1-F6EECF244321}">
                    <p14:modId xmlns:p14="http://schemas.microsoft.com/office/powerpoint/2010/main" val="2266393899"/>
                  </p:ext>
                </p:extLst>
              </p:nvPr>
            </p:nvGraphicFramePr>
            <p:xfrm>
              <a:off x="3403376" y="4901051"/>
              <a:ext cx="4377266" cy="1463040"/>
            </p:xfrm>
            <a:graphic>
              <a:graphicData uri="http://schemas.openxmlformats.org/drawingml/2006/table">
                <a:tbl>
                  <a:tblPr firstRow="1" bandRow="1">
                    <a:tableStyleId>{5940675A-B579-460E-94D1-54222C63F5DA}</a:tableStyleId>
                  </a:tblPr>
                  <a:tblGrid>
                    <a:gridCol w="909417">
                      <a:extLst>
                        <a:ext uri="{9D8B030D-6E8A-4147-A177-3AD203B41FA5}">
                          <a16:colId xmlns:a16="http://schemas.microsoft.com/office/drawing/2014/main" val="3481516189"/>
                        </a:ext>
                      </a:extLst>
                    </a:gridCol>
                    <a:gridCol w="1029449">
                      <a:extLst>
                        <a:ext uri="{9D8B030D-6E8A-4147-A177-3AD203B41FA5}">
                          <a16:colId xmlns:a16="http://schemas.microsoft.com/office/drawing/2014/main" val="3555941619"/>
                        </a:ext>
                      </a:extLst>
                    </a:gridCol>
                    <a:gridCol w="812800">
                      <a:extLst>
                        <a:ext uri="{9D8B030D-6E8A-4147-A177-3AD203B41FA5}">
                          <a16:colId xmlns:a16="http://schemas.microsoft.com/office/drawing/2014/main" val="3081257948"/>
                        </a:ext>
                      </a:extLst>
                    </a:gridCol>
                    <a:gridCol w="812800">
                      <a:extLst>
                        <a:ext uri="{9D8B030D-6E8A-4147-A177-3AD203B41FA5}">
                          <a16:colId xmlns:a16="http://schemas.microsoft.com/office/drawing/2014/main" val="1569145845"/>
                        </a:ext>
                      </a:extLst>
                    </a:gridCol>
                    <a:gridCol w="812800">
                      <a:extLst>
                        <a:ext uri="{9D8B030D-6E8A-4147-A177-3AD203B41FA5}">
                          <a16:colId xmlns:a16="http://schemas.microsoft.com/office/drawing/2014/main" val="3311715257"/>
                        </a:ext>
                      </a:extLst>
                    </a:gridCol>
                  </a:tblGrid>
                  <a:tr h="365760">
                    <a:tc rowSpan="2">
                      <a:txBody>
                        <a:bodyPr/>
                        <a:lstStyle/>
                        <a:p>
                          <a:pPr algn="ctr"/>
                          <a:r>
                            <a:rPr lang="en-US" dirty="0" smtClean="0"/>
                            <a:t>Mutant</a:t>
                          </a:r>
                          <a:endParaRPr lang="en-US" dirty="0"/>
                        </a:p>
                      </a:txBody>
                      <a:tcPr anchor="ctr"/>
                    </a:tc>
                    <a:tc rowSpan="2">
                      <a:txBody>
                        <a:bodyPr/>
                        <a:lstStyle/>
                        <a:p>
                          <a:pPr algn="ctr"/>
                          <a:r>
                            <a:rPr lang="en-US" dirty="0" smtClean="0"/>
                            <a:t>Operator</a:t>
                          </a:r>
                          <a:r>
                            <a:rPr lang="en-US" baseline="0" dirty="0" smtClean="0"/>
                            <a:t> Used</a:t>
                          </a:r>
                          <a:endParaRPr lang="en-US" dirty="0"/>
                        </a:p>
                      </a:txBody>
                      <a:tcPr anchor="ctr"/>
                    </a:tc>
                    <a:tc gridSpan="3">
                      <a:txBody>
                        <a:bodyPr/>
                        <a:lstStyle/>
                        <a:p>
                          <a:pPr algn="ctr"/>
                          <a:r>
                            <a:rPr lang="en-US" dirty="0" smtClean="0"/>
                            <a:t>Test Suite</a:t>
                          </a:r>
                          <a:r>
                            <a:rPr lang="en-US" baseline="0" dirty="0" smtClean="0"/>
                            <a:t> T</a:t>
                          </a:r>
                          <a:endParaRPr lang="en-US" dirty="0"/>
                        </a:p>
                      </a:txBody>
                      <a:tcPr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438623143"/>
                      </a:ext>
                    </a:extLst>
                  </a:tr>
                  <a:tr h="365760">
                    <a:tc vMerge="1">
                      <a:txBody>
                        <a:bodyPr/>
                        <a:lstStyle/>
                        <a:p>
                          <a:pPr algn="ctr"/>
                          <a:endParaRPr lang="en-US" dirty="0"/>
                        </a:p>
                      </a:txBody>
                      <a:tcPr/>
                    </a:tc>
                    <a:tc vMerge="1">
                      <a:txBody>
                        <a:bodyPr/>
                        <a:lstStyle/>
                        <a:p>
                          <a:pPr algn="ctr"/>
                          <a:endParaRPr lang="en-US" dirty="0"/>
                        </a:p>
                      </a:txBody>
                      <a:tcPr/>
                    </a:tc>
                    <a:tc>
                      <a:txBody>
                        <a:bodyPr/>
                        <a:lstStyle/>
                        <a:p>
                          <a:pPr algn="ctr"/>
                          <a:r>
                            <a:rPr lang="en-US" dirty="0" smtClean="0"/>
                            <a:t>Test 1</a:t>
                          </a:r>
                          <a:endParaRPr lang="en-US" dirty="0"/>
                        </a:p>
                      </a:txBody>
                      <a:tcPr/>
                    </a:tc>
                    <a:tc>
                      <a:txBody>
                        <a:bodyPr/>
                        <a:lstStyle/>
                        <a:p>
                          <a:pPr algn="ctr"/>
                          <a:r>
                            <a:rPr lang="en-US" dirty="0" smtClean="0"/>
                            <a:t>Test 2</a:t>
                          </a:r>
                          <a:endParaRPr lang="en-US" dirty="0"/>
                        </a:p>
                      </a:txBody>
                      <a:tcPr/>
                    </a:tc>
                    <a:tc>
                      <a:txBody>
                        <a:bodyPr/>
                        <a:lstStyle/>
                        <a:p>
                          <a:pPr algn="ctr"/>
                          <a:r>
                            <a:rPr lang="en-US" dirty="0" smtClean="0"/>
                            <a:t>Test 3</a:t>
                          </a:r>
                          <a:endParaRPr lang="en-US" dirty="0"/>
                        </a:p>
                      </a:txBody>
                      <a:tcPr/>
                    </a:tc>
                    <a:extLst>
                      <a:ext uri="{0D108BD9-81ED-4DB2-BD59-A6C34878D82A}">
                        <a16:rowId xmlns:a16="http://schemas.microsoft.com/office/drawing/2014/main" val="1856297506"/>
                      </a:ext>
                    </a:extLst>
                  </a:tr>
                  <a:tr h="365760">
                    <a:tc>
                      <a:txBody>
                        <a:bodyPr/>
                        <a:lstStyle/>
                        <a:p>
                          <a:endParaRPr lang="en-US"/>
                        </a:p>
                      </a:txBody>
                      <a:tcPr>
                        <a:blipFill>
                          <a:blip r:embed="rId5"/>
                          <a:stretch>
                            <a:fillRect l="-671" t="-210000" r="-383893" b="-126667"/>
                          </a:stretch>
                        </a:blipFill>
                      </a:tcPr>
                    </a:tc>
                    <a:tc>
                      <a:txBody>
                        <a:bodyPr/>
                        <a:lstStyle/>
                        <a:p>
                          <a:endParaRPr lang="en-US"/>
                        </a:p>
                      </a:txBody>
                      <a:tcPr>
                        <a:blipFill>
                          <a:blip r:embed="rId5"/>
                          <a:stretch>
                            <a:fillRect l="-88757" t="-210000" r="-238462" b="-126667"/>
                          </a:stretch>
                        </a:blipFill>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extLst>
                      <a:ext uri="{0D108BD9-81ED-4DB2-BD59-A6C34878D82A}">
                        <a16:rowId xmlns:a16="http://schemas.microsoft.com/office/drawing/2014/main" val="938183682"/>
                      </a:ext>
                    </a:extLst>
                  </a:tr>
                  <a:tr h="365760">
                    <a:tc>
                      <a:txBody>
                        <a:bodyPr/>
                        <a:lstStyle/>
                        <a:p>
                          <a:endParaRPr lang="en-US"/>
                        </a:p>
                      </a:txBody>
                      <a:tcPr>
                        <a:blipFill>
                          <a:blip r:embed="rId5"/>
                          <a:stretch>
                            <a:fillRect l="-671" t="-310000" r="-383893" b="-26667"/>
                          </a:stretch>
                        </a:blipFill>
                      </a:tcPr>
                    </a:tc>
                    <a:tc>
                      <a:txBody>
                        <a:bodyPr/>
                        <a:lstStyle/>
                        <a:p>
                          <a:endParaRPr lang="en-US"/>
                        </a:p>
                      </a:txBody>
                      <a:tcPr>
                        <a:blipFill>
                          <a:blip r:embed="rId5"/>
                          <a:stretch>
                            <a:fillRect l="-88757" t="-310000" r="-238462" b="-26667"/>
                          </a:stretch>
                        </a:blipFill>
                      </a:tcPr>
                    </a:tc>
                    <a:tc>
                      <a:txBody>
                        <a:bodyPr/>
                        <a:lstStyle/>
                        <a:p>
                          <a:pPr algn="r"/>
                          <a:r>
                            <a:rPr lang="en-US" dirty="0" smtClean="0"/>
                            <a:t>1</a:t>
                          </a:r>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extLst>
                      <a:ext uri="{0D108BD9-81ED-4DB2-BD59-A6C34878D82A}">
                        <a16:rowId xmlns:a16="http://schemas.microsoft.com/office/drawing/2014/main" val="815439493"/>
                      </a:ext>
                    </a:extLst>
                  </a:tr>
                </a:tbl>
              </a:graphicData>
            </a:graphic>
          </p:graphicFrame>
        </mc:Fallback>
      </mc:AlternateContent>
      <p:cxnSp>
        <p:nvCxnSpPr>
          <p:cNvPr id="35" name="Straight Connector 34"/>
          <p:cNvCxnSpPr/>
          <p:nvPr/>
        </p:nvCxnSpPr>
        <p:spPr>
          <a:xfrm>
            <a:off x="2247069" y="5258503"/>
            <a:ext cx="0" cy="203250"/>
          </a:xfrm>
          <a:prstGeom prst="line">
            <a:avLst/>
          </a:prstGeom>
          <a:ln w="28575">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Rectangle 37"/>
              <p:cNvSpPr/>
              <p:nvPr/>
            </p:nvSpPr>
            <p:spPr>
              <a:xfrm>
                <a:off x="7967133" y="5008970"/>
                <a:ext cx="4224867" cy="171250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14:m>
                  <m:oMath xmlns:m="http://schemas.openxmlformats.org/officeDocument/2006/math">
                    <m:r>
                      <a:rPr lang="en-US" sz="2000" i="1" dirty="0" smtClean="0">
                        <a:solidFill>
                          <a:schemeClr val="tx1"/>
                        </a:solidFill>
                        <a:latin typeface="Cambria Math" panose="02040503050406030204" pitchFamily="18" charset="0"/>
                      </a:rPr>
                      <m:t>𝑀𝑆</m:t>
                    </m:r>
                    <m:r>
                      <a:rPr lang="en-US" sz="2000" i="1" dirty="0" smtClean="0">
                        <a:solidFill>
                          <a:schemeClr val="tx1"/>
                        </a:solidFill>
                        <a:latin typeface="Cambria Math" panose="02040503050406030204" pitchFamily="18" charset="0"/>
                      </a:rPr>
                      <m:t>’</m:t>
                    </m:r>
                    <m:d>
                      <m:dPr>
                        <m:ctrlPr>
                          <a:rPr lang="en-US" sz="2000" i="1" dirty="0" smtClean="0">
                            <a:solidFill>
                              <a:schemeClr val="tx1"/>
                            </a:solidFill>
                            <a:latin typeface="Cambria Math" panose="02040503050406030204" pitchFamily="18" charset="0"/>
                          </a:rPr>
                        </m:ctrlPr>
                      </m:dPr>
                      <m:e>
                        <m:r>
                          <a:rPr lang="en-US" sz="2000" i="1" dirty="0" smtClean="0">
                            <a:solidFill>
                              <a:schemeClr val="tx1"/>
                            </a:solidFill>
                            <a:latin typeface="Cambria Math" panose="02040503050406030204" pitchFamily="18" charset="0"/>
                          </a:rPr>
                          <m:t>𝑇</m:t>
                        </m:r>
                      </m:e>
                    </m:d>
                    <m:r>
                      <a:rPr lang="en-US" sz="2000" i="1" dirty="0" smtClean="0">
                        <a:solidFill>
                          <a:schemeClr val="tx1"/>
                        </a:solidFill>
                        <a:latin typeface="Cambria Math" panose="02040503050406030204" pitchFamily="18" charset="0"/>
                      </a:rPr>
                      <m:t>=</m:t>
                    </m:r>
                    <m:r>
                      <a:rPr lang="en-US" sz="2000" b="0" i="1" dirty="0" smtClean="0">
                        <a:solidFill>
                          <a:srgbClr val="00B050"/>
                        </a:solidFill>
                        <a:latin typeface="Cambria Math" panose="02040503050406030204" pitchFamily="18" charset="0"/>
                      </a:rPr>
                      <m:t>𝑀</m:t>
                    </m:r>
                    <m:sSub>
                      <m:sSubPr>
                        <m:ctrlPr>
                          <a:rPr lang="en-US" sz="2000" b="0" i="1" dirty="0" smtClean="0">
                            <a:solidFill>
                              <a:srgbClr val="00B050"/>
                            </a:solidFill>
                            <a:latin typeface="Cambria Math" panose="02040503050406030204" pitchFamily="18" charset="0"/>
                          </a:rPr>
                        </m:ctrlPr>
                      </m:sSubPr>
                      <m:e>
                        <m:r>
                          <a:rPr lang="en-US" sz="2000" b="0" i="1" dirty="0" smtClean="0">
                            <a:solidFill>
                              <a:srgbClr val="00B050"/>
                            </a:solidFill>
                            <a:latin typeface="Cambria Math" panose="02040503050406030204" pitchFamily="18" charset="0"/>
                          </a:rPr>
                          <m:t>𝑆</m:t>
                        </m:r>
                      </m:e>
                      <m:sub>
                        <m:r>
                          <a:rPr lang="en-US" sz="2000" b="0" i="1" dirty="0" smtClean="0">
                            <a:solidFill>
                              <a:srgbClr val="00B050"/>
                            </a:solidFill>
                            <a:latin typeface="Cambria Math" panose="02040503050406030204" pitchFamily="18" charset="0"/>
                          </a:rPr>
                          <m:t>𝑆𝑆𝐷𝐿</m:t>
                        </m:r>
                      </m:sub>
                    </m:sSub>
                    <m:d>
                      <m:dPr>
                        <m:ctrlPr>
                          <a:rPr lang="en-US" sz="2000" b="0" i="1" dirty="0" smtClean="0">
                            <a:solidFill>
                              <a:srgbClr val="00B050"/>
                            </a:solidFill>
                            <a:latin typeface="Cambria Math" panose="02040503050406030204" pitchFamily="18" charset="0"/>
                          </a:rPr>
                        </m:ctrlPr>
                      </m:dPr>
                      <m:e>
                        <m:r>
                          <a:rPr lang="en-US" sz="2000" b="0" i="1" dirty="0" smtClean="0">
                            <a:solidFill>
                              <a:srgbClr val="00B050"/>
                            </a:solidFill>
                            <a:latin typeface="Cambria Math" panose="02040503050406030204" pitchFamily="18" charset="0"/>
                          </a:rPr>
                          <m:t>𝑇</m:t>
                        </m:r>
                      </m:e>
                    </m:d>
                  </m:oMath>
                </a14:m>
                <a:r>
                  <a:rPr lang="en-US" sz="2000" b="0" i="1" dirty="0" smtClean="0">
                    <a:solidFill>
                      <a:srgbClr val="00B050"/>
                    </a:solidFill>
                    <a:latin typeface="Cambria Math" panose="02040503050406030204" pitchFamily="18" charset="0"/>
                  </a:rPr>
                  <a:t> </a:t>
                </a:r>
              </a:p>
              <a:p>
                <a:endParaRPr lang="en-US" sz="2000" b="0" i="1" dirty="0" smtClean="0">
                  <a:solidFill>
                    <a:srgbClr val="00B050"/>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000" b="0" i="1" dirty="0" smtClean="0">
                          <a:solidFill>
                            <a:srgbClr val="00B050"/>
                          </a:solidFill>
                          <a:latin typeface="Cambria Math" panose="02040503050406030204" pitchFamily="18" charset="0"/>
                        </a:rPr>
                        <m:t>=</m:t>
                      </m:r>
                      <m:f>
                        <m:fPr>
                          <m:ctrlPr>
                            <a:rPr lang="en-US" sz="2000" b="0" i="1" dirty="0" smtClean="0">
                              <a:solidFill>
                                <a:srgbClr val="00B050"/>
                              </a:solidFill>
                              <a:latin typeface="Cambria Math" panose="02040503050406030204" pitchFamily="18" charset="0"/>
                            </a:rPr>
                          </m:ctrlPr>
                        </m:fPr>
                        <m:num>
                          <m:eqArr>
                            <m:eqArrPr>
                              <m:ctrlPr>
                                <a:rPr lang="en-US" sz="2000" b="0" i="1" dirty="0" smtClean="0">
                                  <a:solidFill>
                                    <a:srgbClr val="00B050"/>
                                  </a:solidFill>
                                  <a:latin typeface="Cambria Math" panose="02040503050406030204" pitchFamily="18" charset="0"/>
                                </a:rPr>
                              </m:ctrlPr>
                            </m:eqArrPr>
                            <m:e>
                              <m:r>
                                <a:rPr lang="en-US" sz="2000" b="0" i="1" dirty="0" smtClean="0">
                                  <a:solidFill>
                                    <a:srgbClr val="00B050"/>
                                  </a:solidFill>
                                  <a:latin typeface="Cambria Math" panose="02040503050406030204" pitchFamily="18" charset="0"/>
                                </a:rPr>
                                <m:t>######</m:t>
                              </m:r>
                              <m:r>
                                <m:rPr>
                                  <m:lit/>
                                </m:rPr>
                                <a:rPr lang="en-US" sz="2000" b="0" i="1" dirty="0" smtClean="0">
                                  <a:solidFill>
                                    <a:srgbClr val="00B050"/>
                                  </a:solidFill>
                                  <a:latin typeface="Cambria Math" panose="02040503050406030204" pitchFamily="18" charset="0"/>
                                </a:rPr>
                                <m:t>#</m:t>
                              </m:r>
                              <m:r>
                                <a:rPr lang="en-US" sz="2000" b="0" i="1" dirty="0" smtClean="0">
                                  <a:solidFill>
                                    <a:srgbClr val="00B050"/>
                                  </a:solidFill>
                                  <a:latin typeface="Cambria Math" panose="02040503050406030204" pitchFamily="18" charset="0"/>
                                </a:rPr>
                                <m:t>#</m:t>
                              </m:r>
                              <m:r>
                                <a:rPr lang="en-US" sz="2000" b="0" i="1" dirty="0" smtClean="0">
                                  <a:solidFill>
                                    <a:srgbClr val="00B050"/>
                                  </a:solidFill>
                                  <a:latin typeface="Cambria Math" panose="02040503050406030204" pitchFamily="18" charset="0"/>
                                </a:rPr>
                                <m:t>𝑆𝑆𝐷𝐿</m:t>
                              </m:r>
                              <m:r>
                                <a:rPr lang="en-US" sz="2000" b="0" i="1" dirty="0" smtClean="0">
                                  <a:solidFill>
                                    <a:srgbClr val="00B050"/>
                                  </a:solidFill>
                                  <a:latin typeface="Cambria Math" panose="02040503050406030204" pitchFamily="18" charset="0"/>
                                </a:rPr>
                                <m:t> </m:t>
                              </m:r>
                              <m:r>
                                <a:rPr lang="en-US" sz="2000" b="0" i="1" dirty="0" smtClean="0">
                                  <a:solidFill>
                                    <a:srgbClr val="00B050"/>
                                  </a:solidFill>
                                  <a:latin typeface="Cambria Math" panose="02040503050406030204" pitchFamily="18" charset="0"/>
                                </a:rPr>
                                <m:t>𝑚𝑢𝑡𝑎𝑛𝑡𝑠</m:t>
                              </m:r>
                              <m:r>
                                <a:rPr lang="en-US" sz="2000" b="0" i="1" dirty="0" smtClean="0">
                                  <a:solidFill>
                                    <a:srgbClr val="00B050"/>
                                  </a:solidFill>
                                  <a:latin typeface="Cambria Math" panose="02040503050406030204" pitchFamily="18" charset="0"/>
                                </a:rPr>
                                <m:t> </m:t>
                              </m:r>
                            </m:e>
                            <m:e>
                              <m:r>
                                <a:rPr lang="en-US" sz="2000" b="0" i="1" dirty="0" smtClean="0">
                                  <a:solidFill>
                                    <a:srgbClr val="00B050"/>
                                  </a:solidFill>
                                  <a:latin typeface="Cambria Math" panose="02040503050406030204" pitchFamily="18" charset="0"/>
                                </a:rPr>
                                <m:t>𝑘𝑖𝑙𝑙𝑒𝑑</m:t>
                              </m:r>
                              <m:r>
                                <a:rPr lang="en-US" sz="2000" b="0" i="1" dirty="0" smtClean="0">
                                  <a:solidFill>
                                    <a:srgbClr val="00B050"/>
                                  </a:solidFill>
                                  <a:latin typeface="Cambria Math" panose="02040503050406030204" pitchFamily="18" charset="0"/>
                                </a:rPr>
                                <m:t> </m:t>
                              </m:r>
                              <m:r>
                                <a:rPr lang="en-US" sz="2000" b="0" i="1" dirty="0" smtClean="0">
                                  <a:solidFill>
                                    <a:srgbClr val="00B050"/>
                                  </a:solidFill>
                                  <a:latin typeface="Cambria Math" panose="02040503050406030204" pitchFamily="18" charset="0"/>
                                </a:rPr>
                                <m:t>𝑏𝑦</m:t>
                              </m:r>
                              <m:r>
                                <a:rPr lang="en-US" sz="2000" b="0" i="1" dirty="0" smtClean="0">
                                  <a:solidFill>
                                    <a:srgbClr val="00B050"/>
                                  </a:solidFill>
                                  <a:latin typeface="Cambria Math" panose="02040503050406030204" pitchFamily="18" charset="0"/>
                                </a:rPr>
                                <m:t> </m:t>
                              </m:r>
                              <m:r>
                                <a:rPr lang="en-US" sz="2000" b="0" i="1" dirty="0" smtClean="0">
                                  <a:solidFill>
                                    <a:srgbClr val="00B050"/>
                                  </a:solidFill>
                                  <a:latin typeface="Cambria Math" panose="02040503050406030204" pitchFamily="18" charset="0"/>
                                </a:rPr>
                                <m:t>𝑇</m:t>
                              </m:r>
                            </m:e>
                          </m:eqArr>
                        </m:num>
                        <m:den>
                          <m:r>
                            <a:rPr lang="en-US" sz="2000" b="0" i="1" dirty="0" smtClean="0">
                              <a:solidFill>
                                <a:srgbClr val="00B050"/>
                              </a:solidFill>
                              <a:latin typeface="Cambria Math" panose="02040503050406030204" pitchFamily="18" charset="0"/>
                            </a:rPr>
                            <m:t>#</m:t>
                          </m:r>
                          <m:r>
                            <a:rPr lang="en-US" sz="2000" b="0" i="1" dirty="0" smtClean="0">
                              <a:solidFill>
                                <a:srgbClr val="00B050"/>
                              </a:solidFill>
                              <a:latin typeface="Cambria Math" panose="02040503050406030204" pitchFamily="18" charset="0"/>
                            </a:rPr>
                            <m:t>𝑆𝑆𝐷𝐿</m:t>
                          </m:r>
                          <m:r>
                            <a:rPr lang="en-US" sz="2000" b="0" i="1" dirty="0" smtClean="0">
                              <a:solidFill>
                                <a:srgbClr val="00B050"/>
                              </a:solidFill>
                              <a:latin typeface="Cambria Math" panose="02040503050406030204" pitchFamily="18" charset="0"/>
                            </a:rPr>
                            <m:t> </m:t>
                          </m:r>
                          <m:r>
                            <a:rPr lang="en-US" sz="2000" b="0" i="1" dirty="0" smtClean="0">
                              <a:solidFill>
                                <a:srgbClr val="00B050"/>
                              </a:solidFill>
                              <a:latin typeface="Cambria Math" panose="02040503050406030204" pitchFamily="18" charset="0"/>
                            </a:rPr>
                            <m:t>𝑚𝑢𝑡𝑎𝑛𝑡𝑠</m:t>
                          </m:r>
                        </m:den>
                      </m:f>
                      <m:r>
                        <a:rPr lang="en-US" sz="2000" b="0" i="1" dirty="0" smtClean="0">
                          <a:solidFill>
                            <a:srgbClr val="00B050"/>
                          </a:solidFill>
                          <a:latin typeface="Cambria Math" panose="02040503050406030204" pitchFamily="18" charset="0"/>
                        </a:rPr>
                        <m:t>=</m:t>
                      </m:r>
                      <m:f>
                        <m:fPr>
                          <m:ctrlPr>
                            <a:rPr lang="en-US" sz="2000" b="0" i="1" dirty="0" smtClean="0">
                              <a:solidFill>
                                <a:srgbClr val="00B050"/>
                              </a:solidFill>
                              <a:latin typeface="Cambria Math" panose="02040503050406030204" pitchFamily="18" charset="0"/>
                            </a:rPr>
                          </m:ctrlPr>
                        </m:fPr>
                        <m:num>
                          <m:r>
                            <a:rPr lang="en-US" sz="2000" b="0" i="1" dirty="0" smtClean="0">
                              <a:solidFill>
                                <a:srgbClr val="00B050"/>
                              </a:solidFill>
                              <a:latin typeface="Cambria Math" panose="02040503050406030204" pitchFamily="18" charset="0"/>
                            </a:rPr>
                            <m:t>1</m:t>
                          </m:r>
                        </m:num>
                        <m:den>
                          <m:r>
                            <a:rPr lang="en-US" sz="2000" b="0" i="1" dirty="0" smtClean="0">
                              <a:solidFill>
                                <a:srgbClr val="00B050"/>
                              </a:solidFill>
                              <a:latin typeface="Cambria Math" panose="02040503050406030204" pitchFamily="18" charset="0"/>
                            </a:rPr>
                            <m:t>2</m:t>
                          </m:r>
                        </m:den>
                      </m:f>
                      <m:r>
                        <a:rPr lang="en-US" sz="2000" b="0" i="1" dirty="0" smtClean="0">
                          <a:solidFill>
                            <a:srgbClr val="00B050"/>
                          </a:solidFill>
                          <a:latin typeface="Cambria Math" panose="02040503050406030204" pitchFamily="18" charset="0"/>
                        </a:rPr>
                        <m:t>=0.5</m:t>
                      </m:r>
                    </m:oMath>
                  </m:oMathPara>
                </a14:m>
                <a:endParaRPr lang="en-US" sz="2000" dirty="0">
                  <a:solidFill>
                    <a:schemeClr val="tx1"/>
                  </a:solidFill>
                </a:endParaRPr>
              </a:p>
            </p:txBody>
          </p:sp>
        </mc:Choice>
        <mc:Fallback xmlns="">
          <p:sp>
            <p:nvSpPr>
              <p:cNvPr id="38" name="Rectangle 37"/>
              <p:cNvSpPr>
                <a:spLocks noRot="1" noChangeAspect="1" noMove="1" noResize="1" noEditPoints="1" noAdjustHandles="1" noChangeArrowheads="1" noChangeShapeType="1" noTextEdit="1"/>
              </p:cNvSpPr>
              <p:nvPr/>
            </p:nvSpPr>
            <p:spPr>
              <a:xfrm>
                <a:off x="7967133" y="5008970"/>
                <a:ext cx="4224867" cy="1712505"/>
              </a:xfrm>
              <a:prstGeom prst="rect">
                <a:avLst/>
              </a:prstGeom>
              <a:blipFill>
                <a:blip r:embed="rId6"/>
                <a:stretch>
                  <a:fillRect/>
                </a:stretch>
              </a:blipFill>
              <a:ln w="28575"/>
            </p:spPr>
            <p:txBody>
              <a:bodyPr/>
              <a:lstStyle/>
              <a:p>
                <a:r>
                  <a:rPr lang="en-US">
                    <a:noFill/>
                  </a:rPr>
                  <a:t> </a:t>
                </a:r>
              </a:p>
            </p:txBody>
          </p:sp>
        </mc:Fallback>
      </mc:AlternateContent>
      <p:cxnSp>
        <p:nvCxnSpPr>
          <p:cNvPr id="40" name="Straight Arrow Connector 39"/>
          <p:cNvCxnSpPr>
            <a:endCxn id="38" idx="1"/>
          </p:cNvCxnSpPr>
          <p:nvPr/>
        </p:nvCxnSpPr>
        <p:spPr>
          <a:xfrm>
            <a:off x="7780642" y="5865222"/>
            <a:ext cx="186491"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a:off x="1746648" y="4379372"/>
                <a:ext cx="14528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𝑂</m:t>
                          </m:r>
                        </m:e>
                        <m:sup>
                          <m:r>
                            <a:rPr lang="en-US" b="0" i="1" smtClean="0">
                              <a:latin typeface="Cambria Math" panose="02040503050406030204" pitchFamily="18" charset="0"/>
                            </a:rPr>
                            <m:t>′</m:t>
                          </m:r>
                        </m:sup>
                      </m:sSup>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𝑆𝑆𝐷𝐿</m:t>
                          </m:r>
                        </m:e>
                      </m:d>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1746648" y="4379372"/>
                <a:ext cx="1452827" cy="369332"/>
              </a:xfrm>
              <a:prstGeom prst="rect">
                <a:avLst/>
              </a:prstGeom>
              <a:blipFill>
                <a:blip r:embed="rId7"/>
                <a:stretch>
                  <a:fillRect/>
                </a:stretch>
              </a:blipFill>
            </p:spPr>
            <p:txBody>
              <a:bodyPr/>
              <a:lstStyle/>
              <a:p>
                <a:r>
                  <a:rPr lang="en-US">
                    <a:noFill/>
                  </a:rPr>
                  <a:t> </a:t>
                </a:r>
              </a:p>
            </p:txBody>
          </p:sp>
        </mc:Fallback>
      </mc:AlternateContent>
      <p:cxnSp>
        <p:nvCxnSpPr>
          <p:cNvPr id="27" name="Straight Connector 26"/>
          <p:cNvCxnSpPr/>
          <p:nvPr/>
        </p:nvCxnSpPr>
        <p:spPr>
          <a:xfrm>
            <a:off x="200072" y="4302532"/>
            <a:ext cx="11844166" cy="0"/>
          </a:xfrm>
          <a:prstGeom prst="line">
            <a:avLst/>
          </a:prstGeom>
          <a:ln w="5715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9" name="Flowchart: Alternate Process 28"/>
          <p:cNvSpPr/>
          <p:nvPr/>
        </p:nvSpPr>
        <p:spPr>
          <a:xfrm>
            <a:off x="302509" y="5145494"/>
            <a:ext cx="1203157" cy="632517"/>
          </a:xfrm>
          <a:prstGeom prst="flowChartAlternateProcess">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Program P</a:t>
            </a:r>
            <a:endParaRPr lang="en-US" dirty="0">
              <a:solidFill>
                <a:schemeClr val="tx1"/>
              </a:solidFill>
            </a:endParaRPr>
          </a:p>
        </p:txBody>
      </p:sp>
      <p:sp>
        <p:nvSpPr>
          <p:cNvPr id="32" name="Oval 31"/>
          <p:cNvSpPr/>
          <p:nvPr/>
        </p:nvSpPr>
        <p:spPr>
          <a:xfrm>
            <a:off x="161567" y="6053020"/>
            <a:ext cx="1485040" cy="63939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Test Suite T</a:t>
            </a:r>
            <a:endParaRPr lang="en-US" dirty="0">
              <a:solidFill>
                <a:schemeClr val="tx1"/>
              </a:solidFill>
            </a:endParaRPr>
          </a:p>
        </p:txBody>
      </p:sp>
      <p:cxnSp>
        <p:nvCxnSpPr>
          <p:cNvPr id="16" name="Straight Arrow Connector 15"/>
          <p:cNvCxnSpPr>
            <a:stCxn id="29" idx="3"/>
          </p:cNvCxnSpPr>
          <p:nvPr/>
        </p:nvCxnSpPr>
        <p:spPr>
          <a:xfrm>
            <a:off x="1505666" y="5461753"/>
            <a:ext cx="1897710" cy="159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32" idx="6"/>
          </p:cNvCxnSpPr>
          <p:nvPr/>
        </p:nvCxnSpPr>
        <p:spPr>
          <a:xfrm flipV="1">
            <a:off x="1646607" y="6053020"/>
            <a:ext cx="1756769" cy="319696"/>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8188442" y="4041060"/>
            <a:ext cx="3780544" cy="614692"/>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Accurately </a:t>
            </a:r>
            <a:r>
              <a:rPr lang="en-US" dirty="0">
                <a:solidFill>
                  <a:schemeClr val="tx1"/>
                </a:solidFill>
              </a:rPr>
              <a:t>estimate MS(T) </a:t>
            </a:r>
            <a:r>
              <a:rPr lang="en-US" b="1" u="sng" dirty="0">
                <a:solidFill>
                  <a:schemeClr val="tx1"/>
                </a:solidFill>
              </a:rPr>
              <a:t>using only 2 mutants instead of 5 </a:t>
            </a:r>
            <a:r>
              <a:rPr lang="en-US" b="1" u="sng" dirty="0" smtClean="0">
                <a:solidFill>
                  <a:schemeClr val="tx1"/>
                </a:solidFill>
              </a:rPr>
              <a:t>mutants</a:t>
            </a:r>
            <a:endParaRPr lang="en-US" dirty="0">
              <a:solidFill>
                <a:schemeClr val="tx1"/>
              </a:solidFill>
            </a:endParaRPr>
          </a:p>
        </p:txBody>
      </p:sp>
      <p:cxnSp>
        <p:nvCxnSpPr>
          <p:cNvPr id="36" name="Straight Arrow Connector 35"/>
          <p:cNvCxnSpPr>
            <a:stCxn id="24" idx="2"/>
            <a:endCxn id="26" idx="0"/>
          </p:cNvCxnSpPr>
          <p:nvPr/>
        </p:nvCxnSpPr>
        <p:spPr>
          <a:xfrm flipH="1">
            <a:off x="10078714" y="3681511"/>
            <a:ext cx="853" cy="3595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8" idx="0"/>
            <a:endCxn id="26" idx="2"/>
          </p:cNvCxnSpPr>
          <p:nvPr/>
        </p:nvCxnSpPr>
        <p:spPr>
          <a:xfrm flipH="1" flipV="1">
            <a:off x="10078714" y="4655752"/>
            <a:ext cx="853" cy="3532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59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par>
                                <p:cTn id="45" presetID="10"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8" grpId="0" animBg="1"/>
      <p:bldP spid="43" grpId="0"/>
      <p:bldP spid="29" grpId="0" animBg="1"/>
      <p:bldP spid="32"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62026"/>
            <a:ext cx="12192000" cy="2848697"/>
          </a:xfrm>
          <a:prstGeom prst="rect">
            <a:avLst/>
          </a:prstGeom>
        </p:spPr>
      </p:pic>
      <p:sp>
        <p:nvSpPr>
          <p:cNvPr id="2" name="Title 1"/>
          <p:cNvSpPr>
            <a:spLocks noGrp="1"/>
          </p:cNvSpPr>
          <p:nvPr>
            <p:ph type="title"/>
          </p:nvPr>
        </p:nvSpPr>
        <p:spPr>
          <a:xfrm>
            <a:off x="838200" y="13944"/>
            <a:ext cx="10515600" cy="1325563"/>
          </a:xfrm>
        </p:spPr>
        <p:txBody>
          <a:bodyPr/>
          <a:lstStyle/>
          <a:p>
            <a:r>
              <a:rPr lang="en-US" dirty="0" smtClean="0"/>
              <a:t>REFINER Overview</a:t>
            </a:r>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16</a:t>
            </a:fld>
            <a:endParaRPr lang="en-US"/>
          </a:p>
        </p:txBody>
      </p:sp>
      <p:cxnSp>
        <p:nvCxnSpPr>
          <p:cNvPr id="48" name="Straight Connector 47"/>
          <p:cNvCxnSpPr/>
          <p:nvPr/>
        </p:nvCxnSpPr>
        <p:spPr>
          <a:xfrm>
            <a:off x="6030152" y="1176867"/>
            <a:ext cx="0" cy="5362045"/>
          </a:xfrm>
          <a:prstGeom prst="line">
            <a:avLst/>
          </a:prstGeom>
          <a:ln w="5715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Content Placeholder 2"/>
              <p:cNvSpPr>
                <a:spLocks noGrp="1"/>
              </p:cNvSpPr>
              <p:nvPr>
                <p:ph idx="1"/>
              </p:nvPr>
            </p:nvSpPr>
            <p:spPr>
              <a:xfrm>
                <a:off x="627529" y="1068864"/>
                <a:ext cx="5387789" cy="2910470"/>
              </a:xfrm>
            </p:spPr>
            <p:txBody>
              <a:bodyPr>
                <a:normAutofit/>
              </a:bodyPr>
              <a:lstStyle/>
              <a:p>
                <a:r>
                  <a:rPr lang="en-US" dirty="0" smtClean="0"/>
                  <a:t>Training Phase</a:t>
                </a:r>
              </a:p>
              <a:p>
                <a:pPr lvl="1"/>
                <a:r>
                  <a:rPr lang="en-US" dirty="0" smtClean="0"/>
                  <a:t>Input: set of </a:t>
                </a:r>
                <a:r>
                  <a:rPr lang="en-US" dirty="0" err="1" smtClean="0"/>
                  <a:t>progs</a:t>
                </a:r>
                <a:r>
                  <a:rPr lang="en-US" dirty="0" smtClean="0"/>
                  <a:t>, test suites, set of ops O</a:t>
                </a:r>
              </a:p>
              <a:p>
                <a:pPr lvl="1"/>
                <a:r>
                  <a:rPr lang="en-US" dirty="0" smtClean="0"/>
                  <a:t>Output: </a:t>
                </a:r>
              </a:p>
              <a:p>
                <a:pPr marL="1257300" lvl="2" indent="-342900">
                  <a:buFont typeface="+mj-lt"/>
                  <a:buAutoNum type="arabicPeriod"/>
                </a:pP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oMath>
                </a14:m>
                <a:r>
                  <a:rPr lang="en-US" dirty="0" smtClean="0"/>
                  <a:t>: subset of mutation operators</a:t>
                </a:r>
              </a:p>
              <a:p>
                <a:pPr marL="1257300" lvl="2" indent="-342900">
                  <a:buFont typeface="+mj-lt"/>
                  <a:buAutoNum type="arabicPeriod"/>
                </a:pPr>
                <a14:m>
                  <m:oMath xmlns:m="http://schemas.openxmlformats.org/officeDocument/2006/math">
                    <m:r>
                      <a:rPr lang="en-US" b="0" i="1" smtClean="0">
                        <a:latin typeface="Cambria Math" panose="02040503050406030204" pitchFamily="18" charset="0"/>
                      </a:rPr>
                      <m:t>𝑀𝑆</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smtClean="0"/>
                  <a:t>: a function to calculate </a:t>
                </a:r>
                <a14:m>
                  <m:oMath xmlns:m="http://schemas.openxmlformats.org/officeDocument/2006/math">
                    <m:r>
                      <a:rPr lang="en-US" i="1" dirty="0" smtClean="0">
                        <a:latin typeface="Cambria Math" panose="02040503050406030204" pitchFamily="18" charset="0"/>
                      </a:rPr>
                      <m:t>𝑀𝑆</m:t>
                    </m:r>
                    <m:r>
                      <a:rPr lang="en-US" i="1" dirty="0" smtClean="0">
                        <a:latin typeface="Cambria Math" panose="02040503050406030204" pitchFamily="18" charset="0"/>
                      </a:rPr>
                      <m:t>(</m:t>
                    </m:r>
                    <m:r>
                      <a:rPr lang="en-US" i="1" dirty="0" smtClean="0">
                        <a:latin typeface="Cambria Math" panose="02040503050406030204" pitchFamily="18" charset="0"/>
                      </a:rPr>
                      <m:t>𝑇</m:t>
                    </m:r>
                    <m:r>
                      <a:rPr lang="en-US" i="1" dirty="0" smtClean="0">
                        <a:latin typeface="Cambria Math" panose="02040503050406030204" pitchFamily="18" charset="0"/>
                      </a:rPr>
                      <m:t>)</m:t>
                    </m:r>
                  </m:oMath>
                </a14:m>
                <a:r>
                  <a:rPr lang="en-US" dirty="0" smtClean="0"/>
                  <a:t> using mutants of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𝑂</m:t>
                        </m:r>
                      </m:e>
                      <m:sup>
                        <m:r>
                          <a:rPr lang="en-US" b="0" i="1" smtClean="0">
                            <a:latin typeface="Cambria Math" panose="02040503050406030204" pitchFamily="18" charset="0"/>
                          </a:rPr>
                          <m:t>′</m:t>
                        </m:r>
                      </m:sup>
                    </m:sSup>
                  </m:oMath>
                </a14:m>
                <a:endParaRPr lang="en-US" b="0" dirty="0" smtClean="0"/>
              </a:p>
              <a:p>
                <a:pPr marL="1257300" lvl="2" indent="-342900">
                  <a:buFont typeface="+mj-lt"/>
                  <a:buAutoNum type="arabicPeriod"/>
                </a:pPr>
                <a:endParaRPr lang="en-US" b="0" dirty="0" smtClean="0"/>
              </a:p>
              <a:p>
                <a:pPr marL="457200" lvl="1" indent="0">
                  <a:buNone/>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𝑀</m:t>
                      </m:r>
                      <m:sSub>
                        <m:sSubPr>
                          <m:ctrlPr>
                            <a:rPr lang="en-US" sz="1600" i="1">
                              <a:latin typeface="Cambria Math" panose="02040503050406030204" pitchFamily="18" charset="0"/>
                            </a:rPr>
                          </m:ctrlPr>
                        </m:sSubPr>
                        <m:e>
                          <m:r>
                            <a:rPr lang="en-US" sz="1600" i="1">
                              <a:latin typeface="Cambria Math" panose="02040503050406030204" pitchFamily="18" charset="0"/>
                            </a:rPr>
                            <m:t>𝑆</m:t>
                          </m:r>
                        </m:e>
                        <m:sub>
                          <m:r>
                            <a:rPr lang="en-US" sz="1600" b="1" i="1" smtClean="0">
                              <a:solidFill>
                                <a:srgbClr val="FF0000"/>
                              </a:solidFill>
                              <a:latin typeface="Cambria Math" panose="02040503050406030204" pitchFamily="18" charset="0"/>
                            </a:rPr>
                            <m:t>𝑸</m:t>
                          </m:r>
                        </m:sub>
                      </m:sSub>
                      <m:d>
                        <m:dPr>
                          <m:ctrlPr>
                            <a:rPr lang="en-US" sz="1600" i="1">
                              <a:latin typeface="Cambria Math" panose="02040503050406030204" pitchFamily="18" charset="0"/>
                            </a:rPr>
                          </m:ctrlPr>
                        </m:dPr>
                        <m:e>
                          <m:r>
                            <a:rPr lang="en-US" sz="1600" i="1">
                              <a:latin typeface="Cambria Math" panose="02040503050406030204" pitchFamily="18" charset="0"/>
                            </a:rPr>
                            <m:t>𝑇</m:t>
                          </m:r>
                        </m:e>
                      </m:d>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m:t>
                          </m:r>
                          <m:r>
                            <a:rPr lang="en-US" sz="1600" i="1">
                              <a:latin typeface="Cambria Math" panose="02040503050406030204" pitchFamily="18" charset="0"/>
                            </a:rPr>
                            <m:t>𝑚𝑢𝑡𝑎𝑛𝑡𝑠</m:t>
                          </m:r>
                          <m:r>
                            <a:rPr lang="en-US" sz="1600" i="1">
                              <a:latin typeface="Cambria Math" panose="02040503050406030204" pitchFamily="18" charset="0"/>
                            </a:rPr>
                            <m:t> </m:t>
                          </m:r>
                          <m:r>
                            <a:rPr lang="en-US" sz="1600" i="1" smtClean="0">
                              <a:solidFill>
                                <a:srgbClr val="FF0000"/>
                              </a:solidFill>
                              <a:latin typeface="Cambria Math" panose="02040503050406030204" pitchFamily="18" charset="0"/>
                            </a:rPr>
                            <m:t>𝑔𝑒𝑛𝑒𝑟𝑎𝑡𝑒𝑑</m:t>
                          </m:r>
                          <m:r>
                            <a:rPr lang="en-US" sz="1600" i="1" smtClean="0">
                              <a:solidFill>
                                <a:srgbClr val="FF0000"/>
                              </a:solidFill>
                              <a:latin typeface="Cambria Math" panose="02040503050406030204" pitchFamily="18" charset="0"/>
                            </a:rPr>
                            <m:t> </m:t>
                          </m:r>
                          <m:r>
                            <a:rPr lang="en-US" sz="1600" i="1" smtClean="0">
                              <a:solidFill>
                                <a:srgbClr val="FF0000"/>
                              </a:solidFill>
                              <a:latin typeface="Cambria Math" panose="02040503050406030204" pitchFamily="18" charset="0"/>
                            </a:rPr>
                            <m:t>𝑏𝑦</m:t>
                          </m:r>
                          <m:r>
                            <a:rPr lang="en-US" sz="1600" i="1" smtClean="0">
                              <a:solidFill>
                                <a:srgbClr val="FF0000"/>
                              </a:solidFill>
                              <a:latin typeface="Cambria Math" panose="02040503050406030204" pitchFamily="18" charset="0"/>
                            </a:rPr>
                            <m:t> </m:t>
                          </m:r>
                          <m:r>
                            <a:rPr lang="en-US" sz="1600" b="0" i="1" smtClean="0">
                              <a:solidFill>
                                <a:srgbClr val="FF0000"/>
                              </a:solidFill>
                              <a:latin typeface="Cambria Math" panose="02040503050406030204" pitchFamily="18" charset="0"/>
                            </a:rPr>
                            <m:t>𝑜𝑝</m:t>
                          </m:r>
                          <m:r>
                            <a:rPr lang="en-US" sz="1600" b="0" i="1" smtClean="0">
                              <a:solidFill>
                                <a:srgbClr val="FF0000"/>
                              </a:solidFill>
                              <a:latin typeface="Cambria Math" panose="02040503050406030204" pitchFamily="18" charset="0"/>
                            </a:rPr>
                            <m:t>.  </m:t>
                          </m:r>
                          <m:r>
                            <a:rPr lang="en-US" sz="1600" i="1">
                              <a:solidFill>
                                <a:srgbClr val="FF0000"/>
                              </a:solidFill>
                              <a:latin typeface="Cambria Math" panose="02040503050406030204" pitchFamily="18" charset="0"/>
                            </a:rPr>
                            <m:t>𝑄</m:t>
                          </m:r>
                          <m:r>
                            <a:rPr lang="en-US" sz="1600" i="1">
                              <a:latin typeface="Cambria Math" panose="02040503050406030204" pitchFamily="18" charset="0"/>
                            </a:rPr>
                            <m:t>, </m:t>
                          </m:r>
                          <m:r>
                            <a:rPr lang="en-US" sz="1600" i="1">
                              <a:latin typeface="Cambria Math" panose="02040503050406030204" pitchFamily="18" charset="0"/>
                            </a:rPr>
                            <m:t>𝑘𝑖𝑙𝑙𝑒𝑑</m:t>
                          </m:r>
                          <m:r>
                            <a:rPr lang="en-US" sz="1600" i="1">
                              <a:latin typeface="Cambria Math" panose="02040503050406030204" pitchFamily="18" charset="0"/>
                            </a:rPr>
                            <m:t> </m:t>
                          </m:r>
                          <m:r>
                            <a:rPr lang="en-US" sz="1600" i="1">
                              <a:latin typeface="Cambria Math" panose="02040503050406030204" pitchFamily="18" charset="0"/>
                            </a:rPr>
                            <m:t>𝑏𝑦</m:t>
                          </m:r>
                          <m:r>
                            <a:rPr lang="en-US" sz="1600" i="1">
                              <a:latin typeface="Cambria Math" panose="02040503050406030204" pitchFamily="18" charset="0"/>
                            </a:rPr>
                            <m:t> </m:t>
                          </m:r>
                          <m:r>
                            <a:rPr lang="en-US" sz="1600" i="1">
                              <a:latin typeface="Cambria Math" panose="02040503050406030204" pitchFamily="18" charset="0"/>
                            </a:rPr>
                            <m:t>𝑇</m:t>
                          </m:r>
                        </m:num>
                        <m:den>
                          <m:r>
                            <a:rPr lang="en-US" sz="1600" b="0" i="1" smtClean="0">
                              <a:latin typeface="Cambria Math" panose="02040503050406030204" pitchFamily="18" charset="0"/>
                            </a:rPr>
                            <m:t>#</m:t>
                          </m:r>
                          <m:r>
                            <a:rPr lang="en-US" sz="1600" b="0" i="1" smtClean="0">
                              <a:latin typeface="Cambria Math" panose="02040503050406030204" pitchFamily="18" charset="0"/>
                            </a:rPr>
                            <m:t>𝑚𝑢𝑡𝑎𝑛𝑡𝑠</m:t>
                          </m:r>
                          <m:r>
                            <a:rPr lang="en-US" sz="1600" b="0" i="1" smtClean="0">
                              <a:latin typeface="Cambria Math" panose="02040503050406030204" pitchFamily="18" charset="0"/>
                            </a:rPr>
                            <m:t> </m:t>
                          </m:r>
                          <m:r>
                            <a:rPr lang="en-US" sz="1600" b="0" i="1" smtClean="0">
                              <a:solidFill>
                                <a:srgbClr val="FF0000"/>
                              </a:solidFill>
                              <a:latin typeface="Cambria Math" panose="02040503050406030204" pitchFamily="18" charset="0"/>
                            </a:rPr>
                            <m:t>𝑔𝑒𝑛𝑒𝑟𝑎𝑡𝑒𝑑</m:t>
                          </m:r>
                          <m:r>
                            <a:rPr lang="en-US" sz="1600" b="0" i="1" smtClean="0">
                              <a:solidFill>
                                <a:srgbClr val="FF0000"/>
                              </a:solidFill>
                              <a:latin typeface="Cambria Math" panose="02040503050406030204" pitchFamily="18" charset="0"/>
                            </a:rPr>
                            <m:t> </m:t>
                          </m:r>
                          <m:r>
                            <a:rPr lang="en-US" sz="1600" b="0" i="1" smtClean="0">
                              <a:solidFill>
                                <a:srgbClr val="FF0000"/>
                              </a:solidFill>
                              <a:latin typeface="Cambria Math" panose="02040503050406030204" pitchFamily="18" charset="0"/>
                            </a:rPr>
                            <m:t>𝑏𝑦</m:t>
                          </m:r>
                          <m:r>
                            <a:rPr lang="en-US" sz="1600" b="0" i="1" smtClean="0">
                              <a:solidFill>
                                <a:srgbClr val="FF0000"/>
                              </a:solidFill>
                              <a:latin typeface="Cambria Math" panose="02040503050406030204" pitchFamily="18" charset="0"/>
                            </a:rPr>
                            <m:t> </m:t>
                          </m:r>
                          <m:r>
                            <a:rPr lang="en-US" sz="1600" b="0" i="1" smtClean="0">
                              <a:solidFill>
                                <a:srgbClr val="FF0000"/>
                              </a:solidFill>
                              <a:latin typeface="Cambria Math" panose="02040503050406030204" pitchFamily="18" charset="0"/>
                            </a:rPr>
                            <m:t>𝑜𝑝</m:t>
                          </m:r>
                          <m:r>
                            <a:rPr lang="en-US" sz="1600" b="0" i="1" smtClean="0">
                              <a:solidFill>
                                <a:srgbClr val="FF0000"/>
                              </a:solidFill>
                              <a:latin typeface="Cambria Math" panose="02040503050406030204" pitchFamily="18" charset="0"/>
                            </a:rPr>
                            <m:t>.  </m:t>
                          </m:r>
                          <m:r>
                            <a:rPr lang="en-US" sz="1600" b="0" i="1" smtClean="0">
                              <a:solidFill>
                                <a:srgbClr val="FF0000"/>
                              </a:solidFill>
                              <a:latin typeface="Cambria Math" panose="02040503050406030204" pitchFamily="18" charset="0"/>
                            </a:rPr>
                            <m:t>𝑄</m:t>
                          </m:r>
                        </m:den>
                      </m:f>
                    </m:oMath>
                  </m:oMathPara>
                </a14:m>
                <a:endParaRPr lang="en-US" dirty="0"/>
              </a:p>
              <a:p>
                <a:pPr marL="457200" lvl="1" indent="0">
                  <a:buNone/>
                </a:pPr>
                <a:endParaRPr lang="en-US" dirty="0" smtClean="0"/>
              </a:p>
            </p:txBody>
          </p:sp>
        </mc:Choice>
        <mc:Fallback xmlns="">
          <p:sp>
            <p:nvSpPr>
              <p:cNvPr id="49" name="Content Placeholder 2"/>
              <p:cNvSpPr>
                <a:spLocks noGrp="1" noRot="1" noChangeAspect="1" noMove="1" noResize="1" noEditPoints="1" noAdjustHandles="1" noChangeArrowheads="1" noChangeShapeType="1" noTextEdit="1"/>
              </p:cNvSpPr>
              <p:nvPr>
                <p:ph idx="1"/>
              </p:nvPr>
            </p:nvSpPr>
            <p:spPr>
              <a:xfrm>
                <a:off x="627529" y="1068864"/>
                <a:ext cx="5387789" cy="2910470"/>
              </a:xfrm>
              <a:blipFill>
                <a:blip r:embed="rId4"/>
                <a:stretch>
                  <a:fillRect l="-1584" t="-2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Content Placeholder 2"/>
              <p:cNvSpPr txBox="1">
                <a:spLocks/>
              </p:cNvSpPr>
              <p:nvPr/>
            </p:nvSpPr>
            <p:spPr>
              <a:xfrm>
                <a:off x="6225989" y="1068864"/>
                <a:ext cx="5387789" cy="29104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Deployment Phase</a:t>
                </a:r>
              </a:p>
              <a:p>
                <a:pPr lvl="1"/>
                <a:r>
                  <a:rPr lang="en-US" dirty="0" smtClean="0"/>
                  <a:t>Input: program P, test suite T,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oMath>
                </a14:m>
                <a:r>
                  <a:rPr lang="en-US" dirty="0" smtClean="0"/>
                  <a:t>, </a:t>
                </a:r>
                <a14:m>
                  <m:oMath xmlns:m="http://schemas.openxmlformats.org/officeDocument/2006/math">
                    <m:r>
                      <a:rPr lang="en-US" b="0" i="1" dirty="0" smtClean="0">
                        <a:latin typeface="Cambria Math" panose="02040503050406030204" pitchFamily="18" charset="0"/>
                      </a:rPr>
                      <m:t>𝑀𝑆</m:t>
                    </m:r>
                    <m:r>
                      <a:rPr lang="en-US" b="0" i="1" dirty="0" smtClean="0">
                        <a:latin typeface="Cambria Math" panose="02040503050406030204" pitchFamily="18" charset="0"/>
                      </a:rPr>
                      <m:t>′(</m:t>
                    </m:r>
                    <m:r>
                      <a:rPr lang="en-US" b="0" i="1" dirty="0" smtClean="0">
                        <a:latin typeface="Cambria Math" panose="02040503050406030204" pitchFamily="18" charset="0"/>
                      </a:rPr>
                      <m:t>𝑇</m:t>
                    </m:r>
                    <m:r>
                      <a:rPr lang="en-US" b="0" i="1" dirty="0" smtClean="0">
                        <a:latin typeface="Cambria Math" panose="02040503050406030204" pitchFamily="18" charset="0"/>
                      </a:rPr>
                      <m:t>)</m:t>
                    </m:r>
                  </m:oMath>
                </a14:m>
                <a:endParaRPr lang="en-US" dirty="0" smtClean="0"/>
              </a:p>
              <a:p>
                <a:pPr lvl="1"/>
                <a:r>
                  <a:rPr lang="en-US" dirty="0" smtClean="0"/>
                  <a:t>Output: </a:t>
                </a:r>
              </a:p>
              <a:p>
                <a:pPr lvl="2">
                  <a:buFont typeface="Wingdings" panose="05000000000000000000" pitchFamily="2" charset="2"/>
                  <a:buChar char="Ø"/>
                </a:pPr>
                <a:r>
                  <a:rPr lang="en-US" dirty="0" smtClean="0"/>
                  <a:t>Predicted Mutation Score of T</a:t>
                </a:r>
              </a:p>
              <a:p>
                <a:pPr lvl="1"/>
                <a:endParaRPr lang="en-US" dirty="0"/>
              </a:p>
              <a:p>
                <a:pPr lvl="1"/>
                <a:r>
                  <a:rPr lang="en-US" dirty="0" smtClean="0"/>
                  <a:t>Only generate mutants of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oMath>
                </a14:m>
                <a:endParaRPr lang="en-US" dirty="0" smtClean="0"/>
              </a:p>
              <a:p>
                <a:pPr lvl="1"/>
                <a:r>
                  <a:rPr lang="en-US" dirty="0" smtClean="0"/>
                  <a:t>Calculate </a:t>
                </a:r>
                <a14:m>
                  <m:oMath xmlns:m="http://schemas.openxmlformats.org/officeDocument/2006/math">
                    <m:r>
                      <a:rPr lang="en-US" b="0" i="1" smtClean="0">
                        <a:latin typeface="Cambria Math" panose="02040503050406030204" pitchFamily="18" charset="0"/>
                      </a:rPr>
                      <m:t>𝑀</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𝑄</m:t>
                        </m:r>
                      </m:sub>
                    </m:sSub>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smtClean="0"/>
                  <a:t> for all </a:t>
                </a:r>
                <a14:m>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oMath>
                </a14:m>
                <a:endParaRPr lang="en-US" dirty="0" smtClean="0"/>
              </a:p>
              <a:p>
                <a:pPr lvl="1"/>
                <a:r>
                  <a:rPr lang="en-US" dirty="0" smtClean="0"/>
                  <a:t>Apply </a:t>
                </a:r>
                <a14:m>
                  <m:oMath xmlns:m="http://schemas.openxmlformats.org/officeDocument/2006/math">
                    <m:r>
                      <a:rPr lang="en-US" b="0" i="1" smtClean="0">
                        <a:latin typeface="Cambria Math" panose="02040503050406030204" pitchFamily="18" charset="0"/>
                      </a:rPr>
                      <m:t>𝑀</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𝑆</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oMath>
                </a14:m>
                <a:r>
                  <a:rPr lang="en-US" dirty="0" smtClean="0"/>
                  <a:t> to predict </a:t>
                </a:r>
                <a14:m>
                  <m:oMath xmlns:m="http://schemas.openxmlformats.org/officeDocument/2006/math">
                    <m:r>
                      <a:rPr lang="en-US" i="1" dirty="0" smtClean="0">
                        <a:latin typeface="Cambria Math" panose="02040503050406030204" pitchFamily="18" charset="0"/>
                      </a:rPr>
                      <m:t>𝑀𝑆</m:t>
                    </m:r>
                    <m:r>
                      <a:rPr lang="en-US" i="1" dirty="0" smtClean="0">
                        <a:latin typeface="Cambria Math" panose="02040503050406030204" pitchFamily="18" charset="0"/>
                      </a:rPr>
                      <m:t>(</m:t>
                    </m:r>
                    <m:r>
                      <a:rPr lang="en-US" i="1" dirty="0" smtClean="0">
                        <a:latin typeface="Cambria Math" panose="02040503050406030204" pitchFamily="18" charset="0"/>
                      </a:rPr>
                      <m:t>𝑇</m:t>
                    </m:r>
                    <m:r>
                      <a:rPr lang="en-US" i="1" dirty="0" smtClean="0">
                        <a:latin typeface="Cambria Math" panose="02040503050406030204" pitchFamily="18" charset="0"/>
                      </a:rPr>
                      <m:t>)</m:t>
                    </m:r>
                  </m:oMath>
                </a14:m>
                <a:endParaRPr lang="en-US" dirty="0"/>
              </a:p>
              <a:p>
                <a:pPr marL="457200" lvl="1" indent="0">
                  <a:buFont typeface="Arial" panose="020B0604020202020204" pitchFamily="34" charset="0"/>
                  <a:buNone/>
                </a:pPr>
                <a:endParaRPr lang="en-US" dirty="0" smtClean="0"/>
              </a:p>
            </p:txBody>
          </p:sp>
        </mc:Choice>
        <mc:Fallback xmlns="">
          <p:sp>
            <p:nvSpPr>
              <p:cNvPr id="50" name="Content Placeholder 2"/>
              <p:cNvSpPr txBox="1">
                <a:spLocks noRot="1" noChangeAspect="1" noMove="1" noResize="1" noEditPoints="1" noAdjustHandles="1" noChangeArrowheads="1" noChangeShapeType="1" noTextEdit="1"/>
              </p:cNvSpPr>
              <p:nvPr/>
            </p:nvSpPr>
            <p:spPr>
              <a:xfrm>
                <a:off x="6225989" y="1068864"/>
                <a:ext cx="5387789" cy="2910470"/>
              </a:xfrm>
              <a:prstGeom prst="rect">
                <a:avLst/>
              </a:prstGeom>
              <a:blipFill>
                <a:blip r:embed="rId5"/>
                <a:stretch>
                  <a:fillRect l="-1471" t="-2929"/>
                </a:stretch>
              </a:blipFill>
            </p:spPr>
            <p:txBody>
              <a:bodyPr/>
              <a:lstStyle/>
              <a:p>
                <a:r>
                  <a:rPr lang="en-US">
                    <a:noFill/>
                  </a:rPr>
                  <a:t> </a:t>
                </a:r>
              </a:p>
            </p:txBody>
          </p:sp>
        </mc:Fallback>
      </mc:AlternateContent>
      <p:sp>
        <p:nvSpPr>
          <p:cNvPr id="3" name="Rectangle 2"/>
          <p:cNvSpPr/>
          <p:nvPr/>
        </p:nvSpPr>
        <p:spPr>
          <a:xfrm>
            <a:off x="6122822" y="3803904"/>
            <a:ext cx="6069178" cy="2906819"/>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4871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animEffect transition="in" filter="fade">
                                      <p:cBhvr>
                                        <p:cTn id="7" dur="500"/>
                                        <p:tgtEl>
                                          <p:spTgt spid="4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xEl>
                                              <p:pRg st="1" end="1"/>
                                            </p:txEl>
                                          </p:spTgt>
                                        </p:tgtEl>
                                        <p:attrNameLst>
                                          <p:attrName>style.visibility</p:attrName>
                                        </p:attrNameLst>
                                      </p:cBhvr>
                                      <p:to>
                                        <p:strVal val="visible"/>
                                      </p:to>
                                    </p:set>
                                    <p:animEffect transition="in" filter="fade">
                                      <p:cBhvr>
                                        <p:cTn id="10" dur="500"/>
                                        <p:tgtEl>
                                          <p:spTgt spid="4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
                                            <p:txEl>
                                              <p:pRg st="2" end="2"/>
                                            </p:txEl>
                                          </p:spTgt>
                                        </p:tgtEl>
                                        <p:attrNameLst>
                                          <p:attrName>style.visibility</p:attrName>
                                        </p:attrNameLst>
                                      </p:cBhvr>
                                      <p:to>
                                        <p:strVal val="visible"/>
                                      </p:to>
                                    </p:set>
                                    <p:animEffect transition="in" filter="fade">
                                      <p:cBhvr>
                                        <p:cTn id="13" dur="500"/>
                                        <p:tgtEl>
                                          <p:spTgt spid="4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9">
                                            <p:txEl>
                                              <p:pRg st="3" end="3"/>
                                            </p:txEl>
                                          </p:spTgt>
                                        </p:tgtEl>
                                        <p:attrNameLst>
                                          <p:attrName>style.visibility</p:attrName>
                                        </p:attrNameLst>
                                      </p:cBhvr>
                                      <p:to>
                                        <p:strVal val="visible"/>
                                      </p:to>
                                    </p:set>
                                    <p:animEffect transition="in" filter="fade">
                                      <p:cBhvr>
                                        <p:cTn id="16" dur="500"/>
                                        <p:tgtEl>
                                          <p:spTgt spid="4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9">
                                            <p:txEl>
                                              <p:pRg st="4" end="4"/>
                                            </p:txEl>
                                          </p:spTgt>
                                        </p:tgtEl>
                                        <p:attrNameLst>
                                          <p:attrName>style.visibility</p:attrName>
                                        </p:attrNameLst>
                                      </p:cBhvr>
                                      <p:to>
                                        <p:strVal val="visible"/>
                                      </p:to>
                                    </p:set>
                                    <p:animEffect transition="in" filter="fade">
                                      <p:cBhvr>
                                        <p:cTn id="19" dur="500"/>
                                        <p:tgtEl>
                                          <p:spTgt spid="49">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9">
                                            <p:txEl>
                                              <p:pRg st="6" end="6"/>
                                            </p:txEl>
                                          </p:spTgt>
                                        </p:tgtEl>
                                        <p:attrNameLst>
                                          <p:attrName>style.visibility</p:attrName>
                                        </p:attrNameLst>
                                      </p:cBhvr>
                                      <p:to>
                                        <p:strVal val="visible"/>
                                      </p:to>
                                    </p:set>
                                    <p:animEffect transition="in" filter="fade">
                                      <p:cBhvr>
                                        <p:cTn id="22" dur="500"/>
                                        <p:tgtEl>
                                          <p:spTgt spid="49">
                                            <p:txEl>
                                              <p:pRg st="6" end="6"/>
                                            </p:txEl>
                                          </p:spTgt>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0">
                                            <p:txEl>
                                              <p:pRg st="0" end="0"/>
                                            </p:txEl>
                                          </p:spTgt>
                                        </p:tgtEl>
                                        <p:attrNameLst>
                                          <p:attrName>style.visibility</p:attrName>
                                        </p:attrNameLst>
                                      </p:cBhvr>
                                      <p:to>
                                        <p:strVal val="visible"/>
                                      </p:to>
                                    </p:set>
                                    <p:animEffect transition="in" filter="fade">
                                      <p:cBhvr>
                                        <p:cTn id="29" dur="500"/>
                                        <p:tgtEl>
                                          <p:spTgt spid="50">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0">
                                            <p:txEl>
                                              <p:pRg st="1" end="1"/>
                                            </p:txEl>
                                          </p:spTgt>
                                        </p:tgtEl>
                                        <p:attrNameLst>
                                          <p:attrName>style.visibility</p:attrName>
                                        </p:attrNameLst>
                                      </p:cBhvr>
                                      <p:to>
                                        <p:strVal val="visible"/>
                                      </p:to>
                                    </p:set>
                                    <p:animEffect transition="in" filter="fade">
                                      <p:cBhvr>
                                        <p:cTn id="32" dur="500"/>
                                        <p:tgtEl>
                                          <p:spTgt spid="50">
                                            <p:txEl>
                                              <p:pRg st="1" end="1"/>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0">
                                            <p:txEl>
                                              <p:pRg st="2" end="2"/>
                                            </p:txEl>
                                          </p:spTgt>
                                        </p:tgtEl>
                                        <p:attrNameLst>
                                          <p:attrName>style.visibility</p:attrName>
                                        </p:attrNameLst>
                                      </p:cBhvr>
                                      <p:to>
                                        <p:strVal val="visible"/>
                                      </p:to>
                                    </p:set>
                                    <p:animEffect transition="in" filter="fade">
                                      <p:cBhvr>
                                        <p:cTn id="35" dur="500"/>
                                        <p:tgtEl>
                                          <p:spTgt spid="50">
                                            <p:txEl>
                                              <p:pRg st="2" end="2"/>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0">
                                            <p:txEl>
                                              <p:pRg st="3" end="3"/>
                                            </p:txEl>
                                          </p:spTgt>
                                        </p:tgtEl>
                                        <p:attrNameLst>
                                          <p:attrName>style.visibility</p:attrName>
                                        </p:attrNameLst>
                                      </p:cBhvr>
                                      <p:to>
                                        <p:strVal val="visible"/>
                                      </p:to>
                                    </p:set>
                                    <p:animEffect transition="in" filter="fade">
                                      <p:cBhvr>
                                        <p:cTn id="38" dur="500"/>
                                        <p:tgtEl>
                                          <p:spTgt spid="50">
                                            <p:txEl>
                                              <p:pRg st="3" end="3"/>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0">
                                            <p:txEl>
                                              <p:pRg st="5" end="5"/>
                                            </p:txEl>
                                          </p:spTgt>
                                        </p:tgtEl>
                                        <p:attrNameLst>
                                          <p:attrName>style.visibility</p:attrName>
                                        </p:attrNameLst>
                                      </p:cBhvr>
                                      <p:to>
                                        <p:strVal val="visible"/>
                                      </p:to>
                                    </p:set>
                                    <p:animEffect transition="in" filter="fade">
                                      <p:cBhvr>
                                        <p:cTn id="41" dur="500"/>
                                        <p:tgtEl>
                                          <p:spTgt spid="50">
                                            <p:txEl>
                                              <p:pRg st="5" end="5"/>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0">
                                            <p:txEl>
                                              <p:pRg st="6" end="6"/>
                                            </p:txEl>
                                          </p:spTgt>
                                        </p:tgtEl>
                                        <p:attrNameLst>
                                          <p:attrName>style.visibility</p:attrName>
                                        </p:attrNameLst>
                                      </p:cBhvr>
                                      <p:to>
                                        <p:strVal val="visible"/>
                                      </p:to>
                                    </p:set>
                                    <p:animEffect transition="in" filter="fade">
                                      <p:cBhvr>
                                        <p:cTn id="44" dur="500"/>
                                        <p:tgtEl>
                                          <p:spTgt spid="50">
                                            <p:txEl>
                                              <p:pRg st="6" end="6"/>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0">
                                            <p:txEl>
                                              <p:pRg st="7" end="7"/>
                                            </p:txEl>
                                          </p:spTgt>
                                        </p:tgtEl>
                                        <p:attrNameLst>
                                          <p:attrName>style.visibility</p:attrName>
                                        </p:attrNameLst>
                                      </p:cBhvr>
                                      <p:to>
                                        <p:strVal val="visible"/>
                                      </p:to>
                                    </p:set>
                                    <p:animEffect transition="in" filter="fade">
                                      <p:cBhvr>
                                        <p:cTn id="47" dur="500"/>
                                        <p:tgtEl>
                                          <p:spTgt spid="50">
                                            <p:txEl>
                                              <p:pRg st="7" end="7"/>
                                            </p:txEl>
                                          </p:spTgt>
                                        </p:tgtEl>
                                      </p:cBhvr>
                                    </p:animEffect>
                                  </p:childTnLst>
                                </p:cTn>
                              </p:par>
                              <p:par>
                                <p:cTn id="48" presetID="1" presetClass="exit" presetSubtype="0" fill="hold" grpId="1" nodeType="withEffect">
                                  <p:stCondLst>
                                    <p:cond delay="0"/>
                                  </p:stCondLst>
                                  <p:childTnLst>
                                    <p:set>
                                      <p:cBhvr>
                                        <p:cTn id="49"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bldP spid="50" grpId="0" build="p"/>
      <p:bldP spid="3" grpId="0" animBg="1"/>
      <p:bldP spid="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822" y="4244700"/>
            <a:ext cx="10685978" cy="2476771"/>
          </a:xfrm>
          <a:prstGeom prst="rect">
            <a:avLst/>
          </a:prstGeom>
        </p:spPr>
      </p:pic>
      <p:sp>
        <p:nvSpPr>
          <p:cNvPr id="2" name="Title 1"/>
          <p:cNvSpPr>
            <a:spLocks noGrp="1"/>
          </p:cNvSpPr>
          <p:nvPr>
            <p:ph type="title"/>
          </p:nvPr>
        </p:nvSpPr>
        <p:spPr/>
        <p:txBody>
          <a:bodyPr/>
          <a:lstStyle/>
          <a:p>
            <a:r>
              <a:rPr lang="en-US" dirty="0" smtClean="0"/>
              <a:t>REFINER Training Process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533167"/>
                <a:ext cx="10515600" cy="4643796"/>
              </a:xfrm>
            </p:spPr>
            <p:txBody>
              <a:bodyPr/>
              <a:lstStyle/>
              <a:p>
                <a:r>
                  <a:rPr lang="en-US" b="1" dirty="0" smtClean="0"/>
                  <a:t>Step 1</a:t>
                </a:r>
                <a:r>
                  <a:rPr lang="en-US" dirty="0" smtClean="0"/>
                  <a:t>: Conduct mutation analysis on each program in training data</a:t>
                </a:r>
              </a:p>
              <a:p>
                <a:r>
                  <a:rPr lang="en-US" b="1" dirty="0" smtClean="0"/>
                  <a:t>Step 2</a:t>
                </a:r>
                <a:r>
                  <a:rPr lang="en-US" dirty="0" smtClean="0"/>
                  <a:t>: Generate input data for CLARS</a:t>
                </a:r>
              </a:p>
              <a:p>
                <a:pPr lvl="1"/>
                <a14:m>
                  <m:oMath xmlns:m="http://schemas.openxmlformats.org/officeDocument/2006/math">
                    <m:r>
                      <a:rPr lang="en-US" i="1">
                        <a:latin typeface="Cambria Math" panose="02040503050406030204" pitchFamily="18" charset="0"/>
                      </a:rPr>
                      <m:t>𝑀𝑆</m:t>
                    </m:r>
                    <m:d>
                      <m:dPr>
                        <m:ctrlPr>
                          <a:rPr lang="en-US" i="1">
                            <a:latin typeface="Cambria Math" panose="02040503050406030204" pitchFamily="18" charset="0"/>
                          </a:rPr>
                        </m:ctrlPr>
                      </m:dPr>
                      <m:e>
                        <m:r>
                          <a:rPr lang="en-US" i="1">
                            <a:latin typeface="Cambria Math" panose="02040503050406030204" pitchFamily="18" charset="0"/>
                          </a:rPr>
                          <m:t>𝑇</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𝑚𝑢𝑡𝑎𝑛𝑡𝑠</m:t>
                        </m:r>
                        <m:r>
                          <a:rPr lang="en-US" i="1">
                            <a:latin typeface="Cambria Math" panose="02040503050406030204" pitchFamily="18" charset="0"/>
                          </a:rPr>
                          <m:t> </m:t>
                        </m:r>
                        <m:r>
                          <a:rPr lang="en-US" i="1">
                            <a:solidFill>
                              <a:srgbClr val="FF0000"/>
                            </a:solidFill>
                            <a:latin typeface="Cambria Math" panose="02040503050406030204" pitchFamily="18" charset="0"/>
                          </a:rPr>
                          <m:t>𝑔𝑒𝑛𝑒𝑟𝑎𝑡𝑒𝑑</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𝑏𝑦</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𝑎𝑙𝑙</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𝑜𝑝𝑠</m:t>
                        </m:r>
                        <m:r>
                          <a:rPr lang="en-US" i="1">
                            <a:latin typeface="Cambria Math" panose="02040503050406030204" pitchFamily="18" charset="0"/>
                          </a:rPr>
                          <m:t>,   </m:t>
                        </m:r>
                        <m:r>
                          <a:rPr lang="en-US" i="1">
                            <a:latin typeface="Cambria Math" panose="02040503050406030204" pitchFamily="18" charset="0"/>
                          </a:rPr>
                          <m:t>𝑘𝑖𝑙𝑙𝑒𝑑</m:t>
                        </m:r>
                        <m:r>
                          <a:rPr lang="en-US" i="1">
                            <a:latin typeface="Cambria Math" panose="02040503050406030204" pitchFamily="18" charset="0"/>
                          </a:rPr>
                          <m:t> </m:t>
                        </m:r>
                        <m:r>
                          <a:rPr lang="en-US" i="1">
                            <a:latin typeface="Cambria Math" panose="02040503050406030204" pitchFamily="18" charset="0"/>
                          </a:rPr>
                          <m:t>𝑏𝑦</m:t>
                        </m:r>
                        <m:r>
                          <a:rPr lang="en-US" i="1">
                            <a:latin typeface="Cambria Math" panose="02040503050406030204" pitchFamily="18" charset="0"/>
                          </a:rPr>
                          <m:t> </m:t>
                        </m:r>
                        <m:r>
                          <a:rPr lang="en-US" i="1">
                            <a:latin typeface="Cambria Math" panose="02040503050406030204" pitchFamily="18" charset="0"/>
                          </a:rPr>
                          <m:t>𝑇</m:t>
                        </m:r>
                      </m:num>
                      <m:den>
                        <m:r>
                          <a:rPr lang="en-US" i="1">
                            <a:latin typeface="Cambria Math" panose="02040503050406030204" pitchFamily="18" charset="0"/>
                          </a:rPr>
                          <m:t>#</m:t>
                        </m:r>
                        <m:r>
                          <a:rPr lang="en-US" i="1">
                            <a:latin typeface="Cambria Math" panose="02040503050406030204" pitchFamily="18" charset="0"/>
                          </a:rPr>
                          <m:t>𝑚𝑢𝑡𝑎𝑛𝑡𝑠</m:t>
                        </m:r>
                        <m:r>
                          <a:rPr lang="en-US" i="1">
                            <a:latin typeface="Cambria Math" panose="02040503050406030204" pitchFamily="18" charset="0"/>
                          </a:rPr>
                          <m:t> </m:t>
                        </m:r>
                        <m:r>
                          <a:rPr lang="en-US" i="1">
                            <a:solidFill>
                              <a:srgbClr val="FF0000"/>
                            </a:solidFill>
                            <a:latin typeface="Cambria Math" panose="02040503050406030204" pitchFamily="18" charset="0"/>
                          </a:rPr>
                          <m:t>𝑔𝑒𝑛𝑒𝑟𝑎𝑡𝑒𝑑</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𝑏𝑦</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𝑎𝑙𝑙</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𝑜𝑝𝑠</m:t>
                        </m:r>
                      </m:den>
                    </m:f>
                  </m:oMath>
                </a14:m>
                <a:endParaRPr lang="en-US" dirty="0">
                  <a:solidFill>
                    <a:srgbClr val="FF0000"/>
                  </a:solidFill>
                </a:endParaRPr>
              </a:p>
              <a:p>
                <a:pPr lvl="1"/>
                <a14:m>
                  <m:oMath xmlns:m="http://schemas.openxmlformats.org/officeDocument/2006/math">
                    <m:r>
                      <a:rPr lang="en-US" i="1" dirty="0">
                        <a:latin typeface="Cambria Math" panose="02040503050406030204" pitchFamily="18" charset="0"/>
                      </a:rPr>
                      <m:t>𝑀𝑆</m:t>
                    </m:r>
                    <m:r>
                      <a:rPr lang="en-US" b="1" i="1" baseline="-25000" dirty="0">
                        <a:solidFill>
                          <a:srgbClr val="FF0000"/>
                        </a:solidFill>
                        <a:latin typeface="Cambria Math" panose="02040503050406030204" pitchFamily="18" charset="0"/>
                      </a:rPr>
                      <m:t>𝑸</m:t>
                    </m:r>
                    <m:r>
                      <a:rPr lang="en-US" i="1" dirty="0">
                        <a:latin typeface="Cambria Math" panose="02040503050406030204" pitchFamily="18" charset="0"/>
                      </a:rPr>
                      <m:t>(</m:t>
                    </m:r>
                    <m:r>
                      <a:rPr lang="en-US" i="1" dirty="0">
                        <a:latin typeface="Cambria Math" panose="02040503050406030204" pitchFamily="18" charset="0"/>
                      </a:rPr>
                      <m:t>𝑇</m:t>
                    </m:r>
                    <m:r>
                      <a:rPr lang="en-US" i="1" dirty="0">
                        <a:latin typeface="Cambria Math" panose="02040503050406030204" pitchFamily="18" charset="0"/>
                      </a:rPr>
                      <m:t>) = </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𝑚𝑢𝑡𝑎𝑛𝑡𝑠</m:t>
                        </m:r>
                        <m:r>
                          <a:rPr lang="en-US" i="1">
                            <a:latin typeface="Cambria Math" panose="02040503050406030204" pitchFamily="18" charset="0"/>
                          </a:rPr>
                          <m:t> </m:t>
                        </m:r>
                        <m:r>
                          <a:rPr lang="en-US" i="1">
                            <a:solidFill>
                              <a:srgbClr val="FF0000"/>
                            </a:solidFill>
                            <a:latin typeface="Cambria Math" panose="02040503050406030204" pitchFamily="18" charset="0"/>
                          </a:rPr>
                          <m:t>𝑔𝑒𝑛𝑒𝑟𝑎𝑡𝑒𝑑</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𝑏𝑦</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𝑜𝑝</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𝑄</m:t>
                        </m:r>
                        <m:r>
                          <a:rPr lang="en-US" i="1">
                            <a:latin typeface="Cambria Math" panose="02040503050406030204" pitchFamily="18" charset="0"/>
                          </a:rPr>
                          <m:t>,   </m:t>
                        </m:r>
                        <m:r>
                          <a:rPr lang="en-US" i="1">
                            <a:latin typeface="Cambria Math" panose="02040503050406030204" pitchFamily="18" charset="0"/>
                          </a:rPr>
                          <m:t>𝑘𝑖𝑙𝑙𝑒𝑑</m:t>
                        </m:r>
                        <m:r>
                          <a:rPr lang="en-US" i="1">
                            <a:latin typeface="Cambria Math" panose="02040503050406030204" pitchFamily="18" charset="0"/>
                          </a:rPr>
                          <m:t> </m:t>
                        </m:r>
                        <m:r>
                          <a:rPr lang="en-US" i="1">
                            <a:latin typeface="Cambria Math" panose="02040503050406030204" pitchFamily="18" charset="0"/>
                          </a:rPr>
                          <m:t>𝑏𝑦</m:t>
                        </m:r>
                        <m:r>
                          <a:rPr lang="en-US" i="1">
                            <a:latin typeface="Cambria Math" panose="02040503050406030204" pitchFamily="18" charset="0"/>
                          </a:rPr>
                          <m:t> </m:t>
                        </m:r>
                        <m:r>
                          <a:rPr lang="en-US" i="1">
                            <a:latin typeface="Cambria Math" panose="02040503050406030204" pitchFamily="18" charset="0"/>
                          </a:rPr>
                          <m:t>𝑇</m:t>
                        </m:r>
                        <m:r>
                          <a:rPr lang="en-US" i="1">
                            <a:latin typeface="Cambria Math" panose="02040503050406030204" pitchFamily="18" charset="0"/>
                          </a:rPr>
                          <m:t> </m:t>
                        </m:r>
                      </m:num>
                      <m:den>
                        <m:r>
                          <a:rPr lang="en-US" i="1">
                            <a:latin typeface="Cambria Math" panose="02040503050406030204" pitchFamily="18" charset="0"/>
                          </a:rPr>
                          <m:t># </m:t>
                        </m:r>
                        <m:r>
                          <a:rPr lang="en-US" i="1">
                            <a:latin typeface="Cambria Math" panose="02040503050406030204" pitchFamily="18" charset="0"/>
                          </a:rPr>
                          <m:t>𝑚𝑢𝑡𝑎𝑛𝑡𝑠</m:t>
                        </m:r>
                        <m:r>
                          <a:rPr lang="en-US" i="1">
                            <a:latin typeface="Cambria Math" panose="02040503050406030204" pitchFamily="18" charset="0"/>
                          </a:rPr>
                          <m:t> </m:t>
                        </m:r>
                        <m:r>
                          <a:rPr lang="en-US" i="1">
                            <a:solidFill>
                              <a:srgbClr val="FF0000"/>
                            </a:solidFill>
                            <a:latin typeface="Cambria Math" panose="02040503050406030204" pitchFamily="18" charset="0"/>
                          </a:rPr>
                          <m:t>𝑔𝑒𝑛𝑒𝑟𝑎𝑡𝑒𝑑</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𝑏𝑦</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𝑜𝑝</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𝑄</m:t>
                        </m:r>
                      </m:den>
                    </m:f>
                  </m:oMath>
                </a14:m>
                <a:endParaRPr lang="en-US" dirty="0" smtClean="0"/>
              </a:p>
              <a:p>
                <a:pPr lvl="1"/>
                <a:r>
                  <a:rPr lang="en-US" dirty="0" smtClean="0"/>
                  <a:t>Cost = #mutants generated by each operator</a:t>
                </a:r>
              </a:p>
              <a:p>
                <a:r>
                  <a:rPr lang="en-US" b="1" dirty="0" smtClean="0"/>
                  <a:t>Step 3</a:t>
                </a:r>
                <a:r>
                  <a:rPr lang="en-US" dirty="0" smtClean="0"/>
                  <a:t>: Apply CLARS to generate model (</a:t>
                </a:r>
                <a14:m>
                  <m:oMath xmlns:m="http://schemas.openxmlformats.org/officeDocument/2006/math">
                    <m:r>
                      <a:rPr lang="en-US" b="0" i="1" smtClean="0">
                        <a:latin typeface="Cambria Math" panose="02040503050406030204" pitchFamily="18" charset="0"/>
                      </a:rPr>
                      <m:t>𝑀𝑆</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smtClean="0"/>
                  <a:t>) and subset of operators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533167"/>
                <a:ext cx="10515600" cy="4643796"/>
              </a:xfrm>
              <a:blipFill>
                <a:blip r:embed="rId4"/>
                <a:stretch>
                  <a:fillRect l="-812" t="-1840"/>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7E81607-7F19-43FA-866D-50281015831B}" type="slidenum">
              <a:rPr lang="en-US" smtClean="0"/>
              <a:t>17</a:t>
            </a:fld>
            <a:endParaRPr lang="en-US"/>
          </a:p>
        </p:txBody>
      </p:sp>
      <p:sp>
        <p:nvSpPr>
          <p:cNvPr id="9" name="TextBox 8"/>
          <p:cNvSpPr txBox="1"/>
          <p:nvPr/>
        </p:nvSpPr>
        <p:spPr>
          <a:xfrm>
            <a:off x="0" y="4450610"/>
            <a:ext cx="844217" cy="1077218"/>
          </a:xfrm>
          <a:prstGeom prst="rect">
            <a:avLst/>
          </a:prstGeom>
          <a:noFill/>
        </p:spPr>
        <p:txBody>
          <a:bodyPr wrap="square" rtlCol="0">
            <a:spAutoFit/>
          </a:bodyPr>
          <a:lstStyle/>
          <a:p>
            <a:pPr algn="ctr"/>
            <a:r>
              <a:rPr lang="en-US" sz="1600" dirty="0" smtClean="0"/>
              <a:t>Set of </a:t>
            </a:r>
            <a:r>
              <a:rPr lang="en-US" sz="1600" dirty="0" err="1" smtClean="0"/>
              <a:t>progs</a:t>
            </a:r>
            <a:r>
              <a:rPr lang="en-US" sz="1600" dirty="0" smtClean="0"/>
              <a:t> &amp; test suites</a:t>
            </a:r>
            <a:endParaRPr lang="en-US" sz="1600" dirty="0"/>
          </a:p>
        </p:txBody>
      </p:sp>
      <p:sp>
        <p:nvSpPr>
          <p:cNvPr id="56" name="TextBox 55"/>
          <p:cNvSpPr txBox="1"/>
          <p:nvPr/>
        </p:nvSpPr>
        <p:spPr>
          <a:xfrm>
            <a:off x="0" y="5799547"/>
            <a:ext cx="673839" cy="830997"/>
          </a:xfrm>
          <a:prstGeom prst="rect">
            <a:avLst/>
          </a:prstGeom>
          <a:noFill/>
        </p:spPr>
        <p:txBody>
          <a:bodyPr wrap="square" rtlCol="0">
            <a:spAutoFit/>
          </a:bodyPr>
          <a:lstStyle/>
          <a:p>
            <a:pPr algn="ctr"/>
            <a:r>
              <a:rPr lang="en-US" sz="1600" dirty="0" smtClean="0"/>
              <a:t>Set of </a:t>
            </a:r>
            <a:r>
              <a:rPr lang="en-US" sz="1600" dirty="0" err="1" smtClean="0"/>
              <a:t>Mut</a:t>
            </a:r>
            <a:r>
              <a:rPr lang="en-US" sz="1600" dirty="0" smtClean="0"/>
              <a:t>. Op.</a:t>
            </a:r>
            <a:endParaRPr lang="en-US" sz="1600" dirty="0"/>
          </a:p>
        </p:txBody>
      </p:sp>
      <p:sp>
        <p:nvSpPr>
          <p:cNvPr id="4" name="Rectangle 3"/>
          <p:cNvSpPr/>
          <p:nvPr/>
        </p:nvSpPr>
        <p:spPr>
          <a:xfrm>
            <a:off x="4862623" y="4295553"/>
            <a:ext cx="3636334" cy="2275368"/>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p:cNvSpPr/>
          <p:nvPr/>
        </p:nvSpPr>
        <p:spPr>
          <a:xfrm>
            <a:off x="8498957" y="4301751"/>
            <a:ext cx="1353879" cy="2275368"/>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p:cNvSpPr/>
          <p:nvPr/>
        </p:nvSpPr>
        <p:spPr>
          <a:xfrm>
            <a:off x="7953153" y="4450610"/>
            <a:ext cx="460745" cy="18084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12"/>
          <p:cNvSpPr/>
          <p:nvPr/>
        </p:nvSpPr>
        <p:spPr>
          <a:xfrm>
            <a:off x="6290930" y="4458234"/>
            <a:ext cx="1662223" cy="18078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p:cNvSpPr/>
          <p:nvPr/>
        </p:nvSpPr>
        <p:spPr>
          <a:xfrm>
            <a:off x="6278525" y="6227816"/>
            <a:ext cx="1674628" cy="3362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07382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par>
                                <p:cTn id="19" presetID="1" presetClass="exit"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par>
                                <p:cTn id="34" presetID="1" presetClass="exit" presetSubtype="0" fill="hold" grpId="1" nodeType="withEffect">
                                  <p:stCondLst>
                                    <p:cond delay="0"/>
                                  </p:stCondLst>
                                  <p:childTnLst>
                                    <p:set>
                                      <p:cBhvr>
                                        <p:cTn id="35" dur="1" fill="hold">
                                          <p:stCondLst>
                                            <p:cond delay="0"/>
                                          </p:stCondLst>
                                        </p:cTn>
                                        <p:tgtEl>
                                          <p:spTgt spid="7"/>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par>
                                <p:cTn id="44" presetID="1" presetClass="exit" presetSubtype="0" fill="hold" grpId="1" nodeType="withEffect">
                                  <p:stCondLst>
                                    <p:cond delay="0"/>
                                  </p:stCondLst>
                                  <p:childTnLst>
                                    <p:set>
                                      <p:cBhvr>
                                        <p:cTn id="45" dur="1" fill="hold">
                                          <p:stCondLst>
                                            <p:cond delay="0"/>
                                          </p:stCondLst>
                                        </p:cTn>
                                        <p:tgtEl>
                                          <p:spTgt spid="13"/>
                                        </p:tgtEl>
                                        <p:attrNameLst>
                                          <p:attrName>style.visibility</p:attrName>
                                        </p:attrNameLst>
                                      </p:cBhvr>
                                      <p:to>
                                        <p:strVal val="hidden"/>
                                      </p:to>
                                    </p:set>
                                  </p:childTnLst>
                                </p:cTn>
                              </p:par>
                              <p:par>
                                <p:cTn id="46" presetID="10"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fade">
                                      <p:cBhvr>
                                        <p:cTn id="53" dur="500"/>
                                        <p:tgtEl>
                                          <p:spTgt spid="3">
                                            <p:txEl>
                                              <p:pRg st="5" end="5"/>
                                            </p:txEl>
                                          </p:spTgt>
                                        </p:tgtEl>
                                      </p:cBhvr>
                                    </p:animEffect>
                                  </p:childTnLst>
                                </p:cTn>
                              </p:par>
                              <p:par>
                                <p:cTn id="54" presetID="1" presetClass="exit"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1" grpId="0" animBg="1"/>
      <p:bldP spid="11" grpId="1" animBg="1"/>
      <p:bldP spid="7" grpId="0" animBg="1"/>
      <p:bldP spid="7" grpId="1" animBg="1"/>
      <p:bldP spid="13" grpId="0" animBg="1"/>
      <p:bldP spid="13" grpId="1" animBg="1"/>
      <p:bldP spid="14" grpId="0" animBg="1"/>
      <p:bldP spid="1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18</a:t>
            </a:fld>
            <a:endParaRPr lang="en-US" dirty="0"/>
          </a:p>
        </p:txBody>
      </p:sp>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ext uri="{D42A27DB-BD31-4B8C-83A1-F6EECF244321}">
                    <p14:modId xmlns:p14="http://schemas.microsoft.com/office/powerpoint/2010/main" val="1978052604"/>
                  </p:ext>
                </p:extLst>
              </p:nvPr>
            </p:nvGraphicFramePr>
            <p:xfrm>
              <a:off x="4192437" y="1977064"/>
              <a:ext cx="465326" cy="1530823"/>
            </p:xfrm>
            <a:graphic>
              <a:graphicData uri="http://schemas.openxmlformats.org/drawingml/2006/table">
                <a:tbl>
                  <a:tblPr>
                    <a:tableStyleId>{5940675A-B579-460E-94D1-54222C63F5DA}</a:tableStyleId>
                  </a:tblPr>
                  <a:tblGrid>
                    <a:gridCol w="465326">
                      <a:extLst>
                        <a:ext uri="{9D8B030D-6E8A-4147-A177-3AD203B41FA5}">
                          <a16:colId xmlns:a16="http://schemas.microsoft.com/office/drawing/2014/main" val="1251853347"/>
                        </a:ext>
                      </a:extLst>
                    </a:gridCol>
                  </a:tblGrid>
                  <a:tr h="218689">
                    <a:tc>
                      <a:txBody>
                        <a:bodyPr/>
                        <a:lstStyle/>
                        <a:p>
                          <a:pPr algn="ctr" fontAlgn="b"/>
                          <a14:m>
                            <m:oMathPara xmlns:m="http://schemas.openxmlformats.org/officeDocument/2006/math">
                              <m:oMathParaPr>
                                <m:jc m:val="centerGroup"/>
                              </m:oMathParaPr>
                              <m:oMath xmlns:m="http://schemas.openxmlformats.org/officeDocument/2006/math">
                                <m:r>
                                  <a:rPr lang="en-US" altLang="ko-KR" sz="1100" b="1" i="0" u="none" strike="noStrike" dirty="0" smtClean="0">
                                    <a:effectLst/>
                                    <a:latin typeface="Cambria Math" panose="02040503050406030204" pitchFamily="18" charset="0"/>
                                  </a:rPr>
                                  <m:t>𝐌</m:t>
                                </m:r>
                                <m:r>
                                  <a:rPr lang="en-US" altLang="ko-KR" sz="1100" b="1" i="0" u="none" strike="noStrike" dirty="0" smtClean="0">
                                    <a:solidFill>
                                      <a:srgbClr val="000000"/>
                                    </a:solidFill>
                                    <a:effectLst/>
                                    <a:latin typeface="Cambria Math" panose="02040503050406030204" pitchFamily="18" charset="0"/>
                                  </a:rPr>
                                  <m:t>𝐒</m:t>
                                </m:r>
                              </m:oMath>
                            </m:oMathPara>
                          </a14:m>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27097371"/>
                      </a:ext>
                    </a:extLst>
                  </a:tr>
                  <a:tr h="218689">
                    <a:tc>
                      <a:txBody>
                        <a:bodyPr/>
                        <a:lstStyle/>
                        <a:p>
                          <a:pPr algn="r" fontAlgn="b"/>
                          <a:r>
                            <a:rPr lang="en-US" sz="1100" b="0" i="0" u="none" strike="noStrike" dirty="0">
                              <a:solidFill>
                                <a:srgbClr val="000000"/>
                              </a:solidFill>
                              <a:effectLst/>
                              <a:latin typeface="Calibri" panose="020F0502020204030204" pitchFamily="34" charset="0"/>
                            </a:rPr>
                            <a:t>0.10</a:t>
                          </a:r>
                        </a:p>
                      </a:txBody>
                      <a:tcPr marL="9525" marR="9525" marT="9525" marB="0" anchor="b"/>
                    </a:tc>
                    <a:extLst>
                      <a:ext uri="{0D108BD9-81ED-4DB2-BD59-A6C34878D82A}">
                        <a16:rowId xmlns:a16="http://schemas.microsoft.com/office/drawing/2014/main" val="313989293"/>
                      </a:ext>
                    </a:extLst>
                  </a:tr>
                  <a:tr h="218689">
                    <a:tc>
                      <a:txBody>
                        <a:bodyPr/>
                        <a:lstStyle/>
                        <a:p>
                          <a:pPr algn="r" fontAlgn="b"/>
                          <a:r>
                            <a:rPr lang="en-US" sz="1100" b="0" i="0" u="none" strike="noStrike">
                              <a:solidFill>
                                <a:srgbClr val="000000"/>
                              </a:solidFill>
                              <a:effectLst/>
                              <a:latin typeface="Calibri" panose="020F0502020204030204" pitchFamily="34" charset="0"/>
                            </a:rPr>
                            <a:t>0.36</a:t>
                          </a:r>
                        </a:p>
                      </a:txBody>
                      <a:tcPr marL="9525" marR="9525" marT="9525" marB="0" anchor="b"/>
                    </a:tc>
                    <a:extLst>
                      <a:ext uri="{0D108BD9-81ED-4DB2-BD59-A6C34878D82A}">
                        <a16:rowId xmlns:a16="http://schemas.microsoft.com/office/drawing/2014/main" val="661636435"/>
                      </a:ext>
                    </a:extLst>
                  </a:tr>
                  <a:tr h="218689">
                    <a:tc>
                      <a:txBody>
                        <a:bodyPr/>
                        <a:lstStyle/>
                        <a:p>
                          <a:pPr algn="r" fontAlgn="b"/>
                          <a:r>
                            <a:rPr lang="en-US" sz="1100" b="0" i="0" u="none" strike="noStrike">
                              <a:solidFill>
                                <a:srgbClr val="000000"/>
                              </a:solidFill>
                              <a:effectLst/>
                              <a:latin typeface="Calibri" panose="020F0502020204030204" pitchFamily="34" charset="0"/>
                            </a:rPr>
                            <a:t>0.54</a:t>
                          </a:r>
                        </a:p>
                      </a:txBody>
                      <a:tcPr marL="9525" marR="9525" marT="9525" marB="0" anchor="b"/>
                    </a:tc>
                    <a:extLst>
                      <a:ext uri="{0D108BD9-81ED-4DB2-BD59-A6C34878D82A}">
                        <a16:rowId xmlns:a16="http://schemas.microsoft.com/office/drawing/2014/main" val="813213876"/>
                      </a:ext>
                    </a:extLst>
                  </a:tr>
                  <a:tr h="218689">
                    <a:tc>
                      <a:txBody>
                        <a:bodyPr/>
                        <a:lstStyle/>
                        <a:p>
                          <a:pPr algn="r" fontAlgn="b"/>
                          <a:r>
                            <a:rPr lang="en-US" sz="1100" b="0" i="0" u="none" strike="noStrike">
                              <a:solidFill>
                                <a:srgbClr val="000000"/>
                              </a:solidFill>
                              <a:effectLst/>
                              <a:latin typeface="Calibri" panose="020F0502020204030204" pitchFamily="34" charset="0"/>
                            </a:rPr>
                            <a:t>0.17</a:t>
                          </a:r>
                        </a:p>
                      </a:txBody>
                      <a:tcPr marL="9525" marR="9525" marT="9525" marB="0" anchor="b"/>
                    </a:tc>
                    <a:extLst>
                      <a:ext uri="{0D108BD9-81ED-4DB2-BD59-A6C34878D82A}">
                        <a16:rowId xmlns:a16="http://schemas.microsoft.com/office/drawing/2014/main" val="3062452065"/>
                      </a:ext>
                    </a:extLst>
                  </a:tr>
                  <a:tr h="218689">
                    <a:tc>
                      <a:txBody>
                        <a:bodyPr/>
                        <a:lstStyle/>
                        <a:p>
                          <a:pPr algn="r" fontAlgn="b"/>
                          <a:r>
                            <a:rPr lang="en-US" sz="1100" b="0" i="0" u="none" strike="noStrike">
                              <a:solidFill>
                                <a:srgbClr val="000000"/>
                              </a:solidFill>
                              <a:effectLst/>
                              <a:latin typeface="Calibri" panose="020F0502020204030204" pitchFamily="34" charset="0"/>
                            </a:rPr>
                            <a:t>0.43</a:t>
                          </a:r>
                        </a:p>
                      </a:txBody>
                      <a:tcPr marL="9525" marR="9525" marT="9525" marB="0" anchor="b"/>
                    </a:tc>
                    <a:extLst>
                      <a:ext uri="{0D108BD9-81ED-4DB2-BD59-A6C34878D82A}">
                        <a16:rowId xmlns:a16="http://schemas.microsoft.com/office/drawing/2014/main" val="1894872"/>
                      </a:ext>
                    </a:extLst>
                  </a:tr>
                  <a:tr h="218689">
                    <a:tc>
                      <a:txBody>
                        <a:bodyPr/>
                        <a:lstStyle/>
                        <a:p>
                          <a:pPr algn="r" fontAlgn="b"/>
                          <a:r>
                            <a:rPr lang="en-US" sz="1100" b="0" i="0" u="none" strike="noStrike" dirty="0">
                              <a:solidFill>
                                <a:srgbClr val="000000"/>
                              </a:solidFill>
                              <a:effectLst/>
                              <a:latin typeface="Calibri" panose="020F0502020204030204" pitchFamily="34" charset="0"/>
                            </a:rPr>
                            <a:t>0.73</a:t>
                          </a:r>
                        </a:p>
                      </a:txBody>
                      <a:tcPr marL="9525" marR="9525" marT="9525" marB="0" anchor="b"/>
                    </a:tc>
                    <a:extLst>
                      <a:ext uri="{0D108BD9-81ED-4DB2-BD59-A6C34878D82A}">
                        <a16:rowId xmlns:a16="http://schemas.microsoft.com/office/drawing/2014/main" val="3330037377"/>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1978052604"/>
                  </p:ext>
                </p:extLst>
              </p:nvPr>
            </p:nvGraphicFramePr>
            <p:xfrm>
              <a:off x="4192437" y="1977064"/>
              <a:ext cx="465326" cy="1530823"/>
            </p:xfrm>
            <a:graphic>
              <a:graphicData uri="http://schemas.openxmlformats.org/drawingml/2006/table">
                <a:tbl>
                  <a:tblPr>
                    <a:tableStyleId>{5940675A-B579-460E-94D1-54222C63F5DA}</a:tableStyleId>
                  </a:tblPr>
                  <a:tblGrid>
                    <a:gridCol w="465326">
                      <a:extLst>
                        <a:ext uri="{9D8B030D-6E8A-4147-A177-3AD203B41FA5}">
                          <a16:colId xmlns:a16="http://schemas.microsoft.com/office/drawing/2014/main" val="1251853347"/>
                        </a:ext>
                      </a:extLst>
                    </a:gridCol>
                  </a:tblGrid>
                  <a:tr h="218689">
                    <a:tc>
                      <a:txBody>
                        <a:bodyPr/>
                        <a:lstStyle/>
                        <a:p>
                          <a:endParaRPr lang="en-US"/>
                        </a:p>
                      </a:txBody>
                      <a:tcPr marL="9525" marR="9525" marT="9525" marB="0" anchor="b">
                        <a:blipFill>
                          <a:blip r:embed="rId3"/>
                          <a:stretch>
                            <a:fillRect l="-1282" t="-2778" r="-2564" b="-636111"/>
                          </a:stretch>
                        </a:blipFill>
                      </a:tcPr>
                    </a:tc>
                    <a:extLst>
                      <a:ext uri="{0D108BD9-81ED-4DB2-BD59-A6C34878D82A}">
                        <a16:rowId xmlns:a16="http://schemas.microsoft.com/office/drawing/2014/main" val="3327097371"/>
                      </a:ext>
                    </a:extLst>
                  </a:tr>
                  <a:tr h="218689">
                    <a:tc>
                      <a:txBody>
                        <a:bodyPr/>
                        <a:lstStyle/>
                        <a:p>
                          <a:pPr algn="r" fontAlgn="b"/>
                          <a:r>
                            <a:rPr lang="en-US" sz="1100" b="0" i="0" u="none" strike="noStrike" dirty="0">
                              <a:solidFill>
                                <a:srgbClr val="000000"/>
                              </a:solidFill>
                              <a:effectLst/>
                              <a:latin typeface="Calibri" panose="020F0502020204030204" pitchFamily="34" charset="0"/>
                            </a:rPr>
                            <a:t>0.10</a:t>
                          </a:r>
                        </a:p>
                      </a:txBody>
                      <a:tcPr marL="9525" marR="9525" marT="9525" marB="0" anchor="b"/>
                    </a:tc>
                    <a:extLst>
                      <a:ext uri="{0D108BD9-81ED-4DB2-BD59-A6C34878D82A}">
                        <a16:rowId xmlns:a16="http://schemas.microsoft.com/office/drawing/2014/main" val="313989293"/>
                      </a:ext>
                    </a:extLst>
                  </a:tr>
                  <a:tr h="218689">
                    <a:tc>
                      <a:txBody>
                        <a:bodyPr/>
                        <a:lstStyle/>
                        <a:p>
                          <a:pPr algn="r" fontAlgn="b"/>
                          <a:r>
                            <a:rPr lang="en-US" sz="1100" b="0" i="0" u="none" strike="noStrike">
                              <a:solidFill>
                                <a:srgbClr val="000000"/>
                              </a:solidFill>
                              <a:effectLst/>
                              <a:latin typeface="Calibri" panose="020F0502020204030204" pitchFamily="34" charset="0"/>
                            </a:rPr>
                            <a:t>0.36</a:t>
                          </a:r>
                        </a:p>
                      </a:txBody>
                      <a:tcPr marL="9525" marR="9525" marT="9525" marB="0" anchor="b"/>
                    </a:tc>
                    <a:extLst>
                      <a:ext uri="{0D108BD9-81ED-4DB2-BD59-A6C34878D82A}">
                        <a16:rowId xmlns:a16="http://schemas.microsoft.com/office/drawing/2014/main" val="661636435"/>
                      </a:ext>
                    </a:extLst>
                  </a:tr>
                  <a:tr h="218689">
                    <a:tc>
                      <a:txBody>
                        <a:bodyPr/>
                        <a:lstStyle/>
                        <a:p>
                          <a:pPr algn="r" fontAlgn="b"/>
                          <a:r>
                            <a:rPr lang="en-US" sz="1100" b="0" i="0" u="none" strike="noStrike">
                              <a:solidFill>
                                <a:srgbClr val="000000"/>
                              </a:solidFill>
                              <a:effectLst/>
                              <a:latin typeface="Calibri" panose="020F0502020204030204" pitchFamily="34" charset="0"/>
                            </a:rPr>
                            <a:t>0.54</a:t>
                          </a:r>
                        </a:p>
                      </a:txBody>
                      <a:tcPr marL="9525" marR="9525" marT="9525" marB="0" anchor="b"/>
                    </a:tc>
                    <a:extLst>
                      <a:ext uri="{0D108BD9-81ED-4DB2-BD59-A6C34878D82A}">
                        <a16:rowId xmlns:a16="http://schemas.microsoft.com/office/drawing/2014/main" val="813213876"/>
                      </a:ext>
                    </a:extLst>
                  </a:tr>
                  <a:tr h="218689">
                    <a:tc>
                      <a:txBody>
                        <a:bodyPr/>
                        <a:lstStyle/>
                        <a:p>
                          <a:pPr algn="r" fontAlgn="b"/>
                          <a:r>
                            <a:rPr lang="en-US" sz="1100" b="0" i="0" u="none" strike="noStrike">
                              <a:solidFill>
                                <a:srgbClr val="000000"/>
                              </a:solidFill>
                              <a:effectLst/>
                              <a:latin typeface="Calibri" panose="020F0502020204030204" pitchFamily="34" charset="0"/>
                            </a:rPr>
                            <a:t>0.17</a:t>
                          </a:r>
                        </a:p>
                      </a:txBody>
                      <a:tcPr marL="9525" marR="9525" marT="9525" marB="0" anchor="b"/>
                    </a:tc>
                    <a:extLst>
                      <a:ext uri="{0D108BD9-81ED-4DB2-BD59-A6C34878D82A}">
                        <a16:rowId xmlns:a16="http://schemas.microsoft.com/office/drawing/2014/main" val="3062452065"/>
                      </a:ext>
                    </a:extLst>
                  </a:tr>
                  <a:tr h="218689">
                    <a:tc>
                      <a:txBody>
                        <a:bodyPr/>
                        <a:lstStyle/>
                        <a:p>
                          <a:pPr algn="r" fontAlgn="b"/>
                          <a:r>
                            <a:rPr lang="en-US" sz="1100" b="0" i="0" u="none" strike="noStrike">
                              <a:solidFill>
                                <a:srgbClr val="000000"/>
                              </a:solidFill>
                              <a:effectLst/>
                              <a:latin typeface="Calibri" panose="020F0502020204030204" pitchFamily="34" charset="0"/>
                            </a:rPr>
                            <a:t>0.43</a:t>
                          </a:r>
                        </a:p>
                      </a:txBody>
                      <a:tcPr marL="9525" marR="9525" marT="9525" marB="0" anchor="b"/>
                    </a:tc>
                    <a:extLst>
                      <a:ext uri="{0D108BD9-81ED-4DB2-BD59-A6C34878D82A}">
                        <a16:rowId xmlns:a16="http://schemas.microsoft.com/office/drawing/2014/main" val="1894872"/>
                      </a:ext>
                    </a:extLst>
                  </a:tr>
                  <a:tr h="218689">
                    <a:tc>
                      <a:txBody>
                        <a:bodyPr/>
                        <a:lstStyle/>
                        <a:p>
                          <a:pPr algn="r" fontAlgn="b"/>
                          <a:r>
                            <a:rPr lang="en-US" sz="1100" b="0" i="0" u="none" strike="noStrike" dirty="0">
                              <a:solidFill>
                                <a:srgbClr val="000000"/>
                              </a:solidFill>
                              <a:effectLst/>
                              <a:latin typeface="Calibri" panose="020F0502020204030204" pitchFamily="34" charset="0"/>
                            </a:rPr>
                            <a:t>0.73</a:t>
                          </a:r>
                        </a:p>
                      </a:txBody>
                      <a:tcPr marL="9525" marR="9525" marT="9525" marB="0" anchor="b"/>
                    </a:tc>
                    <a:extLst>
                      <a:ext uri="{0D108BD9-81ED-4DB2-BD59-A6C34878D82A}">
                        <a16:rowId xmlns:a16="http://schemas.microsoft.com/office/drawing/2014/main" val="3330037377"/>
                      </a:ext>
                    </a:extLst>
                  </a:tr>
                </a:tbl>
              </a:graphicData>
            </a:graphic>
          </p:graphicFrame>
        </mc:Fallback>
      </mc:AlternateContent>
      <mc:AlternateContent xmlns:mc="http://schemas.openxmlformats.org/markup-compatibility/2006" xmlns:a14="http://schemas.microsoft.com/office/drawing/2010/main">
        <mc:Choice Requires="a14">
          <p:sp>
            <p:nvSpPr>
              <p:cNvPr id="11" name="TextBox 10"/>
              <p:cNvSpPr txBox="1"/>
              <p:nvPr/>
            </p:nvSpPr>
            <p:spPr>
              <a:xfrm>
                <a:off x="6890146" y="2874934"/>
                <a:ext cx="5301854" cy="360804"/>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m:rPr>
                              <m:sty m:val="p"/>
                            </m:rPr>
                            <a:rPr lang="en-US" sz="1600">
                              <a:latin typeface="Cambria Math" panose="02040503050406030204" pitchFamily="18" charset="0"/>
                            </a:rPr>
                            <m:t>MS</m:t>
                          </m:r>
                        </m:e>
                        <m:sup>
                          <m:r>
                            <a:rPr lang="en-US" sz="1600" i="1">
                              <a:latin typeface="Cambria Math" panose="02040503050406030204" pitchFamily="18" charset="0"/>
                            </a:rPr>
                            <m:t>′</m:t>
                          </m:r>
                        </m:sup>
                      </m:sSup>
                      <m:d>
                        <m:dPr>
                          <m:ctrlPr>
                            <a:rPr lang="en-US" sz="1600" i="1" dirty="0">
                              <a:latin typeface="Cambria Math" panose="02040503050406030204" pitchFamily="18" charset="0"/>
                            </a:rPr>
                          </m:ctrlPr>
                        </m:dPr>
                        <m:e>
                          <m:r>
                            <a:rPr lang="en-US" sz="1600" i="1" dirty="0">
                              <a:latin typeface="Cambria Math" panose="02040503050406030204" pitchFamily="18" charset="0"/>
                            </a:rPr>
                            <m:t>𝑇</m:t>
                          </m:r>
                        </m:e>
                      </m:d>
                      <m:r>
                        <a:rPr lang="en-US" sz="1600" b="0" i="1" dirty="0" smtClean="0">
                          <a:latin typeface="Cambria Math" panose="02040503050406030204" pitchFamily="18" charset="0"/>
                        </a:rPr>
                        <m:t>=</m:t>
                      </m:r>
                      <m:r>
                        <a:rPr lang="en-US" sz="1600" b="0" i="1" smtClean="0">
                          <a:latin typeface="Cambria Math" panose="02040503050406030204" pitchFamily="18" charset="0"/>
                        </a:rPr>
                        <m:t>0.07 </m:t>
                      </m:r>
                      <m:sSub>
                        <m:sSubPr>
                          <m:ctrlPr>
                            <a:rPr lang="en-US" altLang="ko-KR" sz="1600" i="1">
                              <a:latin typeface="Cambria Math" panose="02040503050406030204" pitchFamily="18" charset="0"/>
                            </a:rPr>
                          </m:ctrlPr>
                        </m:sSubPr>
                        <m:e>
                          <m:r>
                            <m:rPr>
                              <m:sty m:val="p"/>
                            </m:rPr>
                            <a:rPr lang="en-US" altLang="ko-KR" sz="1600" i="0">
                              <a:latin typeface="Cambria Math" panose="02040503050406030204" pitchFamily="18" charset="0"/>
                            </a:rPr>
                            <m:t>MS</m:t>
                          </m:r>
                        </m:e>
                        <m:sub>
                          <m:sSub>
                            <m:sSubPr>
                              <m:ctrlPr>
                                <a:rPr lang="en-US" altLang="ko-KR" sz="1600" i="1">
                                  <a:latin typeface="Cambria Math" panose="02040503050406030204" pitchFamily="18" charset="0"/>
                                </a:rPr>
                              </m:ctrlPr>
                            </m:sSubPr>
                            <m:e>
                              <m:r>
                                <a:rPr lang="en-US" altLang="ko-KR" sz="1600" b="0" i="1" smtClean="0">
                                  <a:latin typeface="Cambria Math" panose="02040503050406030204" pitchFamily="18" charset="0"/>
                                </a:rPr>
                                <m:t>𝑄</m:t>
                              </m:r>
                            </m:e>
                            <m:sub>
                              <m:r>
                                <a:rPr lang="en-US" altLang="ko-KR" sz="1600" i="1">
                                  <a:latin typeface="Cambria Math" panose="02040503050406030204" pitchFamily="18" charset="0"/>
                                </a:rPr>
                                <m:t>11</m:t>
                              </m:r>
                            </m:sub>
                          </m:sSub>
                        </m:sub>
                      </m:sSub>
                      <m:r>
                        <a:rPr lang="en-US" sz="1600" b="0" i="1" smtClean="0">
                          <a:latin typeface="Cambria Math" panose="02040503050406030204" pitchFamily="18" charset="0"/>
                        </a:rPr>
                        <m:t>+0.34 </m:t>
                      </m:r>
                      <m:sSub>
                        <m:sSubPr>
                          <m:ctrlPr>
                            <a:rPr lang="en-US" altLang="ko-KR" sz="1600" i="1">
                              <a:latin typeface="Cambria Math" panose="02040503050406030204" pitchFamily="18" charset="0"/>
                            </a:rPr>
                          </m:ctrlPr>
                        </m:sSubPr>
                        <m:e>
                          <m:r>
                            <m:rPr>
                              <m:sty m:val="p"/>
                            </m:rPr>
                            <a:rPr lang="en-US" altLang="ko-KR" sz="1600" i="0">
                              <a:latin typeface="Cambria Math" panose="02040503050406030204" pitchFamily="18" charset="0"/>
                            </a:rPr>
                            <m:t>MS</m:t>
                          </m:r>
                        </m:e>
                        <m: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𝑄</m:t>
                              </m:r>
                            </m:e>
                            <m:sub>
                              <m:r>
                                <a:rPr lang="en-US" sz="1600" b="0" i="1" smtClean="0">
                                  <a:latin typeface="Cambria Math" panose="02040503050406030204" pitchFamily="18" charset="0"/>
                                </a:rPr>
                                <m:t>21</m:t>
                              </m:r>
                            </m:sub>
                          </m:sSub>
                        </m:sub>
                      </m:sSub>
                      <m:r>
                        <a:rPr lang="en-US" sz="1600" b="0" i="1" smtClean="0">
                          <a:latin typeface="Cambria Math" panose="02040503050406030204" pitchFamily="18" charset="0"/>
                        </a:rPr>
                        <m:t>+0.31 </m:t>
                      </m:r>
                      <m:sSub>
                        <m:sSubPr>
                          <m:ctrlPr>
                            <a:rPr lang="en-US" altLang="ko-KR" sz="1600" i="1" smtClean="0">
                              <a:latin typeface="Cambria Math" panose="02040503050406030204" pitchFamily="18" charset="0"/>
                            </a:rPr>
                          </m:ctrlPr>
                        </m:sSubPr>
                        <m:e>
                          <m:r>
                            <m:rPr>
                              <m:sty m:val="p"/>
                            </m:rPr>
                            <a:rPr lang="en-US" altLang="ko-KR" sz="1600" i="0">
                              <a:latin typeface="Cambria Math" panose="02040503050406030204" pitchFamily="18" charset="0"/>
                            </a:rPr>
                            <m:t>MS</m:t>
                          </m:r>
                        </m:e>
                        <m: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𝑄</m:t>
                              </m:r>
                            </m:e>
                            <m:sub>
                              <m:r>
                                <a:rPr lang="en-US" sz="1600" b="0" i="1" smtClean="0">
                                  <a:latin typeface="Cambria Math" panose="02040503050406030204" pitchFamily="18" charset="0"/>
                                </a:rPr>
                                <m:t>33</m:t>
                              </m:r>
                            </m:sub>
                          </m:sSub>
                        </m:sub>
                      </m:sSub>
                      <m:r>
                        <a:rPr lang="en-US" sz="1600" b="0" i="1" smtClean="0">
                          <a:latin typeface="Cambria Math" panose="02040503050406030204" pitchFamily="18" charset="0"/>
                        </a:rPr>
                        <m:t>+0.024</m:t>
                      </m:r>
                    </m:oMath>
                  </m:oMathPara>
                </a14:m>
                <a:endParaRPr lang="en-US"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890146" y="2874934"/>
                <a:ext cx="5301854" cy="360804"/>
              </a:xfrm>
              <a:prstGeom prst="rect">
                <a:avLst/>
              </a:prstGeom>
              <a:blipFill>
                <a:blip r:embed="rId4"/>
                <a:stretch>
                  <a:fillRect b="-3279"/>
                </a:stretch>
              </a:blipFill>
              <a:ln>
                <a:solidFill>
                  <a:schemeClr val="tx1"/>
                </a:solidFill>
              </a:ln>
            </p:spPr>
            <p:txBody>
              <a:bodyPr/>
              <a:lstStyle/>
              <a:p>
                <a:r>
                  <a:rPr lang="en-US">
                    <a:noFill/>
                  </a:rPr>
                  <a:t> </a:t>
                </a:r>
              </a:p>
            </p:txBody>
          </p:sp>
        </mc:Fallback>
      </mc:AlternateContent>
      <p:sp>
        <p:nvSpPr>
          <p:cNvPr id="15" name="Rounded Rectangle 14"/>
          <p:cNvSpPr/>
          <p:nvPr/>
        </p:nvSpPr>
        <p:spPr>
          <a:xfrm>
            <a:off x="5351250" y="1962376"/>
            <a:ext cx="879895" cy="156019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CLARS</a:t>
            </a:r>
            <a:endParaRPr lang="en-US" dirty="0">
              <a:solidFill>
                <a:srgbClr val="0070C0"/>
              </a:solidFill>
            </a:endParaRPr>
          </a:p>
        </p:txBody>
      </p:sp>
      <p:cxnSp>
        <p:nvCxnSpPr>
          <p:cNvPr id="17" name="Elbow Connector 16"/>
          <p:cNvCxnSpPr>
            <a:stCxn id="3" idx="0"/>
          </p:cNvCxnSpPr>
          <p:nvPr/>
        </p:nvCxnSpPr>
        <p:spPr>
          <a:xfrm rot="16200000" flipH="1">
            <a:off x="3488825" y="408752"/>
            <a:ext cx="426538" cy="3298308"/>
          </a:xfrm>
          <a:prstGeom prst="bentConnector4">
            <a:avLst>
              <a:gd name="adj1" fmla="val -53594"/>
              <a:gd name="adj2" fmla="val 85716"/>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 idx="3"/>
            <a:endCxn id="15" idx="1"/>
          </p:cNvCxnSpPr>
          <p:nvPr/>
        </p:nvCxnSpPr>
        <p:spPr>
          <a:xfrm flipV="1">
            <a:off x="4657763" y="2742474"/>
            <a:ext cx="693487"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22" idx="3"/>
          </p:cNvCxnSpPr>
          <p:nvPr/>
        </p:nvCxnSpPr>
        <p:spPr>
          <a:xfrm flipV="1">
            <a:off x="4429178" y="3090515"/>
            <a:ext cx="922074" cy="747602"/>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890146" y="2135707"/>
            <a:ext cx="3803254" cy="369332"/>
          </a:xfrm>
          <a:prstGeom prst="rect">
            <a:avLst/>
          </a:prstGeom>
          <a:noFill/>
          <a:ln>
            <a:solidFill>
              <a:schemeClr val="tx1"/>
            </a:solidFill>
          </a:ln>
        </p:spPr>
        <p:txBody>
          <a:bodyPr wrap="square" rtlCol="0">
            <a:spAutoFit/>
          </a:bodyPr>
          <a:lstStyle/>
          <a:p>
            <a:r>
              <a:rPr lang="en-US" dirty="0" smtClean="0"/>
              <a:t>Reduced set of operators {Q</a:t>
            </a:r>
            <a:r>
              <a:rPr lang="en-US" baseline="-25000" dirty="0" smtClean="0"/>
              <a:t>11</a:t>
            </a:r>
            <a:r>
              <a:rPr lang="en-US" dirty="0" smtClean="0"/>
              <a:t>,Q</a:t>
            </a:r>
            <a:r>
              <a:rPr lang="en-US" baseline="-25000" dirty="0" smtClean="0"/>
              <a:t>21</a:t>
            </a:r>
            <a:r>
              <a:rPr lang="en-US" dirty="0" smtClean="0"/>
              <a:t>,Q</a:t>
            </a:r>
            <a:r>
              <a:rPr lang="en-US" baseline="-25000" dirty="0" smtClean="0"/>
              <a:t>33</a:t>
            </a:r>
            <a:r>
              <a:rPr lang="en-US" dirty="0" smtClean="0"/>
              <a:t>}</a:t>
            </a:r>
            <a:endParaRPr lang="en-US" dirty="0"/>
          </a:p>
        </p:txBody>
      </p:sp>
      <p:cxnSp>
        <p:nvCxnSpPr>
          <p:cNvPr id="30" name="Straight Arrow Connector 29"/>
          <p:cNvCxnSpPr>
            <a:stCxn id="15" idx="3"/>
            <a:endCxn id="29" idx="1"/>
          </p:cNvCxnSpPr>
          <p:nvPr/>
        </p:nvCxnSpPr>
        <p:spPr>
          <a:xfrm flipV="1">
            <a:off x="6231145" y="2320373"/>
            <a:ext cx="659001" cy="42210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5" idx="3"/>
            <a:endCxn id="11" idx="1"/>
          </p:cNvCxnSpPr>
          <p:nvPr/>
        </p:nvCxnSpPr>
        <p:spPr>
          <a:xfrm>
            <a:off x="6231145" y="2742474"/>
            <a:ext cx="659001" cy="31286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72143" y="1359199"/>
            <a:ext cx="1565557" cy="369332"/>
          </a:xfrm>
          <a:prstGeom prst="rect">
            <a:avLst/>
          </a:prstGeom>
          <a:noFill/>
          <a:ln>
            <a:solidFill>
              <a:schemeClr val="tx1"/>
            </a:solidFill>
          </a:ln>
        </p:spPr>
        <p:txBody>
          <a:bodyPr wrap="none" rtlCol="0">
            <a:spAutoFit/>
          </a:bodyPr>
          <a:lstStyle/>
          <a:p>
            <a:r>
              <a:rPr lang="en-US" b="1" dirty="0" smtClean="0">
                <a:solidFill>
                  <a:srgbClr val="0070C0"/>
                </a:solidFill>
              </a:rPr>
              <a:t>Training Phase</a:t>
            </a:r>
            <a:endParaRPr lang="en-US" b="1" dirty="0">
              <a:solidFill>
                <a:srgbClr val="0070C0"/>
              </a:solidFill>
            </a:endParaRPr>
          </a:p>
        </p:txBody>
      </p:sp>
      <p:sp>
        <p:nvSpPr>
          <p:cNvPr id="38" name="TextBox 37"/>
          <p:cNvSpPr txBox="1"/>
          <p:nvPr/>
        </p:nvSpPr>
        <p:spPr>
          <a:xfrm>
            <a:off x="272143" y="4301826"/>
            <a:ext cx="1471813" cy="369332"/>
          </a:xfrm>
          <a:prstGeom prst="rect">
            <a:avLst/>
          </a:prstGeom>
          <a:noFill/>
          <a:ln>
            <a:solidFill>
              <a:schemeClr val="tx1"/>
            </a:solidFill>
          </a:ln>
        </p:spPr>
        <p:txBody>
          <a:bodyPr wrap="none" rtlCol="0">
            <a:spAutoFit/>
          </a:bodyPr>
          <a:lstStyle/>
          <a:p>
            <a:r>
              <a:rPr lang="en-US" b="1" dirty="0" smtClean="0">
                <a:solidFill>
                  <a:srgbClr val="0070C0"/>
                </a:solidFill>
              </a:rPr>
              <a:t>Testing Phase</a:t>
            </a:r>
            <a:endParaRPr lang="en-US" b="1" dirty="0">
              <a:solidFill>
                <a:srgbClr val="0070C0"/>
              </a:solidFill>
            </a:endParaRPr>
          </a:p>
        </p:txBody>
      </p:sp>
      <p:cxnSp>
        <p:nvCxnSpPr>
          <p:cNvPr id="40" name="Straight Connector 39"/>
          <p:cNvCxnSpPr/>
          <p:nvPr/>
        </p:nvCxnSpPr>
        <p:spPr>
          <a:xfrm>
            <a:off x="327804" y="4192438"/>
            <a:ext cx="11386868"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42" name="Table 41"/>
              <p:cNvGraphicFramePr>
                <a:graphicFrameLocks noGrp="1"/>
              </p:cNvGraphicFramePr>
              <p:nvPr>
                <p:extLst>
                  <p:ext uri="{D42A27DB-BD31-4B8C-83A1-F6EECF244321}">
                    <p14:modId xmlns:p14="http://schemas.microsoft.com/office/powerpoint/2010/main" val="2822571348"/>
                  </p:ext>
                </p:extLst>
              </p:nvPr>
            </p:nvGraphicFramePr>
            <p:xfrm>
              <a:off x="4295162" y="4767738"/>
              <a:ext cx="471022" cy="897732"/>
            </p:xfrm>
            <a:graphic>
              <a:graphicData uri="http://schemas.openxmlformats.org/drawingml/2006/table">
                <a:tbl>
                  <a:tblPr>
                    <a:tableStyleId>{5940675A-B579-460E-94D1-54222C63F5DA}</a:tableStyleId>
                  </a:tblPr>
                  <a:tblGrid>
                    <a:gridCol w="471022">
                      <a:extLst>
                        <a:ext uri="{9D8B030D-6E8A-4147-A177-3AD203B41FA5}">
                          <a16:colId xmlns:a16="http://schemas.microsoft.com/office/drawing/2014/main" val="1146485485"/>
                        </a:ext>
                      </a:extLst>
                    </a:gridCol>
                  </a:tblGrid>
                  <a:tr h="224433">
                    <a:tc>
                      <a:txBody>
                        <a:bodyPr/>
                        <a:lstStyle/>
                        <a:p>
                          <a:pPr algn="ctr" fontAlgn="b"/>
                          <a14:m>
                            <m:oMathPara xmlns:m="http://schemas.openxmlformats.org/officeDocument/2006/math">
                              <m:oMathParaPr>
                                <m:jc m:val="centerGroup"/>
                              </m:oMathParaPr>
                              <m:oMath xmlns:m="http://schemas.openxmlformats.org/officeDocument/2006/math">
                                <m:r>
                                  <a:rPr lang="en-US" sz="1100" b="1" i="1" u="none" strike="noStrike" dirty="0" smtClean="0">
                                    <a:effectLst/>
                                    <a:latin typeface="Cambria Math" panose="02040503050406030204" pitchFamily="18" charset="0"/>
                                  </a:rPr>
                                  <m:t>𝑴𝑺</m:t>
                                </m:r>
                              </m:oMath>
                            </m:oMathPara>
                          </a14:m>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87662440"/>
                      </a:ext>
                    </a:extLst>
                  </a:tr>
                  <a:tr h="224433">
                    <a:tc>
                      <a:txBody>
                        <a:bodyPr/>
                        <a:lstStyle/>
                        <a:p>
                          <a:pPr algn="r" fontAlgn="b"/>
                          <a:r>
                            <a:rPr lang="en-US" sz="1100" u="none" strike="noStrike">
                              <a:effectLst/>
                            </a:rPr>
                            <a:t>0.17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19804601"/>
                      </a:ext>
                    </a:extLst>
                  </a:tr>
                  <a:tr h="224433">
                    <a:tc>
                      <a:txBody>
                        <a:bodyPr/>
                        <a:lstStyle/>
                        <a:p>
                          <a:pPr algn="r" fontAlgn="b"/>
                          <a:r>
                            <a:rPr lang="en-US" sz="1100" u="none" strike="noStrike" dirty="0">
                              <a:effectLst/>
                            </a:rPr>
                            <a:t>0.38</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29429834"/>
                      </a:ext>
                    </a:extLst>
                  </a:tr>
                  <a:tr h="224433">
                    <a:tc>
                      <a:txBody>
                        <a:bodyPr/>
                        <a:lstStyle/>
                        <a:p>
                          <a:pPr algn="r" fontAlgn="b"/>
                          <a:r>
                            <a:rPr lang="en-US" sz="1100" u="none" strike="noStrike" dirty="0">
                              <a:effectLst/>
                            </a:rPr>
                            <a:t>0.50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9904332"/>
                      </a:ext>
                    </a:extLst>
                  </a:tr>
                </a:tbl>
              </a:graphicData>
            </a:graphic>
          </p:graphicFrame>
        </mc:Choice>
        <mc:Fallback xmlns="">
          <p:graphicFrame>
            <p:nvGraphicFramePr>
              <p:cNvPr id="42" name="Table 41"/>
              <p:cNvGraphicFramePr>
                <a:graphicFrameLocks noGrp="1"/>
              </p:cNvGraphicFramePr>
              <p:nvPr>
                <p:extLst>
                  <p:ext uri="{D42A27DB-BD31-4B8C-83A1-F6EECF244321}">
                    <p14:modId xmlns:p14="http://schemas.microsoft.com/office/powerpoint/2010/main" val="2822571348"/>
                  </p:ext>
                </p:extLst>
              </p:nvPr>
            </p:nvGraphicFramePr>
            <p:xfrm>
              <a:off x="4295162" y="4767738"/>
              <a:ext cx="471022" cy="897732"/>
            </p:xfrm>
            <a:graphic>
              <a:graphicData uri="http://schemas.openxmlformats.org/drawingml/2006/table">
                <a:tbl>
                  <a:tblPr>
                    <a:tableStyleId>{5940675A-B579-460E-94D1-54222C63F5DA}</a:tableStyleId>
                  </a:tblPr>
                  <a:tblGrid>
                    <a:gridCol w="471022">
                      <a:extLst>
                        <a:ext uri="{9D8B030D-6E8A-4147-A177-3AD203B41FA5}">
                          <a16:colId xmlns:a16="http://schemas.microsoft.com/office/drawing/2014/main" val="1146485485"/>
                        </a:ext>
                      </a:extLst>
                    </a:gridCol>
                  </a:tblGrid>
                  <a:tr h="224433">
                    <a:tc>
                      <a:txBody>
                        <a:bodyPr/>
                        <a:lstStyle/>
                        <a:p>
                          <a:endParaRPr lang="en-US"/>
                        </a:p>
                      </a:txBody>
                      <a:tcPr marL="9525" marR="9525" marT="9525" marB="0" anchor="b">
                        <a:blipFill>
                          <a:blip r:embed="rId5"/>
                          <a:stretch>
                            <a:fillRect l="-1282" t="-2703" r="-2564" b="-335135"/>
                          </a:stretch>
                        </a:blipFill>
                      </a:tcPr>
                    </a:tc>
                    <a:extLst>
                      <a:ext uri="{0D108BD9-81ED-4DB2-BD59-A6C34878D82A}">
                        <a16:rowId xmlns:a16="http://schemas.microsoft.com/office/drawing/2014/main" val="3487662440"/>
                      </a:ext>
                    </a:extLst>
                  </a:tr>
                  <a:tr h="224433">
                    <a:tc>
                      <a:txBody>
                        <a:bodyPr/>
                        <a:lstStyle/>
                        <a:p>
                          <a:pPr algn="r" fontAlgn="b"/>
                          <a:r>
                            <a:rPr lang="en-US" sz="1100" u="none" strike="noStrike">
                              <a:effectLst/>
                            </a:rPr>
                            <a:t>0.17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19804601"/>
                      </a:ext>
                    </a:extLst>
                  </a:tr>
                  <a:tr h="224433">
                    <a:tc>
                      <a:txBody>
                        <a:bodyPr/>
                        <a:lstStyle/>
                        <a:p>
                          <a:pPr algn="r" fontAlgn="b"/>
                          <a:r>
                            <a:rPr lang="en-US" sz="1100" u="none" strike="noStrike" dirty="0">
                              <a:effectLst/>
                            </a:rPr>
                            <a:t>0.38</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29429834"/>
                      </a:ext>
                    </a:extLst>
                  </a:tr>
                  <a:tr h="224433">
                    <a:tc>
                      <a:txBody>
                        <a:bodyPr/>
                        <a:lstStyle/>
                        <a:p>
                          <a:pPr algn="r" fontAlgn="b"/>
                          <a:r>
                            <a:rPr lang="en-US" sz="1100" u="none" strike="noStrike" dirty="0">
                              <a:effectLst/>
                            </a:rPr>
                            <a:t>0.50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9904332"/>
                      </a:ext>
                    </a:extLst>
                  </a:tr>
                </a:tbl>
              </a:graphicData>
            </a:graphic>
          </p:graphicFrame>
        </mc:Fallback>
      </mc:AlternateContent>
      <p:sp>
        <p:nvSpPr>
          <p:cNvPr id="44" name="Rounded Rectangle 43"/>
          <p:cNvSpPr/>
          <p:nvPr/>
        </p:nvSpPr>
        <p:spPr>
          <a:xfrm>
            <a:off x="5303213" y="4912197"/>
            <a:ext cx="1390551" cy="61501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MS Prediction</a:t>
            </a:r>
            <a:endParaRPr lang="en-US" dirty="0">
              <a:solidFill>
                <a:srgbClr val="0070C0"/>
              </a:solidFill>
            </a:endParaRPr>
          </a:p>
        </p:txBody>
      </p:sp>
      <p:cxnSp>
        <p:nvCxnSpPr>
          <p:cNvPr id="46" name="Elbow Connector 45"/>
          <p:cNvCxnSpPr>
            <a:stCxn id="11" idx="2"/>
            <a:endCxn id="44" idx="0"/>
          </p:cNvCxnSpPr>
          <p:nvPr/>
        </p:nvCxnSpPr>
        <p:spPr>
          <a:xfrm rot="5400000">
            <a:off x="6931552" y="2302675"/>
            <a:ext cx="1676459" cy="3542584"/>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36" idx="0"/>
            <a:endCxn id="44" idx="1"/>
          </p:cNvCxnSpPr>
          <p:nvPr/>
        </p:nvCxnSpPr>
        <p:spPr>
          <a:xfrm rot="16200000" flipH="1">
            <a:off x="3457422" y="3373911"/>
            <a:ext cx="445769" cy="3245812"/>
          </a:xfrm>
          <a:prstGeom prst="bentConnector4">
            <a:avLst>
              <a:gd name="adj1" fmla="val -51282"/>
              <a:gd name="adj2" fmla="val 89688"/>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52" name="Table 51"/>
              <p:cNvGraphicFramePr>
                <a:graphicFrameLocks noGrp="1"/>
              </p:cNvGraphicFramePr>
              <p:nvPr>
                <p:extLst>
                  <p:ext uri="{D42A27DB-BD31-4B8C-83A1-F6EECF244321}">
                    <p14:modId xmlns:p14="http://schemas.microsoft.com/office/powerpoint/2010/main" val="938178894"/>
                  </p:ext>
                </p:extLst>
              </p:nvPr>
            </p:nvGraphicFramePr>
            <p:xfrm>
              <a:off x="7250460" y="4781762"/>
              <a:ext cx="464458" cy="883708"/>
            </p:xfrm>
            <a:graphic>
              <a:graphicData uri="http://schemas.openxmlformats.org/drawingml/2006/table">
                <a:tbl>
                  <a:tblPr>
                    <a:tableStyleId>{5940675A-B579-460E-94D1-54222C63F5DA}</a:tableStyleId>
                  </a:tblPr>
                  <a:tblGrid>
                    <a:gridCol w="464458">
                      <a:extLst>
                        <a:ext uri="{9D8B030D-6E8A-4147-A177-3AD203B41FA5}">
                          <a16:colId xmlns:a16="http://schemas.microsoft.com/office/drawing/2014/main" val="1146485485"/>
                        </a:ext>
                      </a:extLst>
                    </a:gridCol>
                  </a:tblGrid>
                  <a:tr h="220927">
                    <a:tc>
                      <a:txBody>
                        <a:bodyPr/>
                        <a:lstStyle/>
                        <a:p>
                          <a:pPr algn="ctr" fontAlgn="b"/>
                          <a14:m>
                            <m:oMath xmlns:m="http://schemas.openxmlformats.org/officeDocument/2006/math">
                              <m:r>
                                <a:rPr lang="en-US" sz="1100" b="1" i="1" u="none" strike="noStrike" dirty="0" smtClean="0">
                                  <a:effectLst/>
                                  <a:latin typeface="Cambria Math" panose="02040503050406030204" pitchFamily="18" charset="0"/>
                                </a:rPr>
                                <m:t>𝑴𝑺</m:t>
                              </m:r>
                            </m:oMath>
                          </a14:m>
                          <a:r>
                            <a:rPr lang="en-US" sz="1100" b="1" i="0" u="none" strike="noStrike" dirty="0" smtClean="0">
                              <a:solidFill>
                                <a:srgbClr val="000000"/>
                              </a:solidFill>
                              <a:effectLst/>
                              <a:latin typeface="Calibri" panose="020F0502020204030204" pitchFamily="34" charset="0"/>
                            </a:rPr>
                            <a:t>’</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87662440"/>
                      </a:ext>
                    </a:extLst>
                  </a:tr>
                  <a:tr h="220927">
                    <a:tc>
                      <a:txBody>
                        <a:bodyPr/>
                        <a:lstStyle/>
                        <a:p>
                          <a:pPr algn="r" fontAlgn="b"/>
                          <a:r>
                            <a:rPr lang="en-US" sz="1100" u="none" strike="noStrike" dirty="0" smtClean="0">
                              <a:effectLst/>
                            </a:rPr>
                            <a:t>0.14</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19804601"/>
                      </a:ext>
                    </a:extLst>
                  </a:tr>
                  <a:tr h="220927">
                    <a:tc>
                      <a:txBody>
                        <a:bodyPr/>
                        <a:lstStyle/>
                        <a:p>
                          <a:pPr algn="r" fontAlgn="b"/>
                          <a:r>
                            <a:rPr lang="en-US" sz="1100" u="none" strike="noStrike" dirty="0" smtClean="0">
                              <a:effectLst/>
                            </a:rPr>
                            <a:t>0.29</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29429834"/>
                      </a:ext>
                    </a:extLst>
                  </a:tr>
                  <a:tr h="220927">
                    <a:tc>
                      <a:txBody>
                        <a:bodyPr/>
                        <a:lstStyle/>
                        <a:p>
                          <a:pPr algn="r" fontAlgn="b"/>
                          <a:r>
                            <a:rPr lang="en-US" sz="1100" u="none" strike="noStrike" dirty="0" smtClean="0">
                              <a:effectLst/>
                            </a:rPr>
                            <a:t>0.47</a:t>
                          </a:r>
                        </a:p>
                      </a:txBody>
                      <a:tcPr marL="9525" marR="9525" marT="9525" marB="0" anchor="b"/>
                    </a:tc>
                    <a:extLst>
                      <a:ext uri="{0D108BD9-81ED-4DB2-BD59-A6C34878D82A}">
                        <a16:rowId xmlns:a16="http://schemas.microsoft.com/office/drawing/2014/main" val="59904332"/>
                      </a:ext>
                    </a:extLst>
                  </a:tr>
                </a:tbl>
              </a:graphicData>
            </a:graphic>
          </p:graphicFrame>
        </mc:Choice>
        <mc:Fallback xmlns="">
          <p:graphicFrame>
            <p:nvGraphicFramePr>
              <p:cNvPr id="52" name="Table 51"/>
              <p:cNvGraphicFramePr>
                <a:graphicFrameLocks noGrp="1"/>
              </p:cNvGraphicFramePr>
              <p:nvPr>
                <p:extLst>
                  <p:ext uri="{D42A27DB-BD31-4B8C-83A1-F6EECF244321}">
                    <p14:modId xmlns:p14="http://schemas.microsoft.com/office/powerpoint/2010/main" val="938178894"/>
                  </p:ext>
                </p:extLst>
              </p:nvPr>
            </p:nvGraphicFramePr>
            <p:xfrm>
              <a:off x="7250460" y="4781762"/>
              <a:ext cx="464458" cy="883708"/>
            </p:xfrm>
            <a:graphic>
              <a:graphicData uri="http://schemas.openxmlformats.org/drawingml/2006/table">
                <a:tbl>
                  <a:tblPr>
                    <a:tableStyleId>{5940675A-B579-460E-94D1-54222C63F5DA}</a:tableStyleId>
                  </a:tblPr>
                  <a:tblGrid>
                    <a:gridCol w="464458">
                      <a:extLst>
                        <a:ext uri="{9D8B030D-6E8A-4147-A177-3AD203B41FA5}">
                          <a16:colId xmlns:a16="http://schemas.microsoft.com/office/drawing/2014/main" val="1146485485"/>
                        </a:ext>
                      </a:extLst>
                    </a:gridCol>
                  </a:tblGrid>
                  <a:tr h="220927">
                    <a:tc>
                      <a:txBody>
                        <a:bodyPr/>
                        <a:lstStyle/>
                        <a:p>
                          <a:endParaRPr lang="en-US"/>
                        </a:p>
                      </a:txBody>
                      <a:tcPr marL="9525" marR="9525" marT="9525" marB="0" anchor="b">
                        <a:blipFill>
                          <a:blip r:embed="rId6"/>
                          <a:stretch>
                            <a:fillRect l="-1299" t="-2703" r="-2597" b="-329730"/>
                          </a:stretch>
                        </a:blipFill>
                      </a:tcPr>
                    </a:tc>
                    <a:extLst>
                      <a:ext uri="{0D108BD9-81ED-4DB2-BD59-A6C34878D82A}">
                        <a16:rowId xmlns:a16="http://schemas.microsoft.com/office/drawing/2014/main" val="3487662440"/>
                      </a:ext>
                    </a:extLst>
                  </a:tr>
                  <a:tr h="220927">
                    <a:tc>
                      <a:txBody>
                        <a:bodyPr/>
                        <a:lstStyle/>
                        <a:p>
                          <a:pPr algn="r" fontAlgn="b"/>
                          <a:r>
                            <a:rPr lang="en-US" sz="1100" u="none" strike="noStrike" dirty="0" smtClean="0">
                              <a:effectLst/>
                            </a:rPr>
                            <a:t>0.14</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19804601"/>
                      </a:ext>
                    </a:extLst>
                  </a:tr>
                  <a:tr h="220927">
                    <a:tc>
                      <a:txBody>
                        <a:bodyPr/>
                        <a:lstStyle/>
                        <a:p>
                          <a:pPr algn="r" fontAlgn="b"/>
                          <a:r>
                            <a:rPr lang="en-US" sz="1100" u="none" strike="noStrike" dirty="0" smtClean="0">
                              <a:effectLst/>
                            </a:rPr>
                            <a:t>0.29</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29429834"/>
                      </a:ext>
                    </a:extLst>
                  </a:tr>
                  <a:tr h="220927">
                    <a:tc>
                      <a:txBody>
                        <a:bodyPr/>
                        <a:lstStyle/>
                        <a:p>
                          <a:pPr algn="r" fontAlgn="b"/>
                          <a:r>
                            <a:rPr lang="en-US" sz="1100" u="none" strike="noStrike" dirty="0" smtClean="0">
                              <a:effectLst/>
                            </a:rPr>
                            <a:t>0.47</a:t>
                          </a:r>
                        </a:p>
                      </a:txBody>
                      <a:tcPr marL="9525" marR="9525" marT="9525" marB="0" anchor="b"/>
                    </a:tc>
                    <a:extLst>
                      <a:ext uri="{0D108BD9-81ED-4DB2-BD59-A6C34878D82A}">
                        <a16:rowId xmlns:a16="http://schemas.microsoft.com/office/drawing/2014/main" val="59904332"/>
                      </a:ext>
                    </a:extLst>
                  </a:tr>
                </a:tbl>
              </a:graphicData>
            </a:graphic>
          </p:graphicFrame>
        </mc:Fallback>
      </mc:AlternateContent>
      <p:cxnSp>
        <p:nvCxnSpPr>
          <p:cNvPr id="54" name="Straight Arrow Connector 53"/>
          <p:cNvCxnSpPr>
            <a:stCxn id="44" idx="3"/>
            <a:endCxn id="52" idx="1"/>
          </p:cNvCxnSpPr>
          <p:nvPr/>
        </p:nvCxnSpPr>
        <p:spPr>
          <a:xfrm>
            <a:off x="6693764" y="5219702"/>
            <a:ext cx="556696" cy="39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664693" y="6246965"/>
            <a:ext cx="2667590" cy="369332"/>
          </a:xfrm>
          <a:prstGeom prst="rect">
            <a:avLst/>
          </a:prstGeom>
          <a:noFill/>
        </p:spPr>
        <p:txBody>
          <a:bodyPr wrap="none" rtlCol="0">
            <a:spAutoFit/>
          </a:bodyPr>
          <a:lstStyle/>
          <a:p>
            <a:pPr algn="ctr"/>
            <a:r>
              <a:rPr lang="en-US" dirty="0" smtClean="0"/>
              <a:t>Actual MS vs Predicted MS</a:t>
            </a:r>
            <a:endParaRPr lang="en-US" dirty="0"/>
          </a:p>
        </p:txBody>
      </p:sp>
      <p:cxnSp>
        <p:nvCxnSpPr>
          <p:cNvPr id="58" name="Straight Arrow Connector 57"/>
          <p:cNvCxnSpPr>
            <a:stCxn id="56" idx="3"/>
            <a:endCxn id="52" idx="2"/>
          </p:cNvCxnSpPr>
          <p:nvPr/>
        </p:nvCxnSpPr>
        <p:spPr>
          <a:xfrm flipV="1">
            <a:off x="7332283" y="5665470"/>
            <a:ext cx="150406" cy="7661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6" idx="1"/>
            <a:endCxn id="42" idx="2"/>
          </p:cNvCxnSpPr>
          <p:nvPr/>
        </p:nvCxnSpPr>
        <p:spPr>
          <a:xfrm flipH="1" flipV="1">
            <a:off x="4530673" y="5665470"/>
            <a:ext cx="134020" cy="7661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extBox 67"/>
              <p:cNvSpPr txBox="1"/>
              <p:nvPr/>
            </p:nvSpPr>
            <p:spPr>
              <a:xfrm>
                <a:off x="8418898" y="4326035"/>
                <a:ext cx="3646532" cy="1210460"/>
              </a:xfrm>
              <a:prstGeom prst="rect">
                <a:avLst/>
              </a:prstGeom>
              <a:noFill/>
              <a:ln>
                <a:solidFill>
                  <a:schemeClr val="tx1"/>
                </a:solidFill>
              </a:ln>
            </p:spPr>
            <p:txBody>
              <a:bodyPr wrap="square" rtlCol="0">
                <a:spAutoFit/>
              </a:bodyPr>
              <a:lstStyle/>
              <a:p>
                <a:r>
                  <a:rPr lang="en-US" dirty="0" smtClean="0"/>
                  <a:t>Evaluate prediction accuracy:</a:t>
                </a:r>
              </a:p>
              <a:p>
                <a:r>
                  <a:rPr lang="en-US" dirty="0" smtClean="0"/>
                  <a:t>Mean Squared Error MSE = </a:t>
                </a:r>
                <a14:m>
                  <m:oMath xmlns:m="http://schemas.openxmlformats.org/officeDocument/2006/math">
                    <m:f>
                      <m:fPr>
                        <m:ctrlPr>
                          <a:rPr lang="en-US" i="1">
                            <a:latin typeface="Cambria Math" panose="02040503050406030204" pitchFamily="18" charset="0"/>
                          </a:rPr>
                        </m:ctrlPr>
                      </m:fPr>
                      <m:num>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𝑇</m:t>
                            </m:r>
                            <m:r>
                              <a:rPr lang="en-US" i="1">
                                <a:latin typeface="Cambria Math" panose="02040503050406030204" pitchFamily="18" charset="0"/>
                              </a:rPr>
                              <m:t>𝑆</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𝑀𝑆</m:t>
                                    </m:r>
                                    <m:d>
                                      <m:dPr>
                                        <m:ctrlPr>
                                          <a:rPr lang="en-US" i="1">
                                            <a:latin typeface="Cambria Math" panose="02040503050406030204" pitchFamily="18" charset="0"/>
                                          </a:rPr>
                                        </m:ctrlPr>
                                      </m:dPr>
                                      <m:e>
                                        <m:r>
                                          <a:rPr lang="en-US" i="1">
                                            <a:latin typeface="Cambria Math" panose="02040503050406030204" pitchFamily="18" charset="0"/>
                                          </a:rPr>
                                          <m:t>𝑇𝑆</m:t>
                                        </m:r>
                                      </m:e>
                                    </m:d>
                                    <m:r>
                                      <a:rPr lang="en-US" i="1">
                                        <a:latin typeface="Cambria Math" panose="02040503050406030204" pitchFamily="18" charset="0"/>
                                      </a:rPr>
                                      <m:t>−</m:t>
                                    </m:r>
                                    <m:r>
                                      <a:rPr lang="en-US" i="1">
                                        <a:latin typeface="Cambria Math" panose="02040503050406030204" pitchFamily="18" charset="0"/>
                                      </a:rPr>
                                      <m:t>𝑀</m:t>
                                    </m:r>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𝑇𝑆</m:t>
                                        </m:r>
                                      </m:e>
                                    </m:d>
                                  </m:e>
                                </m:d>
                              </m:e>
                              <m:sup>
                                <m:r>
                                  <a:rPr lang="en-US" i="1">
                                    <a:latin typeface="Cambria Math" panose="02040503050406030204" pitchFamily="18" charset="0"/>
                                  </a:rPr>
                                  <m:t>2</m:t>
                                </m:r>
                              </m:sup>
                            </m:sSup>
                          </m:e>
                        </m:nary>
                      </m:num>
                      <m:den>
                        <m:r>
                          <a:rPr lang="en-US" i="1">
                            <a:latin typeface="Cambria Math" panose="02040503050406030204" pitchFamily="18" charset="0"/>
                          </a:rPr>
                          <m:t>#</m:t>
                        </m:r>
                        <m:r>
                          <a:rPr lang="en-US" i="1">
                            <a:latin typeface="Cambria Math" panose="02040503050406030204" pitchFamily="18" charset="0"/>
                          </a:rPr>
                          <m:t>𝑇𝑆</m:t>
                        </m:r>
                      </m:den>
                    </m:f>
                  </m:oMath>
                </a14:m>
                <a:r>
                  <a:rPr lang="en-US" dirty="0" smtClean="0">
                    <a:solidFill>
                      <a:srgbClr val="00B050"/>
                    </a:solidFill>
                  </a:rPr>
                  <a:t> </a:t>
                </a:r>
                <a:r>
                  <a:rPr lang="en-US" dirty="0" smtClean="0"/>
                  <a:t>=</a:t>
                </a:r>
                <a:r>
                  <a:rPr lang="en-US" dirty="0" smtClean="0">
                    <a:solidFill>
                      <a:srgbClr val="00B050"/>
                    </a:solidFill>
                  </a:rPr>
                  <a:t> 0.005</a:t>
                </a:r>
              </a:p>
            </p:txBody>
          </p:sp>
        </mc:Choice>
        <mc:Fallback xmlns="">
          <p:sp>
            <p:nvSpPr>
              <p:cNvPr id="68" name="TextBox 67"/>
              <p:cNvSpPr txBox="1">
                <a:spLocks noRot="1" noChangeAspect="1" noMove="1" noResize="1" noEditPoints="1" noAdjustHandles="1" noChangeArrowheads="1" noChangeShapeType="1" noTextEdit="1"/>
              </p:cNvSpPr>
              <p:nvPr/>
            </p:nvSpPr>
            <p:spPr>
              <a:xfrm>
                <a:off x="8418898" y="4326035"/>
                <a:ext cx="3646532" cy="1210460"/>
              </a:xfrm>
              <a:prstGeom prst="rect">
                <a:avLst/>
              </a:prstGeom>
              <a:blipFill>
                <a:blip r:embed="rId7"/>
                <a:stretch>
                  <a:fillRect l="-1167" t="-2500" b="-2000"/>
                </a:stretch>
              </a:blipFill>
              <a:ln>
                <a:solidFill>
                  <a:schemeClr val="tx1"/>
                </a:solidFill>
              </a:ln>
            </p:spPr>
            <p:txBody>
              <a:bodyPr/>
              <a:lstStyle/>
              <a:p>
                <a:r>
                  <a:rPr lang="en-US">
                    <a:noFill/>
                  </a:rPr>
                  <a:t> </a:t>
                </a:r>
              </a:p>
            </p:txBody>
          </p:sp>
        </mc:Fallback>
      </mc:AlternateContent>
      <p:graphicFrame>
        <p:nvGraphicFramePr>
          <p:cNvPr id="3" name="Table 2"/>
          <p:cNvGraphicFramePr>
            <a:graphicFrameLocks noGrp="1"/>
          </p:cNvGraphicFramePr>
          <p:nvPr>
            <p:extLst>
              <p:ext uri="{D42A27DB-BD31-4B8C-83A1-F6EECF244321}">
                <p14:modId xmlns:p14="http://schemas.microsoft.com/office/powerpoint/2010/main" val="3136813140"/>
              </p:ext>
            </p:extLst>
          </p:nvPr>
        </p:nvGraphicFramePr>
        <p:xfrm>
          <a:off x="34974" y="1844637"/>
          <a:ext cx="4035933" cy="1666464"/>
        </p:xfrm>
        <a:graphic>
          <a:graphicData uri="http://schemas.openxmlformats.org/drawingml/2006/table">
            <a:tbl>
              <a:tblPr>
                <a:tableStyleId>{5940675A-B579-460E-94D1-54222C63F5DA}</a:tableStyleId>
              </a:tblPr>
              <a:tblGrid>
                <a:gridCol w="366903">
                  <a:extLst>
                    <a:ext uri="{9D8B030D-6E8A-4147-A177-3AD203B41FA5}">
                      <a16:colId xmlns:a16="http://schemas.microsoft.com/office/drawing/2014/main" val="719965387"/>
                    </a:ext>
                  </a:extLst>
                </a:gridCol>
                <a:gridCol w="366903">
                  <a:extLst>
                    <a:ext uri="{9D8B030D-6E8A-4147-A177-3AD203B41FA5}">
                      <a16:colId xmlns:a16="http://schemas.microsoft.com/office/drawing/2014/main" val="605112304"/>
                    </a:ext>
                  </a:extLst>
                </a:gridCol>
                <a:gridCol w="366903">
                  <a:extLst>
                    <a:ext uri="{9D8B030D-6E8A-4147-A177-3AD203B41FA5}">
                      <a16:colId xmlns:a16="http://schemas.microsoft.com/office/drawing/2014/main" val="3812496935"/>
                    </a:ext>
                  </a:extLst>
                </a:gridCol>
                <a:gridCol w="366903">
                  <a:extLst>
                    <a:ext uri="{9D8B030D-6E8A-4147-A177-3AD203B41FA5}">
                      <a16:colId xmlns:a16="http://schemas.microsoft.com/office/drawing/2014/main" val="2434267306"/>
                    </a:ext>
                  </a:extLst>
                </a:gridCol>
                <a:gridCol w="366903">
                  <a:extLst>
                    <a:ext uri="{9D8B030D-6E8A-4147-A177-3AD203B41FA5}">
                      <a16:colId xmlns:a16="http://schemas.microsoft.com/office/drawing/2014/main" val="159695904"/>
                    </a:ext>
                  </a:extLst>
                </a:gridCol>
                <a:gridCol w="366903">
                  <a:extLst>
                    <a:ext uri="{9D8B030D-6E8A-4147-A177-3AD203B41FA5}">
                      <a16:colId xmlns:a16="http://schemas.microsoft.com/office/drawing/2014/main" val="220323901"/>
                    </a:ext>
                  </a:extLst>
                </a:gridCol>
                <a:gridCol w="366903">
                  <a:extLst>
                    <a:ext uri="{9D8B030D-6E8A-4147-A177-3AD203B41FA5}">
                      <a16:colId xmlns:a16="http://schemas.microsoft.com/office/drawing/2014/main" val="1446566165"/>
                    </a:ext>
                  </a:extLst>
                </a:gridCol>
                <a:gridCol w="366903">
                  <a:extLst>
                    <a:ext uri="{9D8B030D-6E8A-4147-A177-3AD203B41FA5}">
                      <a16:colId xmlns:a16="http://schemas.microsoft.com/office/drawing/2014/main" val="3389859445"/>
                    </a:ext>
                  </a:extLst>
                </a:gridCol>
                <a:gridCol w="366903">
                  <a:extLst>
                    <a:ext uri="{9D8B030D-6E8A-4147-A177-3AD203B41FA5}">
                      <a16:colId xmlns:a16="http://schemas.microsoft.com/office/drawing/2014/main" val="2920846538"/>
                    </a:ext>
                  </a:extLst>
                </a:gridCol>
                <a:gridCol w="366903">
                  <a:extLst>
                    <a:ext uri="{9D8B030D-6E8A-4147-A177-3AD203B41FA5}">
                      <a16:colId xmlns:a16="http://schemas.microsoft.com/office/drawing/2014/main" val="2613298929"/>
                    </a:ext>
                  </a:extLst>
                </a:gridCol>
                <a:gridCol w="366903">
                  <a:extLst>
                    <a:ext uri="{9D8B030D-6E8A-4147-A177-3AD203B41FA5}">
                      <a16:colId xmlns:a16="http://schemas.microsoft.com/office/drawing/2014/main" val="1962750176"/>
                    </a:ext>
                  </a:extLst>
                </a:gridCol>
              </a:tblGrid>
              <a:tr h="0">
                <a:tc rowSpan="2">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rowSpan="2">
                  <a:txBody>
                    <a:bodyPr/>
                    <a:lstStyle/>
                    <a:p>
                      <a:pPr algn="ctr" fontAlgn="b"/>
                      <a:r>
                        <a:rPr lang="en-US" sz="1100" b="1" i="0" u="none" strike="noStrike" dirty="0" smtClean="0">
                          <a:solidFill>
                            <a:srgbClr val="000000"/>
                          </a:solidFill>
                          <a:effectLst/>
                          <a:latin typeface="Calibri" panose="020F0502020204030204" pitchFamily="34" charset="0"/>
                        </a:rPr>
                        <a:t>MS</a:t>
                      </a:r>
                      <a:r>
                        <a:rPr lang="en-US" altLang="ko-KR" sz="1100" b="1" i="0" u="none" strike="noStrike" baseline="-25000" dirty="0" smtClean="0">
                          <a:solidFill>
                            <a:srgbClr val="000000"/>
                          </a:solidFill>
                          <a:effectLst/>
                          <a:latin typeface="Calibri" panose="020F0502020204030204" pitchFamily="34" charset="0"/>
                        </a:rPr>
                        <a:t>Q</a:t>
                      </a:r>
                      <a:r>
                        <a:rPr lang="en-US" altLang="ko-KR" sz="1100" b="1" i="0" u="none" strike="noStrike" dirty="0" smtClean="0">
                          <a:solidFill>
                            <a:srgbClr val="000000"/>
                          </a:solidFill>
                          <a:effectLst/>
                          <a:latin typeface="Calibri" panose="020F0502020204030204" pitchFamily="34" charset="0"/>
                        </a:rPr>
                        <a:t> </a:t>
                      </a:r>
                      <a:endParaRPr lang="en-US" sz="1100" b="1" i="0" u="none" strike="noStrike" dirty="0">
                        <a:solidFill>
                          <a:srgbClr val="000000"/>
                        </a:solidFill>
                        <a:effectLst/>
                        <a:latin typeface="Calibri" panose="020F0502020204030204" pitchFamily="34" charset="0"/>
                      </a:endParaRPr>
                    </a:p>
                  </a:txBody>
                  <a:tcPr marL="9525" marR="9525" marT="9525" marB="0" anchor="ctr"/>
                </a:tc>
                <a:tc gridSpan="3">
                  <a:txBody>
                    <a:bodyPr/>
                    <a:lstStyle/>
                    <a:p>
                      <a:pPr algn="ctr" fontAlgn="b"/>
                      <a:r>
                        <a:rPr lang="en-US" sz="1100" b="1" i="0" u="none" strike="noStrike" dirty="0" smtClean="0">
                          <a:solidFill>
                            <a:srgbClr val="000000"/>
                          </a:solidFill>
                          <a:effectLst/>
                          <a:latin typeface="Calibri" panose="020F0502020204030204" pitchFamily="34" charset="0"/>
                        </a:rPr>
                        <a:t>Q</a:t>
                      </a:r>
                      <a:r>
                        <a:rPr lang="en-US" sz="1100" b="1" i="0" u="none" strike="noStrike" baseline="-25000" dirty="0" smtClean="0">
                          <a:solidFill>
                            <a:srgbClr val="000000"/>
                          </a:solidFill>
                          <a:effectLst/>
                          <a:latin typeface="Calibri" panose="020F0502020204030204" pitchFamily="34" charset="0"/>
                        </a:rPr>
                        <a:t>1</a:t>
                      </a:r>
                      <a:endParaRPr lang="en-US"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100" b="1" i="0" u="none" strike="noStrike" dirty="0">
                        <a:solidFill>
                          <a:srgbClr val="000000"/>
                        </a:solidFill>
                        <a:effectLst/>
                        <a:latin typeface="Calibri" panose="020F0502020204030204" pitchFamily="34" charset="0"/>
                      </a:endParaRPr>
                    </a:p>
                  </a:txBody>
                  <a:tcPr marL="9525" marR="9525" marT="9525" marB="0" anchor="b"/>
                </a:tc>
                <a:tc gridSpan="3">
                  <a:txBody>
                    <a:bodyPr/>
                    <a:lstStyle/>
                    <a:p>
                      <a:pPr algn="ctr" fontAlgn="b"/>
                      <a:r>
                        <a:rPr lang="en-US" sz="1100" b="1" i="0" u="none" strike="noStrike" dirty="0" smtClean="0">
                          <a:solidFill>
                            <a:srgbClr val="000000"/>
                          </a:solidFill>
                          <a:effectLst/>
                          <a:latin typeface="Calibri" panose="020F0502020204030204" pitchFamily="34" charset="0"/>
                        </a:rPr>
                        <a:t>Q</a:t>
                      </a:r>
                      <a:r>
                        <a:rPr lang="en-US" sz="1100" b="1" i="0" u="none" strike="noStrike" baseline="-25000" dirty="0" smtClean="0">
                          <a:solidFill>
                            <a:srgbClr val="000000"/>
                          </a:solidFill>
                          <a:effectLst/>
                          <a:latin typeface="Calibri" panose="020F0502020204030204" pitchFamily="34" charset="0"/>
                        </a:rPr>
                        <a:t>2</a:t>
                      </a:r>
                      <a:endParaRPr lang="en-US"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100" b="1" i="0" u="none" strike="noStrike" dirty="0">
                        <a:solidFill>
                          <a:srgbClr val="000000"/>
                        </a:solidFill>
                        <a:effectLst/>
                        <a:latin typeface="Calibri" panose="020F0502020204030204" pitchFamily="34" charset="0"/>
                      </a:endParaRPr>
                    </a:p>
                  </a:txBody>
                  <a:tcPr marL="9525" marR="9525" marT="9525" marB="0" anchor="b"/>
                </a:tc>
                <a:tc gridSpan="3">
                  <a:txBody>
                    <a:bodyPr/>
                    <a:lstStyle/>
                    <a:p>
                      <a:pPr algn="ctr" fontAlgn="b"/>
                      <a:r>
                        <a:rPr lang="en-US" sz="1100" b="1" i="0" u="none" strike="noStrike" dirty="0" smtClean="0">
                          <a:solidFill>
                            <a:srgbClr val="000000"/>
                          </a:solidFill>
                          <a:effectLst/>
                          <a:latin typeface="Calibri" panose="020F0502020204030204" pitchFamily="34" charset="0"/>
                        </a:rPr>
                        <a:t>Q</a:t>
                      </a:r>
                      <a:r>
                        <a:rPr lang="en-US" sz="1100" b="1" i="0" u="none" strike="noStrike" baseline="-25000" dirty="0" smtClean="0">
                          <a:solidFill>
                            <a:srgbClr val="000000"/>
                          </a:solidFill>
                          <a:effectLst/>
                          <a:latin typeface="Calibri" panose="020F0502020204030204" pitchFamily="34" charset="0"/>
                        </a:rPr>
                        <a:t>3</a:t>
                      </a:r>
                      <a:endParaRPr lang="en-US"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36879560"/>
                  </a:ext>
                </a:extLst>
              </a:tr>
              <a:tr h="0">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vMerge="1">
                  <a:txBody>
                    <a:bodyPr/>
                    <a:lstStyle/>
                    <a:p>
                      <a:pPr algn="ctr" fontAlgn="b"/>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11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12</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13</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21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22</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23</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31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32</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33</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68924064"/>
                  </a:ext>
                </a:extLst>
              </a:tr>
              <a:tr h="218689">
                <a:tc rowSpan="3">
                  <a:txBody>
                    <a:bodyPr/>
                    <a:lstStyle/>
                    <a:p>
                      <a:pPr algn="ctr" fontAlgn="b"/>
                      <a:r>
                        <a:rPr lang="en-US" sz="1100" u="none" strike="noStrike" dirty="0">
                          <a:effectLst/>
                        </a:rPr>
                        <a:t>P1</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1" u="none" strike="noStrike" dirty="0">
                          <a:effectLst/>
                        </a:rPr>
                        <a:t>TS1-1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0.20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0.00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0.22</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0001421"/>
                  </a:ext>
                </a:extLst>
              </a:tr>
              <a:tr h="218689">
                <a:tc vMerge="1">
                  <a:txBody>
                    <a:bodyPr/>
                    <a:lstStyle/>
                    <a:p>
                      <a:endParaRPr lang="en-US"/>
                    </a:p>
                  </a:txBody>
                  <a:tcPr/>
                </a:tc>
                <a:tc>
                  <a:txBody>
                    <a:bodyPr/>
                    <a:lstStyle/>
                    <a:p>
                      <a:pPr algn="ctr" fontAlgn="b"/>
                      <a:r>
                        <a:rPr lang="en-US" sz="1100" b="1" u="none" strike="noStrike" dirty="0">
                          <a:effectLst/>
                        </a:rPr>
                        <a:t>TS1-2</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0.71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0.56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0.83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0.78</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95266242"/>
                  </a:ext>
                </a:extLst>
              </a:tr>
              <a:tr h="218689">
                <a:tc vMerge="1">
                  <a:txBody>
                    <a:bodyPr/>
                    <a:lstStyle/>
                    <a:p>
                      <a:endParaRPr lang="en-US"/>
                    </a:p>
                  </a:txBody>
                  <a:tcPr/>
                </a:tc>
                <a:tc>
                  <a:txBody>
                    <a:bodyPr/>
                    <a:lstStyle/>
                    <a:p>
                      <a:pPr algn="ctr" fontAlgn="b"/>
                      <a:r>
                        <a:rPr lang="en-US" sz="1100" b="1" u="none" strike="noStrike" dirty="0">
                          <a:effectLst/>
                        </a:rPr>
                        <a:t>TS1-3</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0.71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0.36</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0.59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0.38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0.75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26689233"/>
                  </a:ext>
                </a:extLst>
              </a:tr>
              <a:tr h="218689">
                <a:tc rowSpan="3">
                  <a:txBody>
                    <a:bodyPr/>
                    <a:lstStyle/>
                    <a:p>
                      <a:pPr algn="ctr" fontAlgn="b"/>
                      <a:r>
                        <a:rPr lang="en-US" sz="1100" u="none" strike="noStrike" dirty="0">
                          <a:effectLst/>
                        </a:rPr>
                        <a:t>P2</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1" u="none" strike="noStrike" dirty="0">
                          <a:effectLst/>
                        </a:rPr>
                        <a:t>TS2-1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0.11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0.36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53540220"/>
                  </a:ext>
                </a:extLst>
              </a:tr>
              <a:tr h="218689">
                <a:tc vMerge="1">
                  <a:txBody>
                    <a:bodyPr/>
                    <a:lstStyle/>
                    <a:p>
                      <a:endParaRPr lang="en-US"/>
                    </a:p>
                  </a:txBody>
                  <a:tcPr/>
                </a:tc>
                <a:tc>
                  <a:txBody>
                    <a:bodyPr/>
                    <a:lstStyle/>
                    <a:p>
                      <a:pPr algn="ctr" fontAlgn="b"/>
                      <a:r>
                        <a:rPr lang="en-US" sz="1100" b="1" u="none" strike="noStrike" dirty="0">
                          <a:effectLst/>
                        </a:rPr>
                        <a:t>TS2-2</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0.67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0.47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0.47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0.44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0.35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0.43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0.64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69527122"/>
                  </a:ext>
                </a:extLst>
              </a:tr>
              <a:tr h="218689">
                <a:tc vMerge="1">
                  <a:txBody>
                    <a:bodyPr/>
                    <a:lstStyle/>
                    <a:p>
                      <a:endParaRPr lang="en-US"/>
                    </a:p>
                  </a:txBody>
                  <a:tcPr/>
                </a:tc>
                <a:tc>
                  <a:txBody>
                    <a:bodyPr/>
                    <a:lstStyle/>
                    <a:p>
                      <a:pPr algn="ctr" fontAlgn="b"/>
                      <a:r>
                        <a:rPr lang="en-US" sz="1100" b="1" u="none" strike="noStrike" dirty="0">
                          <a:effectLst/>
                        </a:rPr>
                        <a:t>TS2-3</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0.93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0.63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0.59</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0.88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0.68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0.60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0.74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0.71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0.93</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00722320"/>
                  </a:ext>
                </a:extLst>
              </a:tr>
            </a:tbl>
          </a:graphicData>
        </a:graphic>
      </p:graphicFrame>
      <mc:AlternateContent xmlns:mc="http://schemas.openxmlformats.org/markup-compatibility/2006" xmlns:a14="http://schemas.microsoft.com/office/drawing/2010/main">
        <mc:Choice Requires="a14">
          <p:graphicFrame>
            <p:nvGraphicFramePr>
              <p:cNvPr id="22" name="Table 21"/>
              <p:cNvGraphicFramePr>
                <a:graphicFrameLocks noGrp="1"/>
              </p:cNvGraphicFramePr>
              <p:nvPr>
                <p:extLst>
                  <p:ext uri="{D42A27DB-BD31-4B8C-83A1-F6EECF244321}">
                    <p14:modId xmlns:p14="http://schemas.microsoft.com/office/powerpoint/2010/main" val="1143541564"/>
                  </p:ext>
                </p:extLst>
              </p:nvPr>
            </p:nvGraphicFramePr>
            <p:xfrm>
              <a:off x="405444" y="3619521"/>
              <a:ext cx="4023734" cy="437192"/>
            </p:xfrm>
            <a:graphic>
              <a:graphicData uri="http://schemas.openxmlformats.org/drawingml/2006/table">
                <a:tbl>
                  <a:tblPr>
                    <a:tableStyleId>{5940675A-B579-460E-94D1-54222C63F5DA}</a:tableStyleId>
                  </a:tblPr>
                  <a:tblGrid>
                    <a:gridCol w="365794">
                      <a:extLst>
                        <a:ext uri="{9D8B030D-6E8A-4147-A177-3AD203B41FA5}">
                          <a16:colId xmlns:a16="http://schemas.microsoft.com/office/drawing/2014/main" val="4012669069"/>
                        </a:ext>
                      </a:extLst>
                    </a:gridCol>
                    <a:gridCol w="365794">
                      <a:extLst>
                        <a:ext uri="{9D8B030D-6E8A-4147-A177-3AD203B41FA5}">
                          <a16:colId xmlns:a16="http://schemas.microsoft.com/office/drawing/2014/main" val="619002123"/>
                        </a:ext>
                      </a:extLst>
                    </a:gridCol>
                    <a:gridCol w="365794">
                      <a:extLst>
                        <a:ext uri="{9D8B030D-6E8A-4147-A177-3AD203B41FA5}">
                          <a16:colId xmlns:a16="http://schemas.microsoft.com/office/drawing/2014/main" val="4208353998"/>
                        </a:ext>
                      </a:extLst>
                    </a:gridCol>
                    <a:gridCol w="365794">
                      <a:extLst>
                        <a:ext uri="{9D8B030D-6E8A-4147-A177-3AD203B41FA5}">
                          <a16:colId xmlns:a16="http://schemas.microsoft.com/office/drawing/2014/main" val="3114860450"/>
                        </a:ext>
                      </a:extLst>
                    </a:gridCol>
                    <a:gridCol w="365794">
                      <a:extLst>
                        <a:ext uri="{9D8B030D-6E8A-4147-A177-3AD203B41FA5}">
                          <a16:colId xmlns:a16="http://schemas.microsoft.com/office/drawing/2014/main" val="1573724299"/>
                        </a:ext>
                      </a:extLst>
                    </a:gridCol>
                    <a:gridCol w="365794">
                      <a:extLst>
                        <a:ext uri="{9D8B030D-6E8A-4147-A177-3AD203B41FA5}">
                          <a16:colId xmlns:a16="http://schemas.microsoft.com/office/drawing/2014/main" val="194663411"/>
                        </a:ext>
                      </a:extLst>
                    </a:gridCol>
                    <a:gridCol w="365794">
                      <a:extLst>
                        <a:ext uri="{9D8B030D-6E8A-4147-A177-3AD203B41FA5}">
                          <a16:colId xmlns:a16="http://schemas.microsoft.com/office/drawing/2014/main" val="20191530"/>
                        </a:ext>
                      </a:extLst>
                    </a:gridCol>
                    <a:gridCol w="365794">
                      <a:extLst>
                        <a:ext uri="{9D8B030D-6E8A-4147-A177-3AD203B41FA5}">
                          <a16:colId xmlns:a16="http://schemas.microsoft.com/office/drawing/2014/main" val="2418288399"/>
                        </a:ext>
                      </a:extLst>
                    </a:gridCol>
                    <a:gridCol w="365794">
                      <a:extLst>
                        <a:ext uri="{9D8B030D-6E8A-4147-A177-3AD203B41FA5}">
                          <a16:colId xmlns:a16="http://schemas.microsoft.com/office/drawing/2014/main" val="2218838645"/>
                        </a:ext>
                      </a:extLst>
                    </a:gridCol>
                    <a:gridCol w="365794">
                      <a:extLst>
                        <a:ext uri="{9D8B030D-6E8A-4147-A177-3AD203B41FA5}">
                          <a16:colId xmlns:a16="http://schemas.microsoft.com/office/drawing/2014/main" val="4057617238"/>
                        </a:ext>
                      </a:extLst>
                    </a:gridCol>
                    <a:gridCol w="365794">
                      <a:extLst>
                        <a:ext uri="{9D8B030D-6E8A-4147-A177-3AD203B41FA5}">
                          <a16:colId xmlns:a16="http://schemas.microsoft.com/office/drawing/2014/main" val="498185048"/>
                        </a:ext>
                      </a:extLst>
                    </a:gridCol>
                  </a:tblGrid>
                  <a:tr h="218596">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11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12</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13</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21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22</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23</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31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32</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33</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altLang="ko-KR" sz="1100" b="1" i="0" u="none" strike="noStrike" dirty="0" smtClean="0">
                              <a:solidFill>
                                <a:srgbClr val="000000"/>
                              </a:solidFill>
                              <a:effectLst/>
                              <a:latin typeface="Calibri" panose="020F0502020204030204" pitchFamily="34" charset="0"/>
                            </a:rPr>
                            <a:t>Total</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8337328"/>
                      </a:ext>
                    </a:extLst>
                  </a:tr>
                  <a:tr h="218596">
                    <a:tc>
                      <a:txBody>
                        <a:bodyPr/>
                        <a:lstStyle/>
                        <a:p>
                          <a:pPr algn="l" fontAlgn="b"/>
                          <a14:m>
                            <m:oMathPara xmlns:m="http://schemas.openxmlformats.org/officeDocument/2006/math">
                              <m:oMathParaPr>
                                <m:jc m:val="centerGroup"/>
                              </m:oMathParaPr>
                              <m:oMath xmlns:m="http://schemas.openxmlformats.org/officeDocument/2006/math">
                                <m:r>
                                  <a:rPr lang="en-US" altLang="ko-KR" sz="1100" b="1" i="0" u="none" strike="noStrike" smtClean="0">
                                    <a:solidFill>
                                      <a:srgbClr val="000000"/>
                                    </a:solidFill>
                                    <a:effectLst/>
                                    <a:latin typeface="Cambria Math" panose="02040503050406030204" pitchFamily="18" charset="0"/>
                                  </a:rPr>
                                  <m:t>𝐜𝐨𝐬𝐭</m:t>
                                </m:r>
                              </m:oMath>
                            </m:oMathPara>
                          </a14:m>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altLang="ko-KR" sz="1100" b="0" i="0" u="none" strike="noStrike" dirty="0" smtClean="0">
                              <a:solidFill>
                                <a:srgbClr val="000000"/>
                              </a:solidFill>
                              <a:effectLst/>
                              <a:latin typeface="Calibri" panose="020F0502020204030204" pitchFamily="34" charset="0"/>
                            </a:rPr>
                            <a:t>280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69267649"/>
                      </a:ext>
                    </a:extLst>
                  </a:tr>
                </a:tbl>
              </a:graphicData>
            </a:graphic>
          </p:graphicFrame>
        </mc:Choice>
        <mc:Fallback xmlns="">
          <p:graphicFrame>
            <p:nvGraphicFramePr>
              <p:cNvPr id="22" name="Table 21"/>
              <p:cNvGraphicFramePr>
                <a:graphicFrameLocks noGrp="1"/>
              </p:cNvGraphicFramePr>
              <p:nvPr>
                <p:extLst>
                  <p:ext uri="{D42A27DB-BD31-4B8C-83A1-F6EECF244321}">
                    <p14:modId xmlns:p14="http://schemas.microsoft.com/office/powerpoint/2010/main" val="1143541564"/>
                  </p:ext>
                </p:extLst>
              </p:nvPr>
            </p:nvGraphicFramePr>
            <p:xfrm>
              <a:off x="405444" y="3619521"/>
              <a:ext cx="4023734" cy="437192"/>
            </p:xfrm>
            <a:graphic>
              <a:graphicData uri="http://schemas.openxmlformats.org/drawingml/2006/table">
                <a:tbl>
                  <a:tblPr>
                    <a:tableStyleId>{5940675A-B579-460E-94D1-54222C63F5DA}</a:tableStyleId>
                  </a:tblPr>
                  <a:tblGrid>
                    <a:gridCol w="365794">
                      <a:extLst>
                        <a:ext uri="{9D8B030D-6E8A-4147-A177-3AD203B41FA5}">
                          <a16:colId xmlns:a16="http://schemas.microsoft.com/office/drawing/2014/main" val="4012669069"/>
                        </a:ext>
                      </a:extLst>
                    </a:gridCol>
                    <a:gridCol w="365794">
                      <a:extLst>
                        <a:ext uri="{9D8B030D-6E8A-4147-A177-3AD203B41FA5}">
                          <a16:colId xmlns:a16="http://schemas.microsoft.com/office/drawing/2014/main" val="619002123"/>
                        </a:ext>
                      </a:extLst>
                    </a:gridCol>
                    <a:gridCol w="365794">
                      <a:extLst>
                        <a:ext uri="{9D8B030D-6E8A-4147-A177-3AD203B41FA5}">
                          <a16:colId xmlns:a16="http://schemas.microsoft.com/office/drawing/2014/main" val="4208353998"/>
                        </a:ext>
                      </a:extLst>
                    </a:gridCol>
                    <a:gridCol w="365794">
                      <a:extLst>
                        <a:ext uri="{9D8B030D-6E8A-4147-A177-3AD203B41FA5}">
                          <a16:colId xmlns:a16="http://schemas.microsoft.com/office/drawing/2014/main" val="3114860450"/>
                        </a:ext>
                      </a:extLst>
                    </a:gridCol>
                    <a:gridCol w="365794">
                      <a:extLst>
                        <a:ext uri="{9D8B030D-6E8A-4147-A177-3AD203B41FA5}">
                          <a16:colId xmlns:a16="http://schemas.microsoft.com/office/drawing/2014/main" val="1573724299"/>
                        </a:ext>
                      </a:extLst>
                    </a:gridCol>
                    <a:gridCol w="365794">
                      <a:extLst>
                        <a:ext uri="{9D8B030D-6E8A-4147-A177-3AD203B41FA5}">
                          <a16:colId xmlns:a16="http://schemas.microsoft.com/office/drawing/2014/main" val="194663411"/>
                        </a:ext>
                      </a:extLst>
                    </a:gridCol>
                    <a:gridCol w="365794">
                      <a:extLst>
                        <a:ext uri="{9D8B030D-6E8A-4147-A177-3AD203B41FA5}">
                          <a16:colId xmlns:a16="http://schemas.microsoft.com/office/drawing/2014/main" val="20191530"/>
                        </a:ext>
                      </a:extLst>
                    </a:gridCol>
                    <a:gridCol w="365794">
                      <a:extLst>
                        <a:ext uri="{9D8B030D-6E8A-4147-A177-3AD203B41FA5}">
                          <a16:colId xmlns:a16="http://schemas.microsoft.com/office/drawing/2014/main" val="2418288399"/>
                        </a:ext>
                      </a:extLst>
                    </a:gridCol>
                    <a:gridCol w="365794">
                      <a:extLst>
                        <a:ext uri="{9D8B030D-6E8A-4147-A177-3AD203B41FA5}">
                          <a16:colId xmlns:a16="http://schemas.microsoft.com/office/drawing/2014/main" val="2218838645"/>
                        </a:ext>
                      </a:extLst>
                    </a:gridCol>
                    <a:gridCol w="365794">
                      <a:extLst>
                        <a:ext uri="{9D8B030D-6E8A-4147-A177-3AD203B41FA5}">
                          <a16:colId xmlns:a16="http://schemas.microsoft.com/office/drawing/2014/main" val="4057617238"/>
                        </a:ext>
                      </a:extLst>
                    </a:gridCol>
                    <a:gridCol w="365794">
                      <a:extLst>
                        <a:ext uri="{9D8B030D-6E8A-4147-A177-3AD203B41FA5}">
                          <a16:colId xmlns:a16="http://schemas.microsoft.com/office/drawing/2014/main" val="498185048"/>
                        </a:ext>
                      </a:extLst>
                    </a:gridCol>
                  </a:tblGrid>
                  <a:tr h="218596">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11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12</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13</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21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22</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23</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31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32</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33</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altLang="ko-KR" sz="1100" b="1" i="0" u="none" strike="noStrike" dirty="0" smtClean="0">
                              <a:solidFill>
                                <a:srgbClr val="000000"/>
                              </a:solidFill>
                              <a:effectLst/>
                              <a:latin typeface="Calibri" panose="020F0502020204030204" pitchFamily="34" charset="0"/>
                            </a:rPr>
                            <a:t>Total</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8337328"/>
                      </a:ext>
                    </a:extLst>
                  </a:tr>
                  <a:tr h="218596">
                    <a:tc>
                      <a:txBody>
                        <a:bodyPr/>
                        <a:lstStyle/>
                        <a:p>
                          <a:endParaRPr lang="en-US"/>
                        </a:p>
                      </a:txBody>
                      <a:tcPr marL="9525" marR="9525" marT="9525" marB="0" anchor="b">
                        <a:blipFill>
                          <a:blip r:embed="rId8"/>
                          <a:stretch>
                            <a:fillRect l="-1667" t="-105556" r="-1005000" b="-36111"/>
                          </a:stretch>
                        </a:blipFill>
                      </a:tcPr>
                    </a:tc>
                    <a:tc>
                      <a:txBody>
                        <a:bodyPr/>
                        <a:lstStyle/>
                        <a:p>
                          <a:pPr algn="r"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altLang="ko-KR" sz="1100" b="0" i="0" u="none" strike="noStrike" dirty="0" smtClean="0">
                              <a:solidFill>
                                <a:srgbClr val="000000"/>
                              </a:solidFill>
                              <a:effectLst/>
                              <a:latin typeface="Calibri" panose="020F0502020204030204" pitchFamily="34" charset="0"/>
                            </a:rPr>
                            <a:t>280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69267649"/>
                      </a:ext>
                    </a:extLst>
                  </a:tr>
                </a:tbl>
              </a:graphicData>
            </a:graphic>
          </p:graphicFrame>
        </mc:Fallback>
      </mc:AlternateContent>
      <p:graphicFrame>
        <p:nvGraphicFramePr>
          <p:cNvPr id="60" name="Table 59"/>
          <p:cNvGraphicFramePr>
            <a:graphicFrameLocks noGrp="1"/>
          </p:cNvGraphicFramePr>
          <p:nvPr>
            <p:extLst>
              <p:ext uri="{D42A27DB-BD31-4B8C-83A1-F6EECF244321}">
                <p14:modId xmlns:p14="http://schemas.microsoft.com/office/powerpoint/2010/main" val="668397521"/>
              </p:ext>
            </p:extLst>
          </p:nvPr>
        </p:nvGraphicFramePr>
        <p:xfrm>
          <a:off x="34974" y="4773931"/>
          <a:ext cx="4035933" cy="891540"/>
        </p:xfrm>
        <a:graphic>
          <a:graphicData uri="http://schemas.openxmlformats.org/drawingml/2006/table">
            <a:tbl>
              <a:tblPr>
                <a:tableStyleId>{5940675A-B579-460E-94D1-54222C63F5DA}</a:tableStyleId>
              </a:tblPr>
              <a:tblGrid>
                <a:gridCol w="366903">
                  <a:extLst>
                    <a:ext uri="{9D8B030D-6E8A-4147-A177-3AD203B41FA5}">
                      <a16:colId xmlns:a16="http://schemas.microsoft.com/office/drawing/2014/main" val="2902118951"/>
                    </a:ext>
                  </a:extLst>
                </a:gridCol>
                <a:gridCol w="366903">
                  <a:extLst>
                    <a:ext uri="{9D8B030D-6E8A-4147-A177-3AD203B41FA5}">
                      <a16:colId xmlns:a16="http://schemas.microsoft.com/office/drawing/2014/main" val="403664601"/>
                    </a:ext>
                  </a:extLst>
                </a:gridCol>
                <a:gridCol w="366903">
                  <a:extLst>
                    <a:ext uri="{9D8B030D-6E8A-4147-A177-3AD203B41FA5}">
                      <a16:colId xmlns:a16="http://schemas.microsoft.com/office/drawing/2014/main" val="269777569"/>
                    </a:ext>
                  </a:extLst>
                </a:gridCol>
                <a:gridCol w="366903">
                  <a:extLst>
                    <a:ext uri="{9D8B030D-6E8A-4147-A177-3AD203B41FA5}">
                      <a16:colId xmlns:a16="http://schemas.microsoft.com/office/drawing/2014/main" val="1968596957"/>
                    </a:ext>
                  </a:extLst>
                </a:gridCol>
                <a:gridCol w="366903">
                  <a:extLst>
                    <a:ext uri="{9D8B030D-6E8A-4147-A177-3AD203B41FA5}">
                      <a16:colId xmlns:a16="http://schemas.microsoft.com/office/drawing/2014/main" val="3284666715"/>
                    </a:ext>
                  </a:extLst>
                </a:gridCol>
                <a:gridCol w="366903">
                  <a:extLst>
                    <a:ext uri="{9D8B030D-6E8A-4147-A177-3AD203B41FA5}">
                      <a16:colId xmlns:a16="http://schemas.microsoft.com/office/drawing/2014/main" val="609999793"/>
                    </a:ext>
                  </a:extLst>
                </a:gridCol>
                <a:gridCol w="366903">
                  <a:extLst>
                    <a:ext uri="{9D8B030D-6E8A-4147-A177-3AD203B41FA5}">
                      <a16:colId xmlns:a16="http://schemas.microsoft.com/office/drawing/2014/main" val="206709947"/>
                    </a:ext>
                  </a:extLst>
                </a:gridCol>
                <a:gridCol w="366903">
                  <a:extLst>
                    <a:ext uri="{9D8B030D-6E8A-4147-A177-3AD203B41FA5}">
                      <a16:colId xmlns:a16="http://schemas.microsoft.com/office/drawing/2014/main" val="2729965165"/>
                    </a:ext>
                  </a:extLst>
                </a:gridCol>
                <a:gridCol w="366903">
                  <a:extLst>
                    <a:ext uri="{9D8B030D-6E8A-4147-A177-3AD203B41FA5}">
                      <a16:colId xmlns:a16="http://schemas.microsoft.com/office/drawing/2014/main" val="3956138687"/>
                    </a:ext>
                  </a:extLst>
                </a:gridCol>
                <a:gridCol w="366903">
                  <a:extLst>
                    <a:ext uri="{9D8B030D-6E8A-4147-A177-3AD203B41FA5}">
                      <a16:colId xmlns:a16="http://schemas.microsoft.com/office/drawing/2014/main" val="3107849551"/>
                    </a:ext>
                  </a:extLst>
                </a:gridCol>
                <a:gridCol w="366903">
                  <a:extLst>
                    <a:ext uri="{9D8B030D-6E8A-4147-A177-3AD203B41FA5}">
                      <a16:colId xmlns:a16="http://schemas.microsoft.com/office/drawing/2014/main" val="4175540255"/>
                    </a:ext>
                  </a:extLst>
                </a:gridCol>
              </a:tblGrid>
              <a:tr h="222885">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W</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O</a:t>
                      </a:r>
                      <a:r>
                        <a:rPr lang="en-US" sz="1100" b="1" u="none" strike="noStrike" baseline="-25000" dirty="0" smtClean="0">
                          <a:effectLst/>
                        </a:rPr>
                        <a:t>11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solidFill>
                            <a:schemeClr val="bg1">
                              <a:lumMod val="85000"/>
                            </a:schemeClr>
                          </a:solidFill>
                          <a:effectLst/>
                        </a:rPr>
                        <a:t>O</a:t>
                      </a:r>
                      <a:r>
                        <a:rPr lang="en-US" sz="1100" b="1" u="none" strike="noStrike" baseline="-25000" dirty="0" smtClean="0">
                          <a:solidFill>
                            <a:schemeClr val="bg1">
                              <a:lumMod val="85000"/>
                            </a:schemeClr>
                          </a:solidFill>
                          <a:effectLst/>
                        </a:rPr>
                        <a:t>12</a:t>
                      </a:r>
                      <a:endParaRPr lang="en-US" sz="1100" b="1"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solidFill>
                            <a:schemeClr val="bg1">
                              <a:lumMod val="85000"/>
                            </a:schemeClr>
                          </a:solidFill>
                          <a:effectLst/>
                        </a:rPr>
                        <a:t>O</a:t>
                      </a:r>
                      <a:r>
                        <a:rPr lang="en-US" sz="1100" b="1" u="none" strike="noStrike" baseline="-25000" dirty="0" smtClean="0">
                          <a:solidFill>
                            <a:schemeClr val="bg1">
                              <a:lumMod val="85000"/>
                            </a:schemeClr>
                          </a:solidFill>
                          <a:effectLst/>
                        </a:rPr>
                        <a:t>13</a:t>
                      </a:r>
                      <a:endParaRPr lang="en-US" sz="1100" b="1"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O</a:t>
                      </a:r>
                      <a:r>
                        <a:rPr lang="en-US" sz="1100" b="1" u="none" strike="noStrike" baseline="-25000" dirty="0" smtClean="0">
                          <a:effectLst/>
                        </a:rPr>
                        <a:t>21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solidFill>
                            <a:schemeClr val="bg1">
                              <a:lumMod val="85000"/>
                            </a:schemeClr>
                          </a:solidFill>
                          <a:effectLst/>
                        </a:rPr>
                        <a:t>O</a:t>
                      </a:r>
                      <a:r>
                        <a:rPr lang="en-US" sz="1100" b="1" u="none" strike="noStrike" baseline="-25000" dirty="0" smtClean="0">
                          <a:solidFill>
                            <a:schemeClr val="bg1">
                              <a:lumMod val="85000"/>
                            </a:schemeClr>
                          </a:solidFill>
                          <a:effectLst/>
                        </a:rPr>
                        <a:t>22</a:t>
                      </a:r>
                      <a:endParaRPr lang="en-US" sz="1100" b="1"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solidFill>
                            <a:schemeClr val="bg1">
                              <a:lumMod val="85000"/>
                            </a:schemeClr>
                          </a:solidFill>
                          <a:effectLst/>
                        </a:rPr>
                        <a:t>O</a:t>
                      </a:r>
                      <a:r>
                        <a:rPr lang="en-US" sz="1100" b="1" u="none" strike="noStrike" baseline="-25000" dirty="0" smtClean="0">
                          <a:solidFill>
                            <a:schemeClr val="bg1">
                              <a:lumMod val="85000"/>
                            </a:schemeClr>
                          </a:solidFill>
                          <a:effectLst/>
                        </a:rPr>
                        <a:t>23</a:t>
                      </a:r>
                      <a:endParaRPr lang="en-US" sz="1100" b="1"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solidFill>
                            <a:schemeClr val="bg1">
                              <a:lumMod val="85000"/>
                            </a:schemeClr>
                          </a:solidFill>
                          <a:effectLst/>
                        </a:rPr>
                        <a:t>O</a:t>
                      </a:r>
                      <a:r>
                        <a:rPr lang="en-US" sz="1100" b="1" u="none" strike="noStrike" baseline="-25000" dirty="0" smtClean="0">
                          <a:solidFill>
                            <a:schemeClr val="bg1">
                              <a:lumMod val="85000"/>
                            </a:schemeClr>
                          </a:solidFill>
                          <a:effectLst/>
                        </a:rPr>
                        <a:t>31</a:t>
                      </a:r>
                      <a:endParaRPr lang="en-US" sz="1100" b="1"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solidFill>
                            <a:schemeClr val="bg1">
                              <a:lumMod val="85000"/>
                            </a:schemeClr>
                          </a:solidFill>
                          <a:effectLst/>
                        </a:rPr>
                        <a:t>O</a:t>
                      </a:r>
                      <a:r>
                        <a:rPr lang="en-US" sz="1100" b="1" u="none" strike="noStrike" baseline="-25000" dirty="0" smtClean="0">
                          <a:solidFill>
                            <a:schemeClr val="bg1">
                              <a:lumMod val="85000"/>
                            </a:schemeClr>
                          </a:solidFill>
                          <a:effectLst/>
                        </a:rPr>
                        <a:t>32</a:t>
                      </a:r>
                      <a:endParaRPr lang="en-US" sz="1100" b="1"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O</a:t>
                      </a:r>
                      <a:r>
                        <a:rPr lang="en-US" sz="1100" b="1" u="none" strike="noStrike" baseline="-25000" dirty="0" smtClean="0">
                          <a:effectLst/>
                        </a:rPr>
                        <a:t>33</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97350469"/>
                  </a:ext>
                </a:extLst>
              </a:tr>
              <a:tr h="222885">
                <a:tc rowSpan="3">
                  <a:txBody>
                    <a:bodyPr/>
                    <a:lstStyle/>
                    <a:p>
                      <a:pPr algn="ctr" fontAlgn="b"/>
                      <a:r>
                        <a:rPr lang="en-US" sz="1100" u="none" strike="noStrike" dirty="0">
                          <a:effectLst/>
                        </a:rPr>
                        <a:t>P3</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1" u="none" strike="noStrike" dirty="0">
                          <a:effectLst/>
                        </a:rPr>
                        <a:t>TS3-1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1">
                              <a:lumMod val="85000"/>
                            </a:schemeClr>
                          </a:solidFill>
                          <a:effectLst/>
                        </a:rPr>
                        <a:t>0.17</a:t>
                      </a:r>
                      <a:endParaRPr lang="en-US" sz="11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a:solidFill>
                            <a:schemeClr val="bg1">
                              <a:lumMod val="85000"/>
                            </a:schemeClr>
                          </a:solidFill>
                          <a:effectLst/>
                        </a:rPr>
                        <a:t>0.22</a:t>
                      </a:r>
                      <a:endParaRPr lang="en-US" sz="11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solidFill>
                            <a:schemeClr val="bg1">
                              <a:lumMod val="85000"/>
                            </a:schemeClr>
                          </a:solidFill>
                          <a:effectLst/>
                        </a:rPr>
                        <a:t>0.18</a:t>
                      </a:r>
                      <a:endParaRPr lang="en-US" sz="11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1">
                              <a:lumMod val="85000"/>
                            </a:schemeClr>
                          </a:solidFill>
                          <a:effectLst/>
                        </a:rPr>
                        <a:t>0.33</a:t>
                      </a:r>
                      <a:endParaRPr lang="en-US" sz="11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1">
                              <a:lumMod val="85000"/>
                            </a:schemeClr>
                          </a:solidFill>
                          <a:effectLst/>
                        </a:rPr>
                        <a:t>0.15</a:t>
                      </a:r>
                      <a:endParaRPr lang="en-US" sz="11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a:solidFill>
                            <a:schemeClr val="bg1">
                              <a:lumMod val="85000"/>
                            </a:schemeClr>
                          </a:solidFill>
                          <a:effectLst/>
                        </a:rPr>
                        <a:t>0.09</a:t>
                      </a:r>
                      <a:endParaRPr lang="en-US" sz="11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0.09</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73481662"/>
                  </a:ext>
                </a:extLst>
              </a:tr>
              <a:tr h="222885">
                <a:tc vMerge="1">
                  <a:txBody>
                    <a:bodyPr/>
                    <a:lstStyle/>
                    <a:p>
                      <a:endParaRPr lang="en-US"/>
                    </a:p>
                  </a:txBody>
                  <a:tcPr/>
                </a:tc>
                <a:tc>
                  <a:txBody>
                    <a:bodyPr/>
                    <a:lstStyle/>
                    <a:p>
                      <a:pPr algn="ctr" fontAlgn="b"/>
                      <a:r>
                        <a:rPr lang="en-US" sz="1100" b="1" u="none" strike="noStrike" dirty="0">
                          <a:effectLst/>
                        </a:rPr>
                        <a:t>TS3-2</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0.65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1">
                              <a:lumMod val="85000"/>
                            </a:schemeClr>
                          </a:solidFill>
                          <a:effectLst/>
                        </a:rPr>
                        <a:t>0.00</a:t>
                      </a:r>
                      <a:endParaRPr lang="en-US" sz="11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1">
                              <a:lumMod val="85000"/>
                            </a:schemeClr>
                          </a:solidFill>
                          <a:effectLst/>
                        </a:rPr>
                        <a:t>0.44</a:t>
                      </a:r>
                      <a:endParaRPr lang="en-US" sz="11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solidFill>
                            <a:schemeClr val="bg1">
                              <a:lumMod val="85000"/>
                            </a:schemeClr>
                          </a:solidFill>
                          <a:effectLst/>
                        </a:rPr>
                        <a:t>0.65</a:t>
                      </a:r>
                      <a:endParaRPr lang="en-US" sz="11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a:solidFill>
                            <a:schemeClr val="bg1">
                              <a:lumMod val="85000"/>
                            </a:schemeClr>
                          </a:solidFill>
                          <a:effectLst/>
                        </a:rPr>
                        <a:t>0.67</a:t>
                      </a:r>
                      <a:endParaRPr lang="en-US" sz="11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1">
                              <a:lumMod val="85000"/>
                            </a:schemeClr>
                          </a:solidFill>
                          <a:effectLst/>
                        </a:rPr>
                        <a:t>0.23</a:t>
                      </a:r>
                      <a:endParaRPr lang="en-US" sz="11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1">
                              <a:lumMod val="85000"/>
                            </a:schemeClr>
                          </a:solidFill>
                          <a:effectLst/>
                        </a:rPr>
                        <a:t>0.18</a:t>
                      </a:r>
                      <a:endParaRPr lang="en-US" sz="11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0.48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88815336"/>
                  </a:ext>
                </a:extLst>
              </a:tr>
              <a:tr h="222885">
                <a:tc vMerge="1">
                  <a:txBody>
                    <a:bodyPr/>
                    <a:lstStyle/>
                    <a:p>
                      <a:endParaRPr lang="en-US"/>
                    </a:p>
                  </a:txBody>
                  <a:tcPr/>
                </a:tc>
                <a:tc>
                  <a:txBody>
                    <a:bodyPr/>
                    <a:lstStyle/>
                    <a:p>
                      <a:pPr algn="ctr" fontAlgn="b"/>
                      <a:r>
                        <a:rPr lang="en-US" sz="1100" b="1" u="none" strike="noStrike" dirty="0">
                          <a:effectLst/>
                        </a:rPr>
                        <a:t>TS3-3</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solidFill>
                            <a:schemeClr val="bg1">
                              <a:lumMod val="85000"/>
                            </a:schemeClr>
                          </a:solidFill>
                          <a:effectLst/>
                        </a:rPr>
                        <a:t>0.57</a:t>
                      </a:r>
                      <a:endParaRPr lang="en-US" sz="11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1">
                              <a:lumMod val="85000"/>
                            </a:schemeClr>
                          </a:solidFill>
                          <a:effectLst/>
                        </a:rPr>
                        <a:t>0.33</a:t>
                      </a:r>
                      <a:endParaRPr lang="en-US" sz="11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0.53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solidFill>
                            <a:schemeClr val="bg1">
                              <a:lumMod val="85000"/>
                            </a:schemeClr>
                          </a:solidFill>
                          <a:effectLst/>
                        </a:rPr>
                        <a:t>0.29</a:t>
                      </a:r>
                      <a:endParaRPr lang="en-US" sz="11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a:solidFill>
                            <a:schemeClr val="bg1">
                              <a:lumMod val="85000"/>
                            </a:schemeClr>
                          </a:solidFill>
                          <a:effectLst/>
                        </a:rPr>
                        <a:t>0.71</a:t>
                      </a:r>
                      <a:endParaRPr lang="en-US" sz="11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a:solidFill>
                            <a:schemeClr val="bg1">
                              <a:lumMod val="85000"/>
                            </a:schemeClr>
                          </a:solidFill>
                          <a:effectLst/>
                        </a:rPr>
                        <a:t>0.73</a:t>
                      </a:r>
                      <a:endParaRPr lang="en-US" sz="11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1">
                              <a:lumMod val="85000"/>
                            </a:schemeClr>
                          </a:solidFill>
                          <a:effectLst/>
                        </a:rPr>
                        <a:t>0.32</a:t>
                      </a:r>
                      <a:endParaRPr lang="en-US" sz="11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0.87</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09578311"/>
                  </a:ext>
                </a:extLst>
              </a:tr>
            </a:tbl>
          </a:graphicData>
        </a:graphic>
      </p:graphicFrame>
      <mc:AlternateContent xmlns:mc="http://schemas.openxmlformats.org/markup-compatibility/2006" xmlns:a14="http://schemas.microsoft.com/office/drawing/2010/main">
        <mc:Choice Requires="a14">
          <p:graphicFrame>
            <p:nvGraphicFramePr>
              <p:cNvPr id="80" name="Table 79"/>
              <p:cNvGraphicFramePr>
                <a:graphicFrameLocks noGrp="1"/>
              </p:cNvGraphicFramePr>
              <p:nvPr>
                <p:extLst>
                  <p:ext uri="{D42A27DB-BD31-4B8C-83A1-F6EECF244321}">
                    <p14:modId xmlns:p14="http://schemas.microsoft.com/office/powerpoint/2010/main" val="227793282"/>
                  </p:ext>
                </p:extLst>
              </p:nvPr>
            </p:nvGraphicFramePr>
            <p:xfrm>
              <a:off x="405434" y="5801195"/>
              <a:ext cx="4023745" cy="445768"/>
            </p:xfrm>
            <a:graphic>
              <a:graphicData uri="http://schemas.openxmlformats.org/drawingml/2006/table">
                <a:tbl>
                  <a:tblPr>
                    <a:tableStyleId>{5940675A-B579-460E-94D1-54222C63F5DA}</a:tableStyleId>
                  </a:tblPr>
                  <a:tblGrid>
                    <a:gridCol w="365795">
                      <a:extLst>
                        <a:ext uri="{9D8B030D-6E8A-4147-A177-3AD203B41FA5}">
                          <a16:colId xmlns:a16="http://schemas.microsoft.com/office/drawing/2014/main" val="643721450"/>
                        </a:ext>
                      </a:extLst>
                    </a:gridCol>
                    <a:gridCol w="365795">
                      <a:extLst>
                        <a:ext uri="{9D8B030D-6E8A-4147-A177-3AD203B41FA5}">
                          <a16:colId xmlns:a16="http://schemas.microsoft.com/office/drawing/2014/main" val="2059878168"/>
                        </a:ext>
                      </a:extLst>
                    </a:gridCol>
                    <a:gridCol w="365795">
                      <a:extLst>
                        <a:ext uri="{9D8B030D-6E8A-4147-A177-3AD203B41FA5}">
                          <a16:colId xmlns:a16="http://schemas.microsoft.com/office/drawing/2014/main" val="2337138372"/>
                        </a:ext>
                      </a:extLst>
                    </a:gridCol>
                    <a:gridCol w="365795">
                      <a:extLst>
                        <a:ext uri="{9D8B030D-6E8A-4147-A177-3AD203B41FA5}">
                          <a16:colId xmlns:a16="http://schemas.microsoft.com/office/drawing/2014/main" val="946563655"/>
                        </a:ext>
                      </a:extLst>
                    </a:gridCol>
                    <a:gridCol w="365795">
                      <a:extLst>
                        <a:ext uri="{9D8B030D-6E8A-4147-A177-3AD203B41FA5}">
                          <a16:colId xmlns:a16="http://schemas.microsoft.com/office/drawing/2014/main" val="1530304075"/>
                        </a:ext>
                      </a:extLst>
                    </a:gridCol>
                    <a:gridCol w="365795">
                      <a:extLst>
                        <a:ext uri="{9D8B030D-6E8A-4147-A177-3AD203B41FA5}">
                          <a16:colId xmlns:a16="http://schemas.microsoft.com/office/drawing/2014/main" val="1317683519"/>
                        </a:ext>
                      </a:extLst>
                    </a:gridCol>
                    <a:gridCol w="365795">
                      <a:extLst>
                        <a:ext uri="{9D8B030D-6E8A-4147-A177-3AD203B41FA5}">
                          <a16:colId xmlns:a16="http://schemas.microsoft.com/office/drawing/2014/main" val="3925834242"/>
                        </a:ext>
                      </a:extLst>
                    </a:gridCol>
                    <a:gridCol w="365795">
                      <a:extLst>
                        <a:ext uri="{9D8B030D-6E8A-4147-A177-3AD203B41FA5}">
                          <a16:colId xmlns:a16="http://schemas.microsoft.com/office/drawing/2014/main" val="1387390010"/>
                        </a:ext>
                      </a:extLst>
                    </a:gridCol>
                    <a:gridCol w="365795">
                      <a:extLst>
                        <a:ext uri="{9D8B030D-6E8A-4147-A177-3AD203B41FA5}">
                          <a16:colId xmlns:a16="http://schemas.microsoft.com/office/drawing/2014/main" val="2575211286"/>
                        </a:ext>
                      </a:extLst>
                    </a:gridCol>
                    <a:gridCol w="365795">
                      <a:extLst>
                        <a:ext uri="{9D8B030D-6E8A-4147-A177-3AD203B41FA5}">
                          <a16:colId xmlns:a16="http://schemas.microsoft.com/office/drawing/2014/main" val="3920944636"/>
                        </a:ext>
                      </a:extLst>
                    </a:gridCol>
                    <a:gridCol w="365795">
                      <a:extLst>
                        <a:ext uri="{9D8B030D-6E8A-4147-A177-3AD203B41FA5}">
                          <a16:colId xmlns:a16="http://schemas.microsoft.com/office/drawing/2014/main" val="2990962545"/>
                        </a:ext>
                      </a:extLst>
                    </a:gridCol>
                  </a:tblGrid>
                  <a:tr h="222884">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O</a:t>
                          </a:r>
                          <a:r>
                            <a:rPr lang="en-US" sz="1100" b="1" u="none" strike="noStrike" baseline="-25000" dirty="0" smtClean="0">
                              <a:effectLst/>
                            </a:rPr>
                            <a:t>11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solidFill>
                                <a:schemeClr val="bg2">
                                  <a:lumMod val="90000"/>
                                </a:schemeClr>
                              </a:solidFill>
                              <a:effectLst/>
                            </a:rPr>
                            <a:t>O</a:t>
                          </a:r>
                          <a:r>
                            <a:rPr lang="en-US" sz="1100" b="1" u="none" strike="noStrike" baseline="-25000" dirty="0" smtClean="0">
                              <a:solidFill>
                                <a:schemeClr val="bg2">
                                  <a:lumMod val="90000"/>
                                </a:schemeClr>
                              </a:solidFill>
                              <a:effectLst/>
                            </a:rPr>
                            <a:t>12</a:t>
                          </a:r>
                          <a:endParaRPr lang="en-US" sz="1100" b="1"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solidFill>
                                <a:schemeClr val="bg2">
                                  <a:lumMod val="90000"/>
                                </a:schemeClr>
                              </a:solidFill>
                              <a:effectLst/>
                            </a:rPr>
                            <a:t>O</a:t>
                          </a:r>
                          <a:r>
                            <a:rPr lang="en-US" sz="1100" b="1" u="none" strike="noStrike" baseline="-25000" dirty="0" smtClean="0">
                              <a:solidFill>
                                <a:schemeClr val="bg2">
                                  <a:lumMod val="90000"/>
                                </a:schemeClr>
                              </a:solidFill>
                              <a:effectLst/>
                            </a:rPr>
                            <a:t>13</a:t>
                          </a:r>
                          <a:endParaRPr lang="en-US" sz="1100" b="1"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O</a:t>
                          </a:r>
                          <a:r>
                            <a:rPr lang="en-US" sz="1100" b="1" u="none" strike="noStrike" baseline="-25000" dirty="0" smtClean="0">
                              <a:effectLst/>
                            </a:rPr>
                            <a:t>21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solidFill>
                                <a:schemeClr val="bg2">
                                  <a:lumMod val="90000"/>
                                </a:schemeClr>
                              </a:solidFill>
                              <a:effectLst/>
                            </a:rPr>
                            <a:t>O</a:t>
                          </a:r>
                          <a:r>
                            <a:rPr lang="en-US" sz="1100" b="1" u="none" strike="noStrike" baseline="-25000" dirty="0" smtClean="0">
                              <a:solidFill>
                                <a:schemeClr val="bg2">
                                  <a:lumMod val="90000"/>
                                </a:schemeClr>
                              </a:solidFill>
                              <a:effectLst/>
                            </a:rPr>
                            <a:t>22</a:t>
                          </a:r>
                          <a:endParaRPr lang="en-US" sz="1100" b="1"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solidFill>
                                <a:schemeClr val="bg2">
                                  <a:lumMod val="90000"/>
                                </a:schemeClr>
                              </a:solidFill>
                              <a:effectLst/>
                            </a:rPr>
                            <a:t>O</a:t>
                          </a:r>
                          <a:r>
                            <a:rPr lang="en-US" sz="1100" b="1" u="none" strike="noStrike" baseline="-25000" dirty="0" smtClean="0">
                              <a:solidFill>
                                <a:schemeClr val="bg2">
                                  <a:lumMod val="90000"/>
                                </a:schemeClr>
                              </a:solidFill>
                              <a:effectLst/>
                            </a:rPr>
                            <a:t>23</a:t>
                          </a:r>
                          <a:endParaRPr lang="en-US" sz="1100" b="1"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solidFill>
                                <a:schemeClr val="bg2">
                                  <a:lumMod val="90000"/>
                                </a:schemeClr>
                              </a:solidFill>
                              <a:effectLst/>
                            </a:rPr>
                            <a:t>O</a:t>
                          </a:r>
                          <a:r>
                            <a:rPr lang="en-US" sz="1100" b="1" u="none" strike="noStrike" baseline="-25000" dirty="0" smtClean="0">
                              <a:solidFill>
                                <a:schemeClr val="bg2">
                                  <a:lumMod val="90000"/>
                                </a:schemeClr>
                              </a:solidFill>
                              <a:effectLst/>
                            </a:rPr>
                            <a:t>31</a:t>
                          </a:r>
                          <a:endParaRPr lang="en-US" sz="1100" b="1"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solidFill>
                                <a:schemeClr val="bg2">
                                  <a:lumMod val="90000"/>
                                </a:schemeClr>
                              </a:solidFill>
                              <a:effectLst/>
                            </a:rPr>
                            <a:t>O</a:t>
                          </a:r>
                          <a:r>
                            <a:rPr lang="en-US" sz="1100" b="1" u="none" strike="noStrike" baseline="-25000" dirty="0" smtClean="0">
                              <a:solidFill>
                                <a:schemeClr val="bg2">
                                  <a:lumMod val="90000"/>
                                </a:schemeClr>
                              </a:solidFill>
                              <a:effectLst/>
                            </a:rPr>
                            <a:t>32</a:t>
                          </a:r>
                          <a:endParaRPr lang="en-US" sz="1100" b="1"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O</a:t>
                          </a:r>
                          <a:r>
                            <a:rPr lang="en-US" sz="1100" b="1" u="none" strike="noStrike" baseline="-25000" dirty="0" smtClean="0">
                              <a:effectLst/>
                            </a:rPr>
                            <a:t>33</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altLang="ko-KR" sz="1100" b="1" i="0" u="none" strike="noStrike" dirty="0" smtClean="0">
                              <a:solidFill>
                                <a:srgbClr val="000000"/>
                              </a:solidFill>
                              <a:effectLst/>
                              <a:latin typeface="Calibri" panose="020F0502020204030204" pitchFamily="34" charset="0"/>
                            </a:rPr>
                            <a:t>Total</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99979113"/>
                      </a:ext>
                    </a:extLst>
                  </a:tr>
                  <a:tr h="222884">
                    <a:tc>
                      <a:txBody>
                        <a:bodyPr/>
                        <a:lstStyle/>
                        <a:p>
                          <a:pPr algn="l" fontAlgn="b"/>
                          <a14:m>
                            <m:oMathPara xmlns:m="http://schemas.openxmlformats.org/officeDocument/2006/math">
                              <m:oMathParaPr>
                                <m:jc m:val="centerGroup"/>
                              </m:oMathParaPr>
                              <m:oMath xmlns:m="http://schemas.openxmlformats.org/officeDocument/2006/math">
                                <m:r>
                                  <a:rPr lang="en-US" altLang="ko-KR" sz="1100" b="1" i="0" u="none" strike="noStrike" smtClean="0">
                                    <a:solidFill>
                                      <a:srgbClr val="000000"/>
                                    </a:solidFill>
                                    <a:effectLst/>
                                    <a:latin typeface="Cambria Math" panose="02040503050406030204" pitchFamily="18" charset="0"/>
                                  </a:rPr>
                                  <m:t>𝐜𝐨𝐬𝐭</m:t>
                                </m:r>
                              </m:oMath>
                            </m:oMathPara>
                          </a14:m>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2">
                                  <a:lumMod val="90000"/>
                                </a:schemeClr>
                              </a:solidFill>
                              <a:effectLst/>
                            </a:rPr>
                            <a:t>23</a:t>
                          </a:r>
                          <a:endParaRPr lang="en-US" sz="1100" b="0"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2">
                                  <a:lumMod val="90000"/>
                                </a:schemeClr>
                              </a:solidFill>
                              <a:effectLst/>
                            </a:rPr>
                            <a:t>27</a:t>
                          </a:r>
                          <a:endParaRPr lang="en-US" sz="1100" b="0"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solidFill>
                                <a:schemeClr val="bg2">
                                  <a:lumMod val="90000"/>
                                </a:schemeClr>
                              </a:solidFill>
                              <a:effectLst/>
                            </a:rPr>
                            <a:t>17</a:t>
                          </a:r>
                          <a:endParaRPr lang="en-US" sz="1100" b="0" i="0" u="none" strike="noStrike">
                            <a:solidFill>
                              <a:schemeClr val="bg2">
                                <a:lumMod val="9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2">
                                  <a:lumMod val="90000"/>
                                </a:schemeClr>
                              </a:solidFill>
                              <a:effectLst/>
                            </a:rPr>
                            <a:t>21</a:t>
                          </a:r>
                          <a:endParaRPr lang="en-US" sz="1100" b="0"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2">
                                  <a:lumMod val="90000"/>
                                </a:schemeClr>
                              </a:solidFill>
                              <a:effectLst/>
                            </a:rPr>
                            <a:t>26</a:t>
                          </a:r>
                          <a:endParaRPr lang="en-US" sz="1100" b="0"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2">
                                  <a:lumMod val="90000"/>
                                </a:schemeClr>
                              </a:solidFill>
                              <a:effectLst/>
                            </a:rPr>
                            <a:t>22</a:t>
                          </a:r>
                          <a:endParaRPr lang="en-US" sz="1100" b="0"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altLang="ko-KR" sz="1100" b="0" i="0" u="none" strike="noStrike" dirty="0" smtClean="0">
                              <a:solidFill>
                                <a:srgbClr val="000000"/>
                              </a:solidFill>
                              <a:effectLst/>
                              <a:latin typeface="Calibri" panose="020F0502020204030204" pitchFamily="34" charset="0"/>
                            </a:rPr>
                            <a:t>198</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30279802"/>
                      </a:ext>
                    </a:extLst>
                  </a:tr>
                </a:tbl>
              </a:graphicData>
            </a:graphic>
          </p:graphicFrame>
        </mc:Choice>
        <mc:Fallback xmlns="">
          <p:graphicFrame>
            <p:nvGraphicFramePr>
              <p:cNvPr id="80" name="Table 79"/>
              <p:cNvGraphicFramePr>
                <a:graphicFrameLocks noGrp="1"/>
              </p:cNvGraphicFramePr>
              <p:nvPr>
                <p:extLst>
                  <p:ext uri="{D42A27DB-BD31-4B8C-83A1-F6EECF244321}">
                    <p14:modId xmlns:p14="http://schemas.microsoft.com/office/powerpoint/2010/main" val="227793282"/>
                  </p:ext>
                </p:extLst>
              </p:nvPr>
            </p:nvGraphicFramePr>
            <p:xfrm>
              <a:off x="405434" y="5801195"/>
              <a:ext cx="4023745" cy="445768"/>
            </p:xfrm>
            <a:graphic>
              <a:graphicData uri="http://schemas.openxmlformats.org/drawingml/2006/table">
                <a:tbl>
                  <a:tblPr>
                    <a:tableStyleId>{5940675A-B579-460E-94D1-54222C63F5DA}</a:tableStyleId>
                  </a:tblPr>
                  <a:tblGrid>
                    <a:gridCol w="365795">
                      <a:extLst>
                        <a:ext uri="{9D8B030D-6E8A-4147-A177-3AD203B41FA5}">
                          <a16:colId xmlns:a16="http://schemas.microsoft.com/office/drawing/2014/main" val="643721450"/>
                        </a:ext>
                      </a:extLst>
                    </a:gridCol>
                    <a:gridCol w="365795">
                      <a:extLst>
                        <a:ext uri="{9D8B030D-6E8A-4147-A177-3AD203B41FA5}">
                          <a16:colId xmlns:a16="http://schemas.microsoft.com/office/drawing/2014/main" val="2059878168"/>
                        </a:ext>
                      </a:extLst>
                    </a:gridCol>
                    <a:gridCol w="365795">
                      <a:extLst>
                        <a:ext uri="{9D8B030D-6E8A-4147-A177-3AD203B41FA5}">
                          <a16:colId xmlns:a16="http://schemas.microsoft.com/office/drawing/2014/main" val="2337138372"/>
                        </a:ext>
                      </a:extLst>
                    </a:gridCol>
                    <a:gridCol w="365795">
                      <a:extLst>
                        <a:ext uri="{9D8B030D-6E8A-4147-A177-3AD203B41FA5}">
                          <a16:colId xmlns:a16="http://schemas.microsoft.com/office/drawing/2014/main" val="946563655"/>
                        </a:ext>
                      </a:extLst>
                    </a:gridCol>
                    <a:gridCol w="365795">
                      <a:extLst>
                        <a:ext uri="{9D8B030D-6E8A-4147-A177-3AD203B41FA5}">
                          <a16:colId xmlns:a16="http://schemas.microsoft.com/office/drawing/2014/main" val="1530304075"/>
                        </a:ext>
                      </a:extLst>
                    </a:gridCol>
                    <a:gridCol w="365795">
                      <a:extLst>
                        <a:ext uri="{9D8B030D-6E8A-4147-A177-3AD203B41FA5}">
                          <a16:colId xmlns:a16="http://schemas.microsoft.com/office/drawing/2014/main" val="1317683519"/>
                        </a:ext>
                      </a:extLst>
                    </a:gridCol>
                    <a:gridCol w="365795">
                      <a:extLst>
                        <a:ext uri="{9D8B030D-6E8A-4147-A177-3AD203B41FA5}">
                          <a16:colId xmlns:a16="http://schemas.microsoft.com/office/drawing/2014/main" val="3925834242"/>
                        </a:ext>
                      </a:extLst>
                    </a:gridCol>
                    <a:gridCol w="365795">
                      <a:extLst>
                        <a:ext uri="{9D8B030D-6E8A-4147-A177-3AD203B41FA5}">
                          <a16:colId xmlns:a16="http://schemas.microsoft.com/office/drawing/2014/main" val="1387390010"/>
                        </a:ext>
                      </a:extLst>
                    </a:gridCol>
                    <a:gridCol w="365795">
                      <a:extLst>
                        <a:ext uri="{9D8B030D-6E8A-4147-A177-3AD203B41FA5}">
                          <a16:colId xmlns:a16="http://schemas.microsoft.com/office/drawing/2014/main" val="2575211286"/>
                        </a:ext>
                      </a:extLst>
                    </a:gridCol>
                    <a:gridCol w="365795">
                      <a:extLst>
                        <a:ext uri="{9D8B030D-6E8A-4147-A177-3AD203B41FA5}">
                          <a16:colId xmlns:a16="http://schemas.microsoft.com/office/drawing/2014/main" val="3920944636"/>
                        </a:ext>
                      </a:extLst>
                    </a:gridCol>
                    <a:gridCol w="365795">
                      <a:extLst>
                        <a:ext uri="{9D8B030D-6E8A-4147-A177-3AD203B41FA5}">
                          <a16:colId xmlns:a16="http://schemas.microsoft.com/office/drawing/2014/main" val="2990962545"/>
                        </a:ext>
                      </a:extLst>
                    </a:gridCol>
                  </a:tblGrid>
                  <a:tr h="222884">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O</a:t>
                          </a:r>
                          <a:r>
                            <a:rPr lang="en-US" sz="1100" b="1" u="none" strike="noStrike" baseline="-25000" dirty="0" smtClean="0">
                              <a:effectLst/>
                            </a:rPr>
                            <a:t>11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solidFill>
                                <a:schemeClr val="bg2">
                                  <a:lumMod val="90000"/>
                                </a:schemeClr>
                              </a:solidFill>
                              <a:effectLst/>
                            </a:rPr>
                            <a:t>O</a:t>
                          </a:r>
                          <a:r>
                            <a:rPr lang="en-US" sz="1100" b="1" u="none" strike="noStrike" baseline="-25000" dirty="0" smtClean="0">
                              <a:solidFill>
                                <a:schemeClr val="bg2">
                                  <a:lumMod val="90000"/>
                                </a:schemeClr>
                              </a:solidFill>
                              <a:effectLst/>
                            </a:rPr>
                            <a:t>12</a:t>
                          </a:r>
                          <a:endParaRPr lang="en-US" sz="1100" b="1"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solidFill>
                                <a:schemeClr val="bg2">
                                  <a:lumMod val="90000"/>
                                </a:schemeClr>
                              </a:solidFill>
                              <a:effectLst/>
                            </a:rPr>
                            <a:t>O</a:t>
                          </a:r>
                          <a:r>
                            <a:rPr lang="en-US" sz="1100" b="1" u="none" strike="noStrike" baseline="-25000" dirty="0" smtClean="0">
                              <a:solidFill>
                                <a:schemeClr val="bg2">
                                  <a:lumMod val="90000"/>
                                </a:schemeClr>
                              </a:solidFill>
                              <a:effectLst/>
                            </a:rPr>
                            <a:t>13</a:t>
                          </a:r>
                          <a:endParaRPr lang="en-US" sz="1100" b="1"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O</a:t>
                          </a:r>
                          <a:r>
                            <a:rPr lang="en-US" sz="1100" b="1" u="none" strike="noStrike" baseline="-25000" dirty="0" smtClean="0">
                              <a:effectLst/>
                            </a:rPr>
                            <a:t>21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solidFill>
                                <a:schemeClr val="bg2">
                                  <a:lumMod val="90000"/>
                                </a:schemeClr>
                              </a:solidFill>
                              <a:effectLst/>
                            </a:rPr>
                            <a:t>O</a:t>
                          </a:r>
                          <a:r>
                            <a:rPr lang="en-US" sz="1100" b="1" u="none" strike="noStrike" baseline="-25000" dirty="0" smtClean="0">
                              <a:solidFill>
                                <a:schemeClr val="bg2">
                                  <a:lumMod val="90000"/>
                                </a:schemeClr>
                              </a:solidFill>
                              <a:effectLst/>
                            </a:rPr>
                            <a:t>22</a:t>
                          </a:r>
                          <a:endParaRPr lang="en-US" sz="1100" b="1"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solidFill>
                                <a:schemeClr val="bg2">
                                  <a:lumMod val="90000"/>
                                </a:schemeClr>
                              </a:solidFill>
                              <a:effectLst/>
                            </a:rPr>
                            <a:t>O</a:t>
                          </a:r>
                          <a:r>
                            <a:rPr lang="en-US" sz="1100" b="1" u="none" strike="noStrike" baseline="-25000" dirty="0" smtClean="0">
                              <a:solidFill>
                                <a:schemeClr val="bg2">
                                  <a:lumMod val="90000"/>
                                </a:schemeClr>
                              </a:solidFill>
                              <a:effectLst/>
                            </a:rPr>
                            <a:t>23</a:t>
                          </a:r>
                          <a:endParaRPr lang="en-US" sz="1100" b="1"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solidFill>
                                <a:schemeClr val="bg2">
                                  <a:lumMod val="90000"/>
                                </a:schemeClr>
                              </a:solidFill>
                              <a:effectLst/>
                            </a:rPr>
                            <a:t>O</a:t>
                          </a:r>
                          <a:r>
                            <a:rPr lang="en-US" sz="1100" b="1" u="none" strike="noStrike" baseline="-25000" dirty="0" smtClean="0">
                              <a:solidFill>
                                <a:schemeClr val="bg2">
                                  <a:lumMod val="90000"/>
                                </a:schemeClr>
                              </a:solidFill>
                              <a:effectLst/>
                            </a:rPr>
                            <a:t>31</a:t>
                          </a:r>
                          <a:endParaRPr lang="en-US" sz="1100" b="1"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solidFill>
                                <a:schemeClr val="bg2">
                                  <a:lumMod val="90000"/>
                                </a:schemeClr>
                              </a:solidFill>
                              <a:effectLst/>
                            </a:rPr>
                            <a:t>O</a:t>
                          </a:r>
                          <a:r>
                            <a:rPr lang="en-US" sz="1100" b="1" u="none" strike="noStrike" baseline="-25000" dirty="0" smtClean="0">
                              <a:solidFill>
                                <a:schemeClr val="bg2">
                                  <a:lumMod val="90000"/>
                                </a:schemeClr>
                              </a:solidFill>
                              <a:effectLst/>
                            </a:rPr>
                            <a:t>32</a:t>
                          </a:r>
                          <a:endParaRPr lang="en-US" sz="1100" b="1"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O</a:t>
                          </a:r>
                          <a:r>
                            <a:rPr lang="en-US" sz="1100" b="1" u="none" strike="noStrike" baseline="-25000" dirty="0" smtClean="0">
                              <a:effectLst/>
                            </a:rPr>
                            <a:t>33</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altLang="ko-KR" sz="1100" b="1" i="0" u="none" strike="noStrike" dirty="0" smtClean="0">
                              <a:solidFill>
                                <a:srgbClr val="000000"/>
                              </a:solidFill>
                              <a:effectLst/>
                              <a:latin typeface="Calibri" panose="020F0502020204030204" pitchFamily="34" charset="0"/>
                            </a:rPr>
                            <a:t>Total</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99979113"/>
                      </a:ext>
                    </a:extLst>
                  </a:tr>
                  <a:tr h="222884">
                    <a:tc>
                      <a:txBody>
                        <a:bodyPr/>
                        <a:lstStyle/>
                        <a:p>
                          <a:endParaRPr lang="en-US"/>
                        </a:p>
                      </a:txBody>
                      <a:tcPr marL="9525" marR="9525" marT="9525" marB="0" anchor="b">
                        <a:blipFill>
                          <a:blip r:embed="rId9"/>
                          <a:stretch>
                            <a:fillRect l="-1667" t="-102703" r="-1005000" b="-37838"/>
                          </a:stretch>
                        </a:blipFill>
                      </a:tcPr>
                    </a:tc>
                    <a:tc>
                      <a:txBody>
                        <a:bodyPr/>
                        <a:lstStyle/>
                        <a:p>
                          <a:pPr algn="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2">
                                  <a:lumMod val="90000"/>
                                </a:schemeClr>
                              </a:solidFill>
                              <a:effectLst/>
                            </a:rPr>
                            <a:t>23</a:t>
                          </a:r>
                          <a:endParaRPr lang="en-US" sz="1100" b="0"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2">
                                  <a:lumMod val="90000"/>
                                </a:schemeClr>
                              </a:solidFill>
                              <a:effectLst/>
                            </a:rPr>
                            <a:t>27</a:t>
                          </a:r>
                          <a:endParaRPr lang="en-US" sz="1100" b="0"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solidFill>
                                <a:schemeClr val="bg2">
                                  <a:lumMod val="90000"/>
                                </a:schemeClr>
                              </a:solidFill>
                              <a:effectLst/>
                            </a:rPr>
                            <a:t>17</a:t>
                          </a:r>
                          <a:endParaRPr lang="en-US" sz="1100" b="0" i="0" u="none" strike="noStrike">
                            <a:solidFill>
                              <a:schemeClr val="bg2">
                                <a:lumMod val="9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2">
                                  <a:lumMod val="90000"/>
                                </a:schemeClr>
                              </a:solidFill>
                              <a:effectLst/>
                            </a:rPr>
                            <a:t>21</a:t>
                          </a:r>
                          <a:endParaRPr lang="en-US" sz="1100" b="0"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2">
                                  <a:lumMod val="90000"/>
                                </a:schemeClr>
                              </a:solidFill>
                              <a:effectLst/>
                            </a:rPr>
                            <a:t>26</a:t>
                          </a:r>
                          <a:endParaRPr lang="en-US" sz="1100" b="0"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2">
                                  <a:lumMod val="90000"/>
                                </a:schemeClr>
                              </a:solidFill>
                              <a:effectLst/>
                            </a:rPr>
                            <a:t>22</a:t>
                          </a:r>
                          <a:endParaRPr lang="en-US" sz="1100" b="0"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altLang="ko-KR" sz="1100" b="0" i="0" u="none" strike="noStrike" dirty="0" smtClean="0">
                              <a:solidFill>
                                <a:srgbClr val="000000"/>
                              </a:solidFill>
                              <a:effectLst/>
                              <a:latin typeface="Calibri" panose="020F0502020204030204" pitchFamily="34" charset="0"/>
                            </a:rPr>
                            <a:t>198</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30279802"/>
                      </a:ext>
                    </a:extLst>
                  </a:tr>
                </a:tbl>
              </a:graphicData>
            </a:graphic>
          </p:graphicFrame>
        </mc:Fallback>
      </mc:AlternateContent>
      <mc:AlternateContent xmlns:mc="http://schemas.openxmlformats.org/markup-compatibility/2006" xmlns:a14="http://schemas.microsoft.com/office/drawing/2010/main">
        <mc:Choice Requires="a14">
          <p:sp>
            <p:nvSpPr>
              <p:cNvPr id="85" name="TextBox 84"/>
              <p:cNvSpPr txBox="1"/>
              <p:nvPr/>
            </p:nvSpPr>
            <p:spPr>
              <a:xfrm>
                <a:off x="8415576" y="5668730"/>
                <a:ext cx="3646571" cy="762901"/>
              </a:xfrm>
              <a:prstGeom prst="rect">
                <a:avLst/>
              </a:prstGeom>
              <a:noFill/>
              <a:ln>
                <a:solidFill>
                  <a:schemeClr val="tx1"/>
                </a:solidFill>
              </a:ln>
            </p:spPr>
            <p:txBody>
              <a:bodyPr wrap="square" rtlCol="0">
                <a:spAutoFit/>
              </a:bodyPr>
              <a:lstStyle/>
              <a:p>
                <a:r>
                  <a:rPr lang="en-US" dirty="0" smtClean="0"/>
                  <a:t>Evaluate reduction ratio:</a:t>
                </a:r>
              </a:p>
              <a:p>
                <a:r>
                  <a:rPr lang="en-US" dirty="0" smtClean="0"/>
                  <a:t>Reduce Ratio = </a:t>
                </a:r>
                <a14:m>
                  <m:oMath xmlns:m="http://schemas.openxmlformats.org/officeDocument/2006/math">
                    <m:r>
                      <a:rPr lang="en-US" b="0" i="0" smtClean="0">
                        <a:latin typeface="Cambria Math" panose="02040503050406030204" pitchFamily="18" charset="0"/>
                      </a:rPr>
                      <m:t>1−</m:t>
                    </m:r>
                    <m:f>
                      <m:fPr>
                        <m:ctrlPr>
                          <a:rPr lang="en-US" b="0" i="1" smtClean="0">
                            <a:latin typeface="Cambria Math" panose="02040503050406030204" pitchFamily="18" charset="0"/>
                          </a:rPr>
                        </m:ctrlPr>
                      </m:fPr>
                      <m:num>
                        <m:r>
                          <a:rPr lang="en-US" altLang="ko-KR" i="1">
                            <a:latin typeface="Cambria Math" panose="02040503050406030204" pitchFamily="18" charset="0"/>
                          </a:rPr>
                          <m:t>20+19+23</m:t>
                        </m:r>
                      </m:num>
                      <m:den>
                        <m:r>
                          <a:rPr lang="en-US" b="0" i="1" smtClean="0">
                            <a:latin typeface="Cambria Math" panose="02040503050406030204" pitchFamily="18" charset="0"/>
                          </a:rPr>
                          <m:t>198</m:t>
                        </m:r>
                      </m:den>
                    </m:f>
                  </m:oMath>
                </a14:m>
                <a:r>
                  <a:rPr lang="en-US" dirty="0" smtClean="0"/>
                  <a:t> = </a:t>
                </a:r>
                <a14:m>
                  <m:oMath xmlns:m="http://schemas.openxmlformats.org/officeDocument/2006/math">
                    <m:r>
                      <a:rPr lang="en-US" b="0" i="1" smtClean="0">
                        <a:solidFill>
                          <a:srgbClr val="00B050"/>
                        </a:solidFill>
                        <a:latin typeface="Cambria Math" panose="02040503050406030204" pitchFamily="18" charset="0"/>
                      </a:rPr>
                      <m:t>0.69</m:t>
                    </m:r>
                  </m:oMath>
                </a14:m>
                <a:endParaRPr lang="en-US" dirty="0"/>
              </a:p>
            </p:txBody>
          </p:sp>
        </mc:Choice>
        <mc:Fallback xmlns="">
          <p:sp>
            <p:nvSpPr>
              <p:cNvPr id="85" name="TextBox 84"/>
              <p:cNvSpPr txBox="1">
                <a:spLocks noRot="1" noChangeAspect="1" noMove="1" noResize="1" noEditPoints="1" noAdjustHandles="1" noChangeArrowheads="1" noChangeShapeType="1" noTextEdit="1"/>
              </p:cNvSpPr>
              <p:nvPr/>
            </p:nvSpPr>
            <p:spPr>
              <a:xfrm>
                <a:off x="8415576" y="5668730"/>
                <a:ext cx="3646571" cy="762901"/>
              </a:xfrm>
              <a:prstGeom prst="rect">
                <a:avLst/>
              </a:prstGeom>
              <a:blipFill>
                <a:blip r:embed="rId10"/>
                <a:stretch>
                  <a:fillRect l="-1333" t="-3937" b="-3937"/>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9079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par>
                                <p:cTn id="34" presetID="10" presetClass="entr" presetSubtype="0" fill="hold"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10" presetClass="entr" presetSubtype="0" fill="hold"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par>
                                <p:cTn id="43" presetID="10" presetClass="entr" presetSubtype="0" fill="hold" nodeType="withEffect">
                                  <p:stCondLst>
                                    <p:cond delay="0"/>
                                  </p:stCondLst>
                                  <p:childTnLst>
                                    <p:set>
                                      <p:cBhvr>
                                        <p:cTn id="44" dur="1" fill="hold">
                                          <p:stCondLst>
                                            <p:cond delay="0"/>
                                          </p:stCondLst>
                                        </p:cTn>
                                        <p:tgtEl>
                                          <p:spTgt spid="80"/>
                                        </p:tgtEl>
                                        <p:attrNameLst>
                                          <p:attrName>style.visibility</p:attrName>
                                        </p:attrNameLst>
                                      </p:cBhvr>
                                      <p:to>
                                        <p:strVal val="visible"/>
                                      </p:to>
                                    </p:set>
                                    <p:animEffect transition="in" filter="fade">
                                      <p:cBhvr>
                                        <p:cTn id="45" dur="500"/>
                                        <p:tgtEl>
                                          <p:spTgt spid="80"/>
                                        </p:tgtEl>
                                      </p:cBhvr>
                                    </p:animEffect>
                                  </p:childTnLst>
                                </p:cTn>
                              </p:par>
                              <p:par>
                                <p:cTn id="46" presetID="10" presetClass="entr" presetSubtype="0" fill="hold" nodeType="with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500"/>
                                        <p:tgtEl>
                                          <p:spTgt spid="60"/>
                                        </p:tgtEl>
                                      </p:cBhvr>
                                    </p:animEffect>
                                  </p:childTnLst>
                                </p:cTn>
                              </p:par>
                              <p:par>
                                <p:cTn id="49" presetID="10" presetClass="entr" presetSubtype="0"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par>
                                <p:cTn id="57" presetID="10" presetClass="entr" presetSubtype="0" fill="hold"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500"/>
                                        <p:tgtEl>
                                          <p:spTgt spid="5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500"/>
                                        <p:tgtEl>
                                          <p:spTgt spid="5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fade">
                                      <p:cBhvr>
                                        <p:cTn id="65" dur="500"/>
                                        <p:tgtEl>
                                          <p:spTgt spid="8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8"/>
                                        </p:tgtEl>
                                        <p:attrNameLst>
                                          <p:attrName>style.visibility</p:attrName>
                                        </p:attrNameLst>
                                      </p:cBhvr>
                                      <p:to>
                                        <p:strVal val="visible"/>
                                      </p:to>
                                    </p:set>
                                    <p:animEffect transition="in" filter="fade">
                                      <p:cBhvr>
                                        <p:cTn id="68" dur="500"/>
                                        <p:tgtEl>
                                          <p:spTgt spid="68"/>
                                        </p:tgtEl>
                                      </p:cBhvr>
                                    </p:animEffect>
                                  </p:childTnLst>
                                </p:cTn>
                              </p:par>
                              <p:par>
                                <p:cTn id="69" presetID="10" presetClass="entr" presetSubtype="0" fill="hold" nodeType="with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fade">
                                      <p:cBhvr>
                                        <p:cTn id="7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29" grpId="0" animBg="1"/>
      <p:bldP spid="44" grpId="0" animBg="1"/>
      <p:bldP spid="56" grpId="0"/>
      <p:bldP spid="68" grpId="0" animBg="1"/>
      <p:bldP spid="8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and</a:t>
            </a:r>
            <a:br>
              <a:rPr lang="en-US" dirty="0" smtClean="0"/>
            </a:br>
            <a:r>
              <a:rPr lang="en-US" dirty="0" smtClean="0"/>
              <a:t>Results</a:t>
            </a:r>
            <a:endParaRPr lang="en-US" dirty="0"/>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19</a:t>
            </a:fld>
            <a:endParaRPr lang="en-US"/>
          </a:p>
        </p:txBody>
      </p:sp>
    </p:spTree>
    <p:extLst>
      <p:ext uri="{BB962C8B-B14F-4D97-AF65-F5344CB8AC3E}">
        <p14:creationId xmlns:p14="http://schemas.microsoft.com/office/powerpoint/2010/main" val="40163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 Analysis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Mutation Analysis is a versatile technique that has been used in various aspects of software testing</a:t>
                </a:r>
              </a:p>
              <a:p>
                <a:pPr marL="914400" lvl="1" indent="-457200">
                  <a:buFont typeface="+mj-lt"/>
                  <a:buAutoNum type="arabicPeriod"/>
                </a:pPr>
                <a:r>
                  <a:rPr lang="en-US" dirty="0" smtClean="0"/>
                  <a:t>Test suite quality evaluation</a:t>
                </a:r>
              </a:p>
              <a:p>
                <a:pPr lvl="2"/>
                <a:r>
                  <a:rPr lang="en-US" dirty="0" smtClean="0"/>
                  <a:t>Mutation Score of T =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𝑚𝑢𝑡𝑎𝑛𝑡𝑠</m:t>
                        </m:r>
                        <m:r>
                          <a:rPr lang="en-US" b="0" i="1" smtClean="0">
                            <a:latin typeface="Cambria Math" panose="02040503050406030204" pitchFamily="18" charset="0"/>
                          </a:rPr>
                          <m:t> </m:t>
                        </m:r>
                        <m:r>
                          <a:rPr lang="en-US" b="0" i="1" smtClean="0">
                            <a:latin typeface="Cambria Math" panose="02040503050406030204" pitchFamily="18" charset="0"/>
                          </a:rPr>
                          <m:t>𝑘𝑖𝑙𝑙𝑒𝑑</m:t>
                        </m:r>
                        <m:r>
                          <a:rPr lang="en-US" b="0" i="1" smtClean="0">
                            <a:latin typeface="Cambria Math" panose="02040503050406030204" pitchFamily="18" charset="0"/>
                          </a:rPr>
                          <m:t> </m:t>
                        </m:r>
                        <m:r>
                          <a:rPr lang="en-US" b="0" i="1" smtClean="0">
                            <a:latin typeface="Cambria Math" panose="02040503050406030204" pitchFamily="18" charset="0"/>
                          </a:rPr>
                          <m:t>𝑏𝑦</m:t>
                        </m:r>
                        <m:r>
                          <a:rPr lang="en-US" b="0" i="1" smtClean="0">
                            <a:latin typeface="Cambria Math" panose="02040503050406030204" pitchFamily="18" charset="0"/>
                          </a:rPr>
                          <m:t> </m:t>
                        </m:r>
                        <m:r>
                          <a:rPr lang="en-US" b="0" i="1" smtClean="0">
                            <a:latin typeface="Cambria Math" panose="02040503050406030204" pitchFamily="18" charset="0"/>
                          </a:rPr>
                          <m:t>𝑇</m:t>
                        </m:r>
                      </m:num>
                      <m:den>
                        <m:r>
                          <a:rPr lang="en-US" b="0" i="1" smtClean="0">
                            <a:latin typeface="Cambria Math" panose="02040503050406030204" pitchFamily="18" charset="0"/>
                          </a:rPr>
                          <m:t>#</m:t>
                        </m:r>
                        <m:r>
                          <a:rPr lang="en-US" b="0" i="1" smtClean="0">
                            <a:latin typeface="Cambria Math" panose="02040503050406030204" pitchFamily="18" charset="0"/>
                          </a:rPr>
                          <m:t>𝑚𝑢𝑡𝑎𝑛𝑡𝑠</m:t>
                        </m:r>
                        <m:r>
                          <a:rPr lang="en-US" b="0" i="1" smtClean="0">
                            <a:latin typeface="Cambria Math" panose="02040503050406030204" pitchFamily="18" charset="0"/>
                          </a:rPr>
                          <m:t> </m:t>
                        </m:r>
                        <m:r>
                          <a:rPr lang="en-US" b="0" i="1" smtClean="0">
                            <a:latin typeface="Cambria Math" panose="02040503050406030204" pitchFamily="18" charset="0"/>
                          </a:rPr>
                          <m:t>𝑔𝑒𝑛𝑒𝑟𝑎𝑡𝑒𝑑</m:t>
                        </m:r>
                      </m:den>
                    </m:f>
                  </m:oMath>
                </a14:m>
                <a:endParaRPr lang="en-US" dirty="0" smtClean="0"/>
              </a:p>
              <a:p>
                <a:pPr marL="914400" lvl="1" indent="-457200">
                  <a:buFont typeface="+mj-lt"/>
                  <a:buAutoNum type="arabicPeriod"/>
                </a:pPr>
                <a:endParaRPr lang="en-US" dirty="0" smtClean="0"/>
              </a:p>
              <a:p>
                <a:pPr marL="914400" lvl="1" indent="-457200">
                  <a:buFont typeface="+mj-lt"/>
                  <a:buAutoNum type="arabicPeriod"/>
                </a:pPr>
                <a:r>
                  <a:rPr lang="en-US" altLang="ko-KR" dirty="0"/>
                  <a:t>Fault localization</a:t>
                </a:r>
              </a:p>
              <a:p>
                <a:pPr lvl="2"/>
                <a:r>
                  <a:rPr lang="en-US" altLang="ko-KR" dirty="0"/>
                  <a:t>Example: Mutation-based fault </a:t>
                </a:r>
                <a:br>
                  <a:rPr lang="en-US" altLang="ko-KR" dirty="0"/>
                </a:br>
                <a:r>
                  <a:rPr lang="en-US" altLang="ko-KR" dirty="0"/>
                  <a:t>localization technique </a:t>
                </a:r>
                <a:br>
                  <a:rPr lang="en-US" altLang="ko-KR" dirty="0"/>
                </a:br>
                <a:r>
                  <a:rPr lang="en-US" altLang="ko-KR" dirty="0"/>
                  <a:t>(MUSE, ICST 2014)</a:t>
                </a:r>
              </a:p>
              <a:p>
                <a:pPr marL="914400" lvl="1" indent="-457200">
                  <a:buFont typeface="+mj-lt"/>
                  <a:buAutoNum type="arabicPeriod"/>
                </a:pPr>
                <a:endParaRPr lang="en-US" dirty="0" smtClean="0"/>
              </a:p>
              <a:p>
                <a:pPr marL="914400" lvl="1" indent="-457200">
                  <a:buFont typeface="+mj-lt"/>
                  <a:buAutoNum type="arabicPeriod"/>
                </a:pPr>
                <a:r>
                  <a:rPr lang="en-US" dirty="0" smtClean="0"/>
                  <a:t>Test case generation</a:t>
                </a:r>
              </a:p>
              <a:p>
                <a:pPr lvl="2"/>
                <a:r>
                  <a:rPr lang="en-US" dirty="0"/>
                  <a:t>Example: </a:t>
                </a:r>
                <a:r>
                  <a:rPr lang="en-US" dirty="0" smtClean="0"/>
                  <a:t>Guided test generation </a:t>
                </a:r>
                <a:br>
                  <a:rPr lang="en-US" dirty="0" smtClean="0"/>
                </a:br>
                <a:r>
                  <a:rPr lang="en-US" dirty="0" smtClean="0"/>
                  <a:t>using mutation exploration </a:t>
                </a:r>
                <a:br>
                  <a:rPr lang="en-US" dirty="0" smtClean="0"/>
                </a:br>
                <a:r>
                  <a:rPr lang="en-US" dirty="0" smtClean="0"/>
                  <a:t>(</a:t>
                </a:r>
                <a:r>
                  <a:rPr lang="en-US" dirty="0" err="1" smtClean="0"/>
                  <a:t>DeMiner</a:t>
                </a:r>
                <a:r>
                  <a:rPr lang="en-US" dirty="0" smtClean="0"/>
                  <a:t>, ICST 2018)</a:t>
                </a:r>
              </a:p>
              <a:p>
                <a:pPr marL="914400" lvl="2"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12" t="-266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2</a:t>
            </a:fld>
            <a:endParaRPr lang="en-US"/>
          </a:p>
        </p:txBody>
      </p:sp>
      <p:pic>
        <p:nvPicPr>
          <p:cNvPr id="6" name="그림 10"/>
          <p:cNvPicPr>
            <a:picLocks noChangeAspect="1"/>
          </p:cNvPicPr>
          <p:nvPr/>
        </p:nvPicPr>
        <p:blipFill>
          <a:blip r:embed="rId4"/>
          <a:stretch>
            <a:fillRect/>
          </a:stretch>
        </p:blipFill>
        <p:spPr>
          <a:xfrm>
            <a:off x="5440271" y="5364583"/>
            <a:ext cx="6088868" cy="1493417"/>
          </a:xfrm>
          <a:prstGeom prst="rect">
            <a:avLst/>
          </a:prstGeom>
          <a:ln>
            <a:solidFill>
              <a:schemeClr val="tx1"/>
            </a:solidFill>
          </a:ln>
        </p:spPr>
      </p:pic>
      <p:grpSp>
        <p:nvGrpSpPr>
          <p:cNvPr id="9" name="그룹 8"/>
          <p:cNvGrpSpPr/>
          <p:nvPr/>
        </p:nvGrpSpPr>
        <p:grpSpPr>
          <a:xfrm>
            <a:off x="5440271" y="3303145"/>
            <a:ext cx="6088868" cy="1794431"/>
            <a:chOff x="5566166" y="2420189"/>
            <a:chExt cx="6088868" cy="1794431"/>
          </a:xfrm>
        </p:grpSpPr>
        <p:pic>
          <p:nvPicPr>
            <p:cNvPr id="7" name="그림 7"/>
            <p:cNvPicPr>
              <a:picLocks noChangeAspect="1"/>
            </p:cNvPicPr>
            <p:nvPr/>
          </p:nvPicPr>
          <p:blipFill>
            <a:blip r:embed="rId5"/>
            <a:stretch>
              <a:fillRect/>
            </a:stretch>
          </p:blipFill>
          <p:spPr>
            <a:xfrm>
              <a:off x="5566166" y="2464639"/>
              <a:ext cx="6088868" cy="1749981"/>
            </a:xfrm>
            <a:prstGeom prst="rect">
              <a:avLst/>
            </a:prstGeom>
            <a:ln>
              <a:solidFill>
                <a:schemeClr val="tx1"/>
              </a:solidFill>
            </a:ln>
          </p:spPr>
        </p:pic>
        <p:sp>
          <p:nvSpPr>
            <p:cNvPr id="8" name="TextBox 7"/>
            <p:cNvSpPr txBox="1"/>
            <p:nvPr/>
          </p:nvSpPr>
          <p:spPr>
            <a:xfrm>
              <a:off x="8236940" y="2420189"/>
              <a:ext cx="747320" cy="369332"/>
            </a:xfrm>
            <a:prstGeom prst="rect">
              <a:avLst/>
            </a:prstGeom>
            <a:noFill/>
          </p:spPr>
          <p:txBody>
            <a:bodyPr wrap="none" rtlCol="0">
              <a:spAutoFit/>
            </a:bodyPr>
            <a:lstStyle/>
            <a:p>
              <a:r>
                <a:rPr lang="en-US" dirty="0" smtClean="0"/>
                <a:t>MUSE</a:t>
              </a:r>
              <a:endParaRPr lang="en-US" dirty="0"/>
            </a:p>
          </p:txBody>
        </p:sp>
      </p:grpSp>
    </p:spTree>
    <p:extLst>
      <p:ext uri="{BB962C8B-B14F-4D97-AF65-F5344CB8AC3E}">
        <p14:creationId xmlns:p14="http://schemas.microsoft.com/office/powerpoint/2010/main" val="145155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p:txBody>
          <a:bodyPr>
            <a:normAutofit/>
          </a:bodyPr>
          <a:lstStyle/>
          <a:p>
            <a:r>
              <a:rPr lang="en-US" dirty="0"/>
              <a:t>RQ1. Correlation between </a:t>
            </a:r>
            <a:r>
              <a:rPr lang="en-US" dirty="0" smtClean="0"/>
              <a:t>fine-grained </a:t>
            </a:r>
            <a:r>
              <a:rPr lang="en-US" dirty="0"/>
              <a:t>mutation </a:t>
            </a:r>
            <a:r>
              <a:rPr lang="en-US" dirty="0" smtClean="0"/>
              <a:t>operators vs Correlation between coarse-grained mutation operators</a:t>
            </a:r>
          </a:p>
          <a:p>
            <a:pPr lvl="1"/>
            <a:r>
              <a:rPr lang="en-US" dirty="0" smtClean="0"/>
              <a:t>In linear regression, if the variables (mutation operators) are less correlated with each other, then the algorithm may produce a more accurate model.</a:t>
            </a:r>
            <a:endParaRPr lang="en-US" dirty="0"/>
          </a:p>
          <a:p>
            <a:r>
              <a:rPr lang="en-US" dirty="0"/>
              <a:t>RQ2. Effect of the fine-grained mutation operators on </a:t>
            </a:r>
            <a:r>
              <a:rPr lang="en-US" dirty="0" smtClean="0"/>
              <a:t>REFINER</a:t>
            </a:r>
          </a:p>
          <a:p>
            <a:pPr lvl="1"/>
            <a:r>
              <a:rPr lang="en-US" dirty="0" smtClean="0"/>
              <a:t>How </a:t>
            </a:r>
            <a:r>
              <a:rPr lang="en-US" dirty="0"/>
              <a:t>much do </a:t>
            </a:r>
            <a:r>
              <a:rPr lang="en-US" dirty="0" smtClean="0"/>
              <a:t>fine-grained </a:t>
            </a:r>
            <a:r>
              <a:rPr lang="en-US" dirty="0"/>
              <a:t>mutation operators affect the </a:t>
            </a:r>
            <a:r>
              <a:rPr lang="en-US" dirty="0" smtClean="0"/>
              <a:t>number of selected mutants and </a:t>
            </a:r>
            <a:r>
              <a:rPr lang="en-US" dirty="0"/>
              <a:t>the </a:t>
            </a:r>
            <a:r>
              <a:rPr lang="en-US" dirty="0" smtClean="0"/>
              <a:t>accuracy (MSE) </a:t>
            </a:r>
            <a:r>
              <a:rPr lang="en-US" dirty="0"/>
              <a:t>of </a:t>
            </a:r>
            <a:r>
              <a:rPr lang="en-US" dirty="0" smtClean="0"/>
              <a:t>generated models </a:t>
            </a:r>
            <a:r>
              <a:rPr lang="en-US" dirty="0"/>
              <a:t>compared to </a:t>
            </a:r>
            <a:r>
              <a:rPr lang="en-US" dirty="0" smtClean="0"/>
              <a:t>coarse-grained </a:t>
            </a:r>
            <a:r>
              <a:rPr lang="en-US" dirty="0"/>
              <a:t>mutation operators?</a:t>
            </a:r>
          </a:p>
          <a:p>
            <a:r>
              <a:rPr lang="en-US" dirty="0"/>
              <a:t>RQ3. Comparison of REFINER with random mutant </a:t>
            </a:r>
            <a:r>
              <a:rPr lang="en-US" dirty="0" smtClean="0"/>
              <a:t>selection</a:t>
            </a:r>
            <a:endParaRPr lang="en-US" dirty="0"/>
          </a:p>
          <a:p>
            <a:r>
              <a:rPr lang="en-US" dirty="0"/>
              <a:t>RQ4. Comparison of REFINER with existing mutation-operator based mutant selection </a:t>
            </a:r>
            <a:r>
              <a:rPr lang="en-US" dirty="0" smtClean="0"/>
              <a:t>techniques</a:t>
            </a:r>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20</a:t>
            </a:fld>
            <a:endParaRPr lang="en-US"/>
          </a:p>
        </p:txBody>
      </p:sp>
    </p:spTree>
    <p:extLst>
      <p:ext uri="{BB962C8B-B14F-4D97-AF65-F5344CB8AC3E}">
        <p14:creationId xmlns:p14="http://schemas.microsoft.com/office/powerpoint/2010/main" val="366937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9" name="Content Placeholder 6"/>
              <p:cNvGraphicFramePr>
                <a:graphicFrameLocks/>
              </p:cNvGraphicFramePr>
              <p:nvPr>
                <p:extLst>
                  <p:ext uri="{D42A27DB-BD31-4B8C-83A1-F6EECF244321}">
                    <p14:modId xmlns:p14="http://schemas.microsoft.com/office/powerpoint/2010/main" val="3007517910"/>
                  </p:ext>
                </p:extLst>
              </p:nvPr>
            </p:nvGraphicFramePr>
            <p:xfrm>
              <a:off x="2653999" y="3899181"/>
              <a:ext cx="6884001" cy="2824380"/>
            </p:xfrm>
            <a:graphic>
              <a:graphicData uri="http://schemas.openxmlformats.org/drawingml/2006/table">
                <a:tbl>
                  <a:tblPr firstRow="1" bandRow="1">
                    <a:tableStyleId>{5940675A-B579-460E-94D1-54222C63F5DA}</a:tableStyleId>
                  </a:tblPr>
                  <a:tblGrid>
                    <a:gridCol w="1005968">
                      <a:extLst>
                        <a:ext uri="{9D8B030D-6E8A-4147-A177-3AD203B41FA5}">
                          <a16:colId xmlns:a16="http://schemas.microsoft.com/office/drawing/2014/main" val="1628417382"/>
                        </a:ext>
                      </a:extLst>
                    </a:gridCol>
                    <a:gridCol w="1005968">
                      <a:extLst>
                        <a:ext uri="{9D8B030D-6E8A-4147-A177-3AD203B41FA5}">
                          <a16:colId xmlns:a16="http://schemas.microsoft.com/office/drawing/2014/main" val="1229977968"/>
                        </a:ext>
                      </a:extLst>
                    </a:gridCol>
                    <a:gridCol w="848193">
                      <a:extLst>
                        <a:ext uri="{9D8B030D-6E8A-4147-A177-3AD203B41FA5}">
                          <a16:colId xmlns:a16="http://schemas.microsoft.com/office/drawing/2014/main" val="2912779213"/>
                        </a:ext>
                      </a:extLst>
                    </a:gridCol>
                    <a:gridCol w="1005968">
                      <a:extLst>
                        <a:ext uri="{9D8B030D-6E8A-4147-A177-3AD203B41FA5}">
                          <a16:colId xmlns:a16="http://schemas.microsoft.com/office/drawing/2014/main" val="1393829160"/>
                        </a:ext>
                      </a:extLst>
                    </a:gridCol>
                    <a:gridCol w="1005968">
                      <a:extLst>
                        <a:ext uri="{9D8B030D-6E8A-4147-A177-3AD203B41FA5}">
                          <a16:colId xmlns:a16="http://schemas.microsoft.com/office/drawing/2014/main" val="1936400714"/>
                        </a:ext>
                      </a:extLst>
                    </a:gridCol>
                    <a:gridCol w="1005968">
                      <a:extLst>
                        <a:ext uri="{9D8B030D-6E8A-4147-A177-3AD203B41FA5}">
                          <a16:colId xmlns:a16="http://schemas.microsoft.com/office/drawing/2014/main" val="2752919321"/>
                        </a:ext>
                      </a:extLst>
                    </a:gridCol>
                    <a:gridCol w="1005968">
                      <a:extLst>
                        <a:ext uri="{9D8B030D-6E8A-4147-A177-3AD203B41FA5}">
                          <a16:colId xmlns:a16="http://schemas.microsoft.com/office/drawing/2014/main" val="2449961246"/>
                        </a:ext>
                      </a:extLst>
                    </a:gridCol>
                  </a:tblGrid>
                  <a:tr h="283809">
                    <a:tc rowSpan="2">
                      <a:txBody>
                        <a:bodyPr/>
                        <a:lstStyle/>
                        <a:p>
                          <a:pPr algn="ctr"/>
                          <a:r>
                            <a:rPr lang="en-US" sz="1600" dirty="0" err="1" smtClean="0"/>
                            <a:t>Prog</a:t>
                          </a:r>
                          <a:r>
                            <a:rPr lang="en-US" sz="1600" dirty="0" smtClean="0"/>
                            <a:t>.</a:t>
                          </a:r>
                          <a:endParaRPr lang="en-US" sz="1600" dirty="0"/>
                        </a:p>
                      </a:txBody>
                      <a:tcPr marL="69980" marR="69980" marT="34990" marB="34990" anchor="ctr"/>
                    </a:tc>
                    <a:tc rowSpan="2">
                      <a:txBody>
                        <a:bodyPr/>
                        <a:lstStyle/>
                        <a:p>
                          <a:pPr algn="ctr"/>
                          <a:r>
                            <a:rPr lang="en-US" sz="1600" dirty="0" smtClean="0"/>
                            <a:t>LoC</a:t>
                          </a:r>
                          <a:endParaRPr lang="en-US" sz="1600" dirty="0"/>
                        </a:p>
                      </a:txBody>
                      <a:tcPr marL="69980" marR="69980" marT="34990" marB="34990" anchor="ctr"/>
                    </a:tc>
                    <a:tc rowSpan="2">
                      <a:txBody>
                        <a:bodyPr/>
                        <a:lstStyle/>
                        <a:p>
                          <a:pPr algn="ctr"/>
                          <a:r>
                            <a:rPr lang="en-US" sz="1600" dirty="0" smtClean="0"/>
                            <a:t>#tests</a:t>
                          </a:r>
                          <a:endParaRPr lang="en-US" sz="1600" dirty="0"/>
                        </a:p>
                      </a:txBody>
                      <a:tcPr marL="69980" marR="69980" marT="34990" marB="34990" anchor="ctr"/>
                    </a:tc>
                    <a:tc rowSpan="2">
                      <a:txBody>
                        <a:bodyPr/>
                        <a:lstStyle/>
                        <a:p>
                          <a:pPr algn="ctr"/>
                          <a:r>
                            <a:rPr lang="en-US" sz="1600" dirty="0" smtClean="0"/>
                            <a:t>#mutants</a:t>
                          </a:r>
                          <a:endParaRPr lang="en-US" sz="1600" dirty="0"/>
                        </a:p>
                      </a:txBody>
                      <a:tcPr marL="69980" marR="69980" marT="34990" marB="34990" anchor="ctr"/>
                    </a:tc>
                    <a:tc gridSpan="3">
                      <a:txBody>
                        <a:bodyPr/>
                        <a:lstStyle/>
                        <a:p>
                          <a:pPr algn="ctr"/>
                          <a:r>
                            <a:rPr lang="en-US" sz="1600" dirty="0" smtClean="0"/>
                            <a:t>#hard-to-kill k%</a:t>
                          </a:r>
                          <a:r>
                            <a:rPr lang="en-US" sz="1600" baseline="0" dirty="0" smtClean="0"/>
                            <a:t> mutants</a:t>
                          </a:r>
                          <a:endParaRPr lang="en-US" sz="1600" dirty="0"/>
                        </a:p>
                      </a:txBody>
                      <a:tcPr marL="69980" marR="69980" marT="34990" marB="3499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937055601"/>
                      </a:ext>
                    </a:extLst>
                  </a:tr>
                  <a:tr h="283809">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𝑘</m:t>
                                </m:r>
                                <m:r>
                                  <a:rPr lang="en-US" sz="1600" b="0" i="1" smtClean="0">
                                    <a:latin typeface="Cambria Math" panose="02040503050406030204" pitchFamily="18" charset="0"/>
                                  </a:rPr>
                                  <m:t>=3</m:t>
                                </m:r>
                              </m:oMath>
                            </m:oMathPara>
                          </a14:m>
                          <a:endParaRPr lang="en-US" sz="1600" dirty="0"/>
                        </a:p>
                      </a:txBody>
                      <a:tcPr marL="69980" marR="69980" marT="34990" marB="34990"/>
                    </a:tc>
                    <a:tc>
                      <a:txBody>
                        <a:bodyPr/>
                        <a:lstStyle/>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𝑘</m:t>
                                </m:r>
                                <m:r>
                                  <a:rPr lang="en-US" sz="1600" b="0" i="1" smtClean="0">
                                    <a:latin typeface="Cambria Math" panose="02040503050406030204" pitchFamily="18" charset="0"/>
                                  </a:rPr>
                                  <m:t>=5</m:t>
                                </m:r>
                              </m:oMath>
                            </m:oMathPara>
                          </a14:m>
                          <a:endParaRPr lang="en-US" sz="1600" dirty="0"/>
                        </a:p>
                      </a:txBody>
                      <a:tcPr marL="69980" marR="69980" marT="34990" marB="34990"/>
                    </a:tc>
                    <a:tc>
                      <a:txBody>
                        <a:bodyPr/>
                        <a:lstStyle/>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𝑘</m:t>
                                </m:r>
                                <m:r>
                                  <a:rPr lang="en-US" sz="1600" b="0" i="1" smtClean="0">
                                    <a:latin typeface="Cambria Math" panose="02040503050406030204" pitchFamily="18" charset="0"/>
                                  </a:rPr>
                                  <m:t>=7</m:t>
                                </m:r>
                              </m:oMath>
                            </m:oMathPara>
                          </a14:m>
                          <a:endParaRPr lang="en-US" sz="1600" dirty="0"/>
                        </a:p>
                      </a:txBody>
                      <a:tcPr marL="69980" marR="69980" marT="34990" marB="34990"/>
                    </a:tc>
                    <a:extLst>
                      <a:ext uri="{0D108BD9-81ED-4DB2-BD59-A6C34878D82A}">
                        <a16:rowId xmlns:a16="http://schemas.microsoft.com/office/drawing/2014/main" val="2748483343"/>
                      </a:ext>
                    </a:extLst>
                  </a:tr>
                  <a:tr h="283809">
                    <a:tc>
                      <a:txBody>
                        <a:bodyPr/>
                        <a:lstStyle/>
                        <a:p>
                          <a:r>
                            <a:rPr lang="en-US" sz="1600" dirty="0" smtClean="0"/>
                            <a:t>flex</a:t>
                          </a:r>
                          <a:endParaRPr lang="en-US" sz="1600" dirty="0"/>
                        </a:p>
                      </a:txBody>
                      <a:tcPr marL="69980" marR="69980" marT="34990" marB="34990"/>
                    </a:tc>
                    <a:tc>
                      <a:txBody>
                        <a:bodyPr/>
                        <a:lstStyle/>
                        <a:p>
                          <a:pPr algn="r"/>
                          <a:r>
                            <a:rPr lang="en-US" sz="1600" dirty="0" smtClean="0"/>
                            <a:t>7254</a:t>
                          </a:r>
                          <a:endParaRPr lang="en-US" sz="1600" dirty="0"/>
                        </a:p>
                      </a:txBody>
                      <a:tcPr marL="69980" marR="69980" marT="34990" marB="34990"/>
                    </a:tc>
                    <a:tc>
                      <a:txBody>
                        <a:bodyPr/>
                        <a:lstStyle/>
                        <a:p>
                          <a:pPr algn="r"/>
                          <a:r>
                            <a:rPr lang="en-US" sz="1600" dirty="0" smtClean="0"/>
                            <a:t>567</a:t>
                          </a:r>
                          <a:endParaRPr lang="en-US" sz="1600" dirty="0"/>
                        </a:p>
                      </a:txBody>
                      <a:tcPr marL="69980" marR="69980" marT="34990" marB="34990"/>
                    </a:tc>
                    <a:tc>
                      <a:txBody>
                        <a:bodyPr/>
                        <a:lstStyle/>
                        <a:p>
                          <a:pPr algn="r"/>
                          <a:r>
                            <a:rPr lang="en-US" sz="1600" dirty="0" smtClean="0"/>
                            <a:t>1146413</a:t>
                          </a:r>
                          <a:endParaRPr lang="en-US" sz="1600" dirty="0"/>
                        </a:p>
                      </a:txBody>
                      <a:tcPr marL="69980" marR="69980" marT="34990" marB="34990"/>
                    </a:tc>
                    <a:tc>
                      <a:txBody>
                        <a:bodyPr/>
                        <a:lstStyle/>
                        <a:p>
                          <a:pPr algn="r"/>
                          <a:r>
                            <a:rPr lang="en-US" sz="1600" dirty="0" smtClean="0"/>
                            <a:t>312561</a:t>
                          </a:r>
                          <a:endParaRPr lang="en-US" sz="1600" dirty="0"/>
                        </a:p>
                      </a:txBody>
                      <a:tcPr marL="69980" marR="69980" marT="34990" marB="34990"/>
                    </a:tc>
                    <a:tc>
                      <a:txBody>
                        <a:bodyPr/>
                        <a:lstStyle/>
                        <a:p>
                          <a:pPr algn="r"/>
                          <a:r>
                            <a:rPr lang="en-US" sz="1600" dirty="0" smtClean="0"/>
                            <a:t>337336</a:t>
                          </a:r>
                          <a:endParaRPr lang="en-US" sz="1600" dirty="0"/>
                        </a:p>
                      </a:txBody>
                      <a:tcPr marL="69980" marR="69980" marT="34990" marB="34990"/>
                    </a:tc>
                    <a:tc>
                      <a:txBody>
                        <a:bodyPr/>
                        <a:lstStyle/>
                        <a:p>
                          <a:pPr algn="r"/>
                          <a:r>
                            <a:rPr lang="en-US" sz="1600" dirty="0" smtClean="0"/>
                            <a:t>347732</a:t>
                          </a:r>
                          <a:endParaRPr lang="en-US" sz="1600" dirty="0"/>
                        </a:p>
                      </a:txBody>
                      <a:tcPr marL="69980" marR="69980" marT="34990" marB="34990"/>
                    </a:tc>
                    <a:extLst>
                      <a:ext uri="{0D108BD9-81ED-4DB2-BD59-A6C34878D82A}">
                        <a16:rowId xmlns:a16="http://schemas.microsoft.com/office/drawing/2014/main" val="1099648871"/>
                      </a:ext>
                    </a:extLst>
                  </a:tr>
                  <a:tr h="283809">
                    <a:tc>
                      <a:txBody>
                        <a:bodyPr/>
                        <a:lstStyle/>
                        <a:p>
                          <a:r>
                            <a:rPr lang="en-US" sz="1600" dirty="0" err="1" smtClean="0"/>
                            <a:t>grep</a:t>
                          </a:r>
                          <a:endParaRPr lang="en-US" sz="1600" dirty="0"/>
                        </a:p>
                      </a:txBody>
                      <a:tcPr marL="69980" marR="69980" marT="34990" marB="34990"/>
                    </a:tc>
                    <a:tc>
                      <a:txBody>
                        <a:bodyPr/>
                        <a:lstStyle/>
                        <a:p>
                          <a:pPr algn="r"/>
                          <a:r>
                            <a:rPr lang="en-US" sz="1600" dirty="0" smtClean="0"/>
                            <a:t>5696</a:t>
                          </a:r>
                          <a:endParaRPr lang="en-US" sz="1600" dirty="0"/>
                        </a:p>
                      </a:txBody>
                      <a:tcPr marL="69980" marR="69980" marT="34990" marB="34990"/>
                    </a:tc>
                    <a:tc>
                      <a:txBody>
                        <a:bodyPr/>
                        <a:lstStyle/>
                        <a:p>
                          <a:pPr algn="r"/>
                          <a:r>
                            <a:rPr lang="en-US" sz="1600" dirty="0" smtClean="0"/>
                            <a:t>809</a:t>
                          </a:r>
                          <a:endParaRPr lang="en-US" sz="1600" dirty="0"/>
                        </a:p>
                      </a:txBody>
                      <a:tcPr marL="69980" marR="69980" marT="34990" marB="34990"/>
                    </a:tc>
                    <a:tc>
                      <a:txBody>
                        <a:bodyPr/>
                        <a:lstStyle/>
                        <a:p>
                          <a:pPr algn="r"/>
                          <a:r>
                            <a:rPr lang="en-US" sz="1600" dirty="0" smtClean="0"/>
                            <a:t>187913</a:t>
                          </a:r>
                          <a:endParaRPr lang="en-US" sz="1600" dirty="0"/>
                        </a:p>
                      </a:txBody>
                      <a:tcPr marL="69980" marR="69980" marT="34990" marB="34990"/>
                    </a:tc>
                    <a:tc>
                      <a:txBody>
                        <a:bodyPr/>
                        <a:lstStyle/>
                        <a:p>
                          <a:pPr algn="r"/>
                          <a:r>
                            <a:rPr lang="en-US" sz="1600" dirty="0" smtClean="0"/>
                            <a:t>78929</a:t>
                          </a:r>
                          <a:endParaRPr lang="en-US" sz="1600" dirty="0"/>
                        </a:p>
                      </a:txBody>
                      <a:tcPr marL="69980" marR="69980" marT="34990" marB="34990"/>
                    </a:tc>
                    <a:tc>
                      <a:txBody>
                        <a:bodyPr/>
                        <a:lstStyle/>
                        <a:p>
                          <a:pPr algn="r"/>
                          <a:r>
                            <a:rPr lang="en-US" sz="1600" dirty="0" smtClean="0"/>
                            <a:t>86532</a:t>
                          </a:r>
                          <a:endParaRPr lang="en-US" sz="1600" dirty="0"/>
                        </a:p>
                      </a:txBody>
                      <a:tcPr marL="69980" marR="69980" marT="34990" marB="34990"/>
                    </a:tc>
                    <a:tc>
                      <a:txBody>
                        <a:bodyPr/>
                        <a:lstStyle/>
                        <a:p>
                          <a:pPr algn="r"/>
                          <a:r>
                            <a:rPr lang="en-US" sz="1600" dirty="0" smtClean="0"/>
                            <a:t>95984</a:t>
                          </a:r>
                          <a:endParaRPr lang="en-US" sz="1600" dirty="0"/>
                        </a:p>
                      </a:txBody>
                      <a:tcPr marL="69980" marR="69980" marT="34990" marB="34990"/>
                    </a:tc>
                    <a:extLst>
                      <a:ext uri="{0D108BD9-81ED-4DB2-BD59-A6C34878D82A}">
                        <a16:rowId xmlns:a16="http://schemas.microsoft.com/office/drawing/2014/main" val="4132026057"/>
                      </a:ext>
                    </a:extLst>
                  </a:tr>
                  <a:tr h="283809">
                    <a:tc>
                      <a:txBody>
                        <a:bodyPr/>
                        <a:lstStyle/>
                        <a:p>
                          <a:r>
                            <a:rPr lang="en-US" sz="1600" dirty="0" err="1" smtClean="0"/>
                            <a:t>gzip</a:t>
                          </a:r>
                          <a:endParaRPr lang="en-US" sz="1600" dirty="0"/>
                        </a:p>
                      </a:txBody>
                      <a:tcPr marL="69980" marR="69980" marT="34990" marB="34990"/>
                    </a:tc>
                    <a:tc>
                      <a:txBody>
                        <a:bodyPr/>
                        <a:lstStyle/>
                        <a:p>
                          <a:pPr algn="r"/>
                          <a:r>
                            <a:rPr lang="en-US" sz="1600" dirty="0" smtClean="0"/>
                            <a:t>3040</a:t>
                          </a:r>
                          <a:endParaRPr lang="en-US" sz="1600" dirty="0"/>
                        </a:p>
                      </a:txBody>
                      <a:tcPr marL="69980" marR="69980" marT="34990" marB="34990"/>
                    </a:tc>
                    <a:tc>
                      <a:txBody>
                        <a:bodyPr/>
                        <a:lstStyle/>
                        <a:p>
                          <a:pPr algn="r"/>
                          <a:r>
                            <a:rPr lang="en-US" sz="1600" dirty="0" smtClean="0"/>
                            <a:t>208</a:t>
                          </a:r>
                          <a:endParaRPr lang="en-US" sz="1600" dirty="0"/>
                        </a:p>
                      </a:txBody>
                      <a:tcPr marL="69980" marR="69980" marT="34990" marB="34990"/>
                    </a:tc>
                    <a:tc>
                      <a:txBody>
                        <a:bodyPr/>
                        <a:lstStyle/>
                        <a:p>
                          <a:pPr algn="r"/>
                          <a:r>
                            <a:rPr lang="en-US" sz="1600" dirty="0" smtClean="0"/>
                            <a:t>371289</a:t>
                          </a:r>
                          <a:endParaRPr lang="en-US" sz="1600" dirty="0"/>
                        </a:p>
                      </a:txBody>
                      <a:tcPr marL="69980" marR="69980" marT="34990" marB="34990"/>
                    </a:tc>
                    <a:tc>
                      <a:txBody>
                        <a:bodyPr/>
                        <a:lstStyle/>
                        <a:p>
                          <a:pPr algn="r"/>
                          <a:r>
                            <a:rPr lang="en-US" sz="1600" dirty="0" smtClean="0"/>
                            <a:t>107033</a:t>
                          </a:r>
                          <a:endParaRPr lang="en-US" sz="1600" dirty="0"/>
                        </a:p>
                      </a:txBody>
                      <a:tcPr marL="69980" marR="69980" marT="34990" marB="34990"/>
                    </a:tc>
                    <a:tc>
                      <a:txBody>
                        <a:bodyPr/>
                        <a:lstStyle/>
                        <a:p>
                          <a:pPr algn="r"/>
                          <a:r>
                            <a:rPr lang="en-US" sz="1600" dirty="0" smtClean="0"/>
                            <a:t>114904</a:t>
                          </a:r>
                          <a:endParaRPr lang="en-US" sz="1600" dirty="0"/>
                        </a:p>
                      </a:txBody>
                      <a:tcPr marL="69980" marR="69980" marT="34990" marB="34990"/>
                    </a:tc>
                    <a:tc>
                      <a:txBody>
                        <a:bodyPr/>
                        <a:lstStyle/>
                        <a:p>
                          <a:pPr algn="r"/>
                          <a:r>
                            <a:rPr lang="en-US" sz="1600" dirty="0" smtClean="0"/>
                            <a:t>198787</a:t>
                          </a:r>
                          <a:endParaRPr lang="en-US" sz="1600" dirty="0"/>
                        </a:p>
                      </a:txBody>
                      <a:tcPr marL="69980" marR="69980" marT="34990" marB="34990"/>
                    </a:tc>
                    <a:extLst>
                      <a:ext uri="{0D108BD9-81ED-4DB2-BD59-A6C34878D82A}">
                        <a16:rowId xmlns:a16="http://schemas.microsoft.com/office/drawing/2014/main" val="3883601364"/>
                      </a:ext>
                    </a:extLst>
                  </a:tr>
                  <a:tr h="283809">
                    <a:tc>
                      <a:txBody>
                        <a:bodyPr/>
                        <a:lstStyle/>
                        <a:p>
                          <a:r>
                            <a:rPr lang="en-US" sz="1600" dirty="0" smtClean="0"/>
                            <a:t>make</a:t>
                          </a:r>
                          <a:endParaRPr lang="en-US" sz="1600" dirty="0"/>
                        </a:p>
                      </a:txBody>
                      <a:tcPr marL="69980" marR="69980" marT="34990" marB="34990"/>
                    </a:tc>
                    <a:tc>
                      <a:txBody>
                        <a:bodyPr/>
                        <a:lstStyle/>
                        <a:p>
                          <a:pPr algn="r"/>
                          <a:r>
                            <a:rPr lang="en-US" sz="1600" dirty="0" smtClean="0"/>
                            <a:t>9820</a:t>
                          </a:r>
                          <a:endParaRPr lang="en-US" sz="1600" dirty="0"/>
                        </a:p>
                      </a:txBody>
                      <a:tcPr marL="69980" marR="69980" marT="34990" marB="34990"/>
                    </a:tc>
                    <a:tc>
                      <a:txBody>
                        <a:bodyPr/>
                        <a:lstStyle/>
                        <a:p>
                          <a:pPr algn="r"/>
                          <a:r>
                            <a:rPr lang="en-US" sz="1600" dirty="0" smtClean="0"/>
                            <a:t>1006</a:t>
                          </a:r>
                          <a:endParaRPr lang="en-US" sz="1600" dirty="0"/>
                        </a:p>
                      </a:txBody>
                      <a:tcPr marL="69980" marR="69980" marT="34990" marB="34990"/>
                    </a:tc>
                    <a:tc>
                      <a:txBody>
                        <a:bodyPr/>
                        <a:lstStyle/>
                        <a:p>
                          <a:pPr algn="r"/>
                          <a:r>
                            <a:rPr lang="en-US" sz="1600" dirty="0" smtClean="0"/>
                            <a:t>282328</a:t>
                          </a:r>
                          <a:endParaRPr lang="en-US" sz="1600" dirty="0"/>
                        </a:p>
                      </a:txBody>
                      <a:tcPr marL="69980" marR="69980" marT="34990" marB="34990"/>
                    </a:tc>
                    <a:tc>
                      <a:txBody>
                        <a:bodyPr/>
                        <a:lstStyle/>
                        <a:p>
                          <a:pPr algn="r"/>
                          <a:r>
                            <a:rPr lang="en-US" sz="1600" dirty="0" smtClean="0"/>
                            <a:t>169702</a:t>
                          </a:r>
                          <a:endParaRPr lang="en-US" sz="1600" dirty="0"/>
                        </a:p>
                      </a:txBody>
                      <a:tcPr marL="69980" marR="69980" marT="34990" marB="34990"/>
                    </a:tc>
                    <a:tc>
                      <a:txBody>
                        <a:bodyPr/>
                        <a:lstStyle/>
                        <a:p>
                          <a:pPr algn="r"/>
                          <a:r>
                            <a:rPr lang="en-US" sz="1600" dirty="0" smtClean="0"/>
                            <a:t>172148</a:t>
                          </a:r>
                          <a:endParaRPr lang="en-US" sz="1600" dirty="0"/>
                        </a:p>
                      </a:txBody>
                      <a:tcPr marL="69980" marR="69980" marT="34990" marB="34990"/>
                    </a:tc>
                    <a:tc>
                      <a:txBody>
                        <a:bodyPr/>
                        <a:lstStyle/>
                        <a:p>
                          <a:pPr algn="r"/>
                          <a:r>
                            <a:rPr lang="en-US" sz="1600" dirty="0" smtClean="0"/>
                            <a:t>173035</a:t>
                          </a:r>
                          <a:endParaRPr lang="en-US" sz="1600" dirty="0"/>
                        </a:p>
                      </a:txBody>
                      <a:tcPr marL="69980" marR="69980" marT="34990" marB="34990"/>
                    </a:tc>
                    <a:extLst>
                      <a:ext uri="{0D108BD9-81ED-4DB2-BD59-A6C34878D82A}">
                        <a16:rowId xmlns:a16="http://schemas.microsoft.com/office/drawing/2014/main" val="2949309225"/>
                      </a:ext>
                    </a:extLst>
                  </a:tr>
                  <a:tr h="283809">
                    <a:tc>
                      <a:txBody>
                        <a:bodyPr/>
                        <a:lstStyle/>
                        <a:p>
                          <a:r>
                            <a:rPr lang="en-US" sz="1600" dirty="0" err="1" smtClean="0"/>
                            <a:t>sed</a:t>
                          </a:r>
                          <a:endParaRPr lang="en-US" sz="1600" dirty="0"/>
                        </a:p>
                      </a:txBody>
                      <a:tcPr marL="69980" marR="69980" marT="34990" marB="34990"/>
                    </a:tc>
                    <a:tc>
                      <a:txBody>
                        <a:bodyPr/>
                        <a:lstStyle/>
                        <a:p>
                          <a:pPr algn="r"/>
                          <a:r>
                            <a:rPr lang="en-US" sz="1600" dirty="0" smtClean="0"/>
                            <a:t>3980</a:t>
                          </a:r>
                          <a:endParaRPr lang="en-US" sz="1600" dirty="0"/>
                        </a:p>
                      </a:txBody>
                      <a:tcPr marL="69980" marR="69980" marT="34990" marB="34990"/>
                    </a:tc>
                    <a:tc>
                      <a:txBody>
                        <a:bodyPr/>
                        <a:lstStyle/>
                        <a:p>
                          <a:pPr algn="r"/>
                          <a:r>
                            <a:rPr lang="en-US" sz="1600" dirty="0" smtClean="0"/>
                            <a:t>360</a:t>
                          </a:r>
                          <a:endParaRPr lang="en-US" sz="1600" dirty="0"/>
                        </a:p>
                      </a:txBody>
                      <a:tcPr marL="69980" marR="69980" marT="34990" marB="34990"/>
                    </a:tc>
                    <a:tc>
                      <a:txBody>
                        <a:bodyPr/>
                        <a:lstStyle/>
                        <a:p>
                          <a:pPr algn="r"/>
                          <a:r>
                            <a:rPr lang="en-US" sz="1600" dirty="0" smtClean="0"/>
                            <a:t>72187</a:t>
                          </a:r>
                          <a:endParaRPr lang="en-US" sz="1600" dirty="0"/>
                        </a:p>
                      </a:txBody>
                      <a:tcPr marL="69980" marR="69980" marT="34990" marB="34990"/>
                    </a:tc>
                    <a:tc>
                      <a:txBody>
                        <a:bodyPr/>
                        <a:lstStyle/>
                        <a:p>
                          <a:pPr algn="r"/>
                          <a:r>
                            <a:rPr lang="en-US" sz="1600" dirty="0" smtClean="0"/>
                            <a:t>11064</a:t>
                          </a:r>
                          <a:endParaRPr lang="en-US" sz="1600" dirty="0"/>
                        </a:p>
                      </a:txBody>
                      <a:tcPr marL="69980" marR="69980" marT="34990" marB="34990"/>
                    </a:tc>
                    <a:tc>
                      <a:txBody>
                        <a:bodyPr/>
                        <a:lstStyle/>
                        <a:p>
                          <a:pPr algn="r"/>
                          <a:r>
                            <a:rPr lang="en-US" sz="1600" dirty="0" smtClean="0"/>
                            <a:t>16290</a:t>
                          </a:r>
                          <a:endParaRPr lang="en-US" sz="1600" dirty="0"/>
                        </a:p>
                      </a:txBody>
                      <a:tcPr marL="69980" marR="69980" marT="34990" marB="34990"/>
                    </a:tc>
                    <a:tc>
                      <a:txBody>
                        <a:bodyPr/>
                        <a:lstStyle/>
                        <a:p>
                          <a:pPr algn="r"/>
                          <a:r>
                            <a:rPr lang="en-US" sz="1600" dirty="0" smtClean="0"/>
                            <a:t>20264</a:t>
                          </a:r>
                          <a:endParaRPr lang="en-US" sz="1600" dirty="0"/>
                        </a:p>
                      </a:txBody>
                      <a:tcPr marL="69980" marR="69980" marT="34990" marB="34990"/>
                    </a:tc>
                    <a:extLst>
                      <a:ext uri="{0D108BD9-81ED-4DB2-BD59-A6C34878D82A}">
                        <a16:rowId xmlns:a16="http://schemas.microsoft.com/office/drawing/2014/main" val="3819732970"/>
                      </a:ext>
                    </a:extLst>
                  </a:tr>
                  <a:tr h="283809">
                    <a:tc>
                      <a:txBody>
                        <a:bodyPr/>
                        <a:lstStyle/>
                        <a:p>
                          <a:r>
                            <a:rPr lang="en-US" sz="1600" dirty="0" smtClean="0"/>
                            <a:t>space</a:t>
                          </a:r>
                          <a:endParaRPr lang="en-US" sz="1600" dirty="0"/>
                        </a:p>
                      </a:txBody>
                      <a:tcPr marL="69980" marR="69980" marT="34990" marB="34990"/>
                    </a:tc>
                    <a:tc>
                      <a:txBody>
                        <a:bodyPr/>
                        <a:lstStyle/>
                        <a:p>
                          <a:pPr algn="r"/>
                          <a:r>
                            <a:rPr lang="en-US" sz="1600" dirty="0" smtClean="0"/>
                            <a:t>5489</a:t>
                          </a:r>
                          <a:endParaRPr lang="en-US" sz="1600" dirty="0"/>
                        </a:p>
                      </a:txBody>
                      <a:tcPr marL="69980" marR="69980" marT="34990" marB="34990"/>
                    </a:tc>
                    <a:tc>
                      <a:txBody>
                        <a:bodyPr/>
                        <a:lstStyle/>
                        <a:p>
                          <a:pPr algn="r"/>
                          <a:r>
                            <a:rPr lang="en-US" sz="1600" dirty="0" smtClean="0"/>
                            <a:t>13585</a:t>
                          </a:r>
                          <a:endParaRPr lang="en-US" sz="1600" dirty="0"/>
                        </a:p>
                      </a:txBody>
                      <a:tcPr marL="69980" marR="69980" marT="34990" marB="34990"/>
                    </a:tc>
                    <a:tc>
                      <a:txBody>
                        <a:bodyPr/>
                        <a:lstStyle/>
                        <a:p>
                          <a:pPr algn="r"/>
                          <a:r>
                            <a:rPr lang="en-US" sz="1600" dirty="0" smtClean="0"/>
                            <a:t>108598</a:t>
                          </a:r>
                          <a:endParaRPr lang="en-US" sz="1600" dirty="0"/>
                        </a:p>
                      </a:txBody>
                      <a:tcPr marL="69980" marR="69980" marT="34990" marB="34990"/>
                    </a:tc>
                    <a:tc>
                      <a:txBody>
                        <a:bodyPr/>
                        <a:lstStyle/>
                        <a:p>
                          <a:pPr algn="r"/>
                          <a:r>
                            <a:rPr lang="en-US" sz="1600" dirty="0" smtClean="0"/>
                            <a:t>55377</a:t>
                          </a:r>
                          <a:endParaRPr lang="en-US" sz="1600" dirty="0"/>
                        </a:p>
                      </a:txBody>
                      <a:tcPr marL="69980" marR="69980" marT="34990" marB="34990"/>
                    </a:tc>
                    <a:tc>
                      <a:txBody>
                        <a:bodyPr/>
                        <a:lstStyle/>
                        <a:p>
                          <a:pPr algn="r"/>
                          <a:r>
                            <a:rPr lang="en-US" sz="1600" dirty="0" smtClean="0"/>
                            <a:t>61075</a:t>
                          </a:r>
                          <a:endParaRPr lang="en-US" sz="1600" dirty="0"/>
                        </a:p>
                      </a:txBody>
                      <a:tcPr marL="69980" marR="69980" marT="34990" marB="34990"/>
                    </a:tc>
                    <a:tc>
                      <a:txBody>
                        <a:bodyPr/>
                        <a:lstStyle/>
                        <a:p>
                          <a:pPr algn="r"/>
                          <a:r>
                            <a:rPr lang="en-US" sz="1600" dirty="0" smtClean="0"/>
                            <a:t>65137</a:t>
                          </a:r>
                          <a:endParaRPr lang="en-US" sz="1600" dirty="0"/>
                        </a:p>
                      </a:txBody>
                      <a:tcPr marL="69980" marR="69980" marT="34990" marB="34990"/>
                    </a:tc>
                    <a:extLst>
                      <a:ext uri="{0D108BD9-81ED-4DB2-BD59-A6C34878D82A}">
                        <a16:rowId xmlns:a16="http://schemas.microsoft.com/office/drawing/2014/main" val="722722758"/>
                      </a:ext>
                    </a:extLst>
                  </a:tr>
                  <a:tr h="283809">
                    <a:tc>
                      <a:txBody>
                        <a:bodyPr/>
                        <a:lstStyle/>
                        <a:p>
                          <a:r>
                            <a:rPr lang="en-US" sz="1600" dirty="0" smtClean="0"/>
                            <a:t>Average</a:t>
                          </a:r>
                          <a:endParaRPr lang="en-US" sz="1600" dirty="0"/>
                        </a:p>
                      </a:txBody>
                      <a:tcPr marL="69980" marR="69980" marT="34990" marB="34990"/>
                    </a:tc>
                    <a:tc>
                      <a:txBody>
                        <a:bodyPr/>
                        <a:lstStyle/>
                        <a:p>
                          <a:pPr algn="r"/>
                          <a:r>
                            <a:rPr lang="en-US" sz="1600" dirty="0" smtClean="0"/>
                            <a:t>5879.8</a:t>
                          </a:r>
                          <a:endParaRPr lang="en-US" sz="1600" dirty="0"/>
                        </a:p>
                      </a:txBody>
                      <a:tcPr marL="69980" marR="69980" marT="34990" marB="34990"/>
                    </a:tc>
                    <a:tc>
                      <a:txBody>
                        <a:bodyPr/>
                        <a:lstStyle/>
                        <a:p>
                          <a:pPr algn="r"/>
                          <a:r>
                            <a:rPr lang="en-US" sz="1600" dirty="0" smtClean="0"/>
                            <a:t>2755.8</a:t>
                          </a:r>
                          <a:endParaRPr lang="en-US" sz="1600" dirty="0"/>
                        </a:p>
                      </a:txBody>
                      <a:tcPr marL="69980" marR="69980" marT="34990" marB="34990"/>
                    </a:tc>
                    <a:tc>
                      <a:txBody>
                        <a:bodyPr/>
                        <a:lstStyle/>
                        <a:p>
                          <a:pPr algn="r"/>
                          <a:r>
                            <a:rPr lang="en-US" sz="1600" dirty="0" smtClean="0"/>
                            <a:t>361454.7</a:t>
                          </a:r>
                          <a:endParaRPr lang="en-US" sz="1600" dirty="0"/>
                        </a:p>
                      </a:txBody>
                      <a:tcPr marL="69980" marR="69980" marT="34990" marB="34990"/>
                    </a:tc>
                    <a:tc>
                      <a:txBody>
                        <a:bodyPr/>
                        <a:lstStyle/>
                        <a:p>
                          <a:pPr algn="r"/>
                          <a:r>
                            <a:rPr lang="en-US" sz="1600" dirty="0" smtClean="0"/>
                            <a:t>122444.3</a:t>
                          </a:r>
                          <a:endParaRPr lang="en-US" sz="1600" dirty="0"/>
                        </a:p>
                      </a:txBody>
                      <a:tcPr marL="69980" marR="69980" marT="34990" marB="34990"/>
                    </a:tc>
                    <a:tc>
                      <a:txBody>
                        <a:bodyPr/>
                        <a:lstStyle/>
                        <a:p>
                          <a:pPr algn="r"/>
                          <a:r>
                            <a:rPr lang="en-US" sz="1600" dirty="0" smtClean="0"/>
                            <a:t>131380.8</a:t>
                          </a:r>
                          <a:endParaRPr lang="en-US" sz="1600" dirty="0"/>
                        </a:p>
                      </a:txBody>
                      <a:tcPr marL="69980" marR="69980" marT="34990" marB="34990"/>
                    </a:tc>
                    <a:tc>
                      <a:txBody>
                        <a:bodyPr/>
                        <a:lstStyle/>
                        <a:p>
                          <a:pPr algn="r"/>
                          <a:r>
                            <a:rPr lang="en-US" sz="1600" dirty="0" smtClean="0"/>
                            <a:t>150156.5</a:t>
                          </a:r>
                          <a:endParaRPr lang="en-US" sz="1600" dirty="0"/>
                        </a:p>
                      </a:txBody>
                      <a:tcPr marL="69980" marR="69980" marT="34990" marB="34990"/>
                    </a:tc>
                    <a:extLst>
                      <a:ext uri="{0D108BD9-81ED-4DB2-BD59-A6C34878D82A}">
                        <a16:rowId xmlns:a16="http://schemas.microsoft.com/office/drawing/2014/main" val="4137901906"/>
                      </a:ext>
                    </a:extLst>
                  </a:tr>
                </a:tbl>
              </a:graphicData>
            </a:graphic>
          </p:graphicFrame>
        </mc:Choice>
        <mc:Fallback xmlns="">
          <p:graphicFrame>
            <p:nvGraphicFramePr>
              <p:cNvPr id="9" name="Content Placeholder 6"/>
              <p:cNvGraphicFramePr>
                <a:graphicFrameLocks/>
              </p:cNvGraphicFramePr>
              <p:nvPr>
                <p:extLst>
                  <p:ext uri="{D42A27DB-BD31-4B8C-83A1-F6EECF244321}">
                    <p14:modId xmlns:p14="http://schemas.microsoft.com/office/powerpoint/2010/main" val="3007517910"/>
                  </p:ext>
                </p:extLst>
              </p:nvPr>
            </p:nvGraphicFramePr>
            <p:xfrm>
              <a:off x="2653999" y="3899181"/>
              <a:ext cx="6884001" cy="2824380"/>
            </p:xfrm>
            <a:graphic>
              <a:graphicData uri="http://schemas.openxmlformats.org/drawingml/2006/table">
                <a:tbl>
                  <a:tblPr firstRow="1" bandRow="1">
                    <a:tableStyleId>{5940675A-B579-460E-94D1-54222C63F5DA}</a:tableStyleId>
                  </a:tblPr>
                  <a:tblGrid>
                    <a:gridCol w="1005968">
                      <a:extLst>
                        <a:ext uri="{9D8B030D-6E8A-4147-A177-3AD203B41FA5}">
                          <a16:colId xmlns:a16="http://schemas.microsoft.com/office/drawing/2014/main" val="1628417382"/>
                        </a:ext>
                      </a:extLst>
                    </a:gridCol>
                    <a:gridCol w="1005968">
                      <a:extLst>
                        <a:ext uri="{9D8B030D-6E8A-4147-A177-3AD203B41FA5}">
                          <a16:colId xmlns:a16="http://schemas.microsoft.com/office/drawing/2014/main" val="1229977968"/>
                        </a:ext>
                      </a:extLst>
                    </a:gridCol>
                    <a:gridCol w="848193">
                      <a:extLst>
                        <a:ext uri="{9D8B030D-6E8A-4147-A177-3AD203B41FA5}">
                          <a16:colId xmlns:a16="http://schemas.microsoft.com/office/drawing/2014/main" val="2912779213"/>
                        </a:ext>
                      </a:extLst>
                    </a:gridCol>
                    <a:gridCol w="1005968">
                      <a:extLst>
                        <a:ext uri="{9D8B030D-6E8A-4147-A177-3AD203B41FA5}">
                          <a16:colId xmlns:a16="http://schemas.microsoft.com/office/drawing/2014/main" val="1393829160"/>
                        </a:ext>
                      </a:extLst>
                    </a:gridCol>
                    <a:gridCol w="1005968">
                      <a:extLst>
                        <a:ext uri="{9D8B030D-6E8A-4147-A177-3AD203B41FA5}">
                          <a16:colId xmlns:a16="http://schemas.microsoft.com/office/drawing/2014/main" val="1936400714"/>
                        </a:ext>
                      </a:extLst>
                    </a:gridCol>
                    <a:gridCol w="1005968">
                      <a:extLst>
                        <a:ext uri="{9D8B030D-6E8A-4147-A177-3AD203B41FA5}">
                          <a16:colId xmlns:a16="http://schemas.microsoft.com/office/drawing/2014/main" val="2752919321"/>
                        </a:ext>
                      </a:extLst>
                    </a:gridCol>
                    <a:gridCol w="1005968">
                      <a:extLst>
                        <a:ext uri="{9D8B030D-6E8A-4147-A177-3AD203B41FA5}">
                          <a16:colId xmlns:a16="http://schemas.microsoft.com/office/drawing/2014/main" val="2449961246"/>
                        </a:ext>
                      </a:extLst>
                    </a:gridCol>
                  </a:tblGrid>
                  <a:tr h="313820">
                    <a:tc rowSpan="2">
                      <a:txBody>
                        <a:bodyPr/>
                        <a:lstStyle/>
                        <a:p>
                          <a:pPr algn="ctr"/>
                          <a:r>
                            <a:rPr lang="en-US" sz="1600" dirty="0" err="1" smtClean="0"/>
                            <a:t>Prog</a:t>
                          </a:r>
                          <a:r>
                            <a:rPr lang="en-US" sz="1600" dirty="0" smtClean="0"/>
                            <a:t>.</a:t>
                          </a:r>
                          <a:endParaRPr lang="en-US" sz="1600" dirty="0"/>
                        </a:p>
                      </a:txBody>
                      <a:tcPr marL="69980" marR="69980" marT="34990" marB="34990" anchor="ctr"/>
                    </a:tc>
                    <a:tc rowSpan="2">
                      <a:txBody>
                        <a:bodyPr/>
                        <a:lstStyle/>
                        <a:p>
                          <a:pPr algn="ctr"/>
                          <a:r>
                            <a:rPr lang="en-US" sz="1600" dirty="0" smtClean="0"/>
                            <a:t>LoC</a:t>
                          </a:r>
                          <a:endParaRPr lang="en-US" sz="1600" dirty="0"/>
                        </a:p>
                      </a:txBody>
                      <a:tcPr marL="69980" marR="69980" marT="34990" marB="34990" anchor="ctr"/>
                    </a:tc>
                    <a:tc rowSpan="2">
                      <a:txBody>
                        <a:bodyPr/>
                        <a:lstStyle/>
                        <a:p>
                          <a:pPr algn="ctr"/>
                          <a:r>
                            <a:rPr lang="en-US" sz="1600" dirty="0" smtClean="0"/>
                            <a:t>#tests</a:t>
                          </a:r>
                          <a:endParaRPr lang="en-US" sz="1600" dirty="0"/>
                        </a:p>
                      </a:txBody>
                      <a:tcPr marL="69980" marR="69980" marT="34990" marB="34990" anchor="ctr"/>
                    </a:tc>
                    <a:tc rowSpan="2">
                      <a:txBody>
                        <a:bodyPr/>
                        <a:lstStyle/>
                        <a:p>
                          <a:pPr algn="ctr"/>
                          <a:r>
                            <a:rPr lang="en-US" sz="1600" dirty="0" smtClean="0"/>
                            <a:t>#mutants</a:t>
                          </a:r>
                          <a:endParaRPr lang="en-US" sz="1600" dirty="0"/>
                        </a:p>
                      </a:txBody>
                      <a:tcPr marL="69980" marR="69980" marT="34990" marB="34990" anchor="ctr"/>
                    </a:tc>
                    <a:tc gridSpan="3">
                      <a:txBody>
                        <a:bodyPr/>
                        <a:lstStyle/>
                        <a:p>
                          <a:pPr algn="ctr"/>
                          <a:r>
                            <a:rPr lang="en-US" sz="1600" dirty="0" smtClean="0"/>
                            <a:t>#hard-to-kill k%</a:t>
                          </a:r>
                          <a:r>
                            <a:rPr lang="en-US" sz="1600" baseline="0" dirty="0" smtClean="0"/>
                            <a:t> mutants</a:t>
                          </a:r>
                          <a:endParaRPr lang="en-US" sz="1600" dirty="0"/>
                        </a:p>
                      </a:txBody>
                      <a:tcPr marL="69980" marR="69980" marT="34990" marB="3499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937055601"/>
                      </a:ext>
                    </a:extLst>
                  </a:tr>
                  <a:tr h="313820">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endParaRPr lang="en-US"/>
                        </a:p>
                      </a:txBody>
                      <a:tcPr marL="69980" marR="69980" marT="34990" marB="34990">
                        <a:blipFill>
                          <a:blip r:embed="rId3"/>
                          <a:stretch>
                            <a:fillRect l="-385455" t="-109804" r="-201212" b="-737255"/>
                          </a:stretch>
                        </a:blipFill>
                      </a:tcPr>
                    </a:tc>
                    <a:tc>
                      <a:txBody>
                        <a:bodyPr/>
                        <a:lstStyle/>
                        <a:p>
                          <a:endParaRPr lang="en-US"/>
                        </a:p>
                      </a:txBody>
                      <a:tcPr marL="69980" marR="69980" marT="34990" marB="34990">
                        <a:blipFill>
                          <a:blip r:embed="rId3"/>
                          <a:stretch>
                            <a:fillRect l="-485455" t="-109804" r="-101212" b="-737255"/>
                          </a:stretch>
                        </a:blipFill>
                      </a:tcPr>
                    </a:tc>
                    <a:tc>
                      <a:txBody>
                        <a:bodyPr/>
                        <a:lstStyle/>
                        <a:p>
                          <a:endParaRPr lang="en-US"/>
                        </a:p>
                      </a:txBody>
                      <a:tcPr marL="69980" marR="69980" marT="34990" marB="34990">
                        <a:blipFill>
                          <a:blip r:embed="rId3"/>
                          <a:stretch>
                            <a:fillRect l="-585455" t="-109804" r="-1212" b="-737255"/>
                          </a:stretch>
                        </a:blipFill>
                      </a:tcPr>
                    </a:tc>
                    <a:extLst>
                      <a:ext uri="{0D108BD9-81ED-4DB2-BD59-A6C34878D82A}">
                        <a16:rowId xmlns:a16="http://schemas.microsoft.com/office/drawing/2014/main" val="2748483343"/>
                      </a:ext>
                    </a:extLst>
                  </a:tr>
                  <a:tr h="313820">
                    <a:tc>
                      <a:txBody>
                        <a:bodyPr/>
                        <a:lstStyle/>
                        <a:p>
                          <a:r>
                            <a:rPr lang="en-US" sz="1600" dirty="0" smtClean="0"/>
                            <a:t>flex</a:t>
                          </a:r>
                          <a:endParaRPr lang="en-US" sz="1600" dirty="0"/>
                        </a:p>
                      </a:txBody>
                      <a:tcPr marL="69980" marR="69980" marT="34990" marB="34990"/>
                    </a:tc>
                    <a:tc>
                      <a:txBody>
                        <a:bodyPr/>
                        <a:lstStyle/>
                        <a:p>
                          <a:pPr algn="r"/>
                          <a:r>
                            <a:rPr lang="en-US" sz="1600" dirty="0" smtClean="0"/>
                            <a:t>7254</a:t>
                          </a:r>
                          <a:endParaRPr lang="en-US" sz="1600" dirty="0"/>
                        </a:p>
                      </a:txBody>
                      <a:tcPr marL="69980" marR="69980" marT="34990" marB="34990"/>
                    </a:tc>
                    <a:tc>
                      <a:txBody>
                        <a:bodyPr/>
                        <a:lstStyle/>
                        <a:p>
                          <a:pPr algn="r"/>
                          <a:r>
                            <a:rPr lang="en-US" sz="1600" dirty="0" smtClean="0"/>
                            <a:t>567</a:t>
                          </a:r>
                          <a:endParaRPr lang="en-US" sz="1600" dirty="0"/>
                        </a:p>
                      </a:txBody>
                      <a:tcPr marL="69980" marR="69980" marT="34990" marB="34990"/>
                    </a:tc>
                    <a:tc>
                      <a:txBody>
                        <a:bodyPr/>
                        <a:lstStyle/>
                        <a:p>
                          <a:pPr algn="r"/>
                          <a:r>
                            <a:rPr lang="en-US" sz="1600" dirty="0" smtClean="0"/>
                            <a:t>1146413</a:t>
                          </a:r>
                          <a:endParaRPr lang="en-US" sz="1600" dirty="0"/>
                        </a:p>
                      </a:txBody>
                      <a:tcPr marL="69980" marR="69980" marT="34990" marB="34990"/>
                    </a:tc>
                    <a:tc>
                      <a:txBody>
                        <a:bodyPr/>
                        <a:lstStyle/>
                        <a:p>
                          <a:pPr algn="r"/>
                          <a:r>
                            <a:rPr lang="en-US" sz="1600" dirty="0" smtClean="0"/>
                            <a:t>312561</a:t>
                          </a:r>
                          <a:endParaRPr lang="en-US" sz="1600" dirty="0"/>
                        </a:p>
                      </a:txBody>
                      <a:tcPr marL="69980" marR="69980" marT="34990" marB="34990"/>
                    </a:tc>
                    <a:tc>
                      <a:txBody>
                        <a:bodyPr/>
                        <a:lstStyle/>
                        <a:p>
                          <a:pPr algn="r"/>
                          <a:r>
                            <a:rPr lang="en-US" sz="1600" dirty="0" smtClean="0"/>
                            <a:t>337336</a:t>
                          </a:r>
                          <a:endParaRPr lang="en-US" sz="1600" dirty="0"/>
                        </a:p>
                      </a:txBody>
                      <a:tcPr marL="69980" marR="69980" marT="34990" marB="34990"/>
                    </a:tc>
                    <a:tc>
                      <a:txBody>
                        <a:bodyPr/>
                        <a:lstStyle/>
                        <a:p>
                          <a:pPr algn="r"/>
                          <a:r>
                            <a:rPr lang="en-US" sz="1600" dirty="0" smtClean="0"/>
                            <a:t>347732</a:t>
                          </a:r>
                          <a:endParaRPr lang="en-US" sz="1600" dirty="0"/>
                        </a:p>
                      </a:txBody>
                      <a:tcPr marL="69980" marR="69980" marT="34990" marB="34990"/>
                    </a:tc>
                    <a:extLst>
                      <a:ext uri="{0D108BD9-81ED-4DB2-BD59-A6C34878D82A}">
                        <a16:rowId xmlns:a16="http://schemas.microsoft.com/office/drawing/2014/main" val="1099648871"/>
                      </a:ext>
                    </a:extLst>
                  </a:tr>
                  <a:tr h="313820">
                    <a:tc>
                      <a:txBody>
                        <a:bodyPr/>
                        <a:lstStyle/>
                        <a:p>
                          <a:r>
                            <a:rPr lang="en-US" sz="1600" dirty="0" err="1" smtClean="0"/>
                            <a:t>grep</a:t>
                          </a:r>
                          <a:endParaRPr lang="en-US" sz="1600" dirty="0"/>
                        </a:p>
                      </a:txBody>
                      <a:tcPr marL="69980" marR="69980" marT="34990" marB="34990"/>
                    </a:tc>
                    <a:tc>
                      <a:txBody>
                        <a:bodyPr/>
                        <a:lstStyle/>
                        <a:p>
                          <a:pPr algn="r"/>
                          <a:r>
                            <a:rPr lang="en-US" sz="1600" dirty="0" smtClean="0"/>
                            <a:t>5696</a:t>
                          </a:r>
                          <a:endParaRPr lang="en-US" sz="1600" dirty="0"/>
                        </a:p>
                      </a:txBody>
                      <a:tcPr marL="69980" marR="69980" marT="34990" marB="34990"/>
                    </a:tc>
                    <a:tc>
                      <a:txBody>
                        <a:bodyPr/>
                        <a:lstStyle/>
                        <a:p>
                          <a:pPr algn="r"/>
                          <a:r>
                            <a:rPr lang="en-US" sz="1600" dirty="0" smtClean="0"/>
                            <a:t>809</a:t>
                          </a:r>
                          <a:endParaRPr lang="en-US" sz="1600" dirty="0"/>
                        </a:p>
                      </a:txBody>
                      <a:tcPr marL="69980" marR="69980" marT="34990" marB="34990"/>
                    </a:tc>
                    <a:tc>
                      <a:txBody>
                        <a:bodyPr/>
                        <a:lstStyle/>
                        <a:p>
                          <a:pPr algn="r"/>
                          <a:r>
                            <a:rPr lang="en-US" sz="1600" dirty="0" smtClean="0"/>
                            <a:t>187913</a:t>
                          </a:r>
                          <a:endParaRPr lang="en-US" sz="1600" dirty="0"/>
                        </a:p>
                      </a:txBody>
                      <a:tcPr marL="69980" marR="69980" marT="34990" marB="34990"/>
                    </a:tc>
                    <a:tc>
                      <a:txBody>
                        <a:bodyPr/>
                        <a:lstStyle/>
                        <a:p>
                          <a:pPr algn="r"/>
                          <a:r>
                            <a:rPr lang="en-US" sz="1600" dirty="0" smtClean="0"/>
                            <a:t>78929</a:t>
                          </a:r>
                          <a:endParaRPr lang="en-US" sz="1600" dirty="0"/>
                        </a:p>
                      </a:txBody>
                      <a:tcPr marL="69980" marR="69980" marT="34990" marB="34990"/>
                    </a:tc>
                    <a:tc>
                      <a:txBody>
                        <a:bodyPr/>
                        <a:lstStyle/>
                        <a:p>
                          <a:pPr algn="r"/>
                          <a:r>
                            <a:rPr lang="en-US" sz="1600" dirty="0" smtClean="0"/>
                            <a:t>86532</a:t>
                          </a:r>
                          <a:endParaRPr lang="en-US" sz="1600" dirty="0"/>
                        </a:p>
                      </a:txBody>
                      <a:tcPr marL="69980" marR="69980" marT="34990" marB="34990"/>
                    </a:tc>
                    <a:tc>
                      <a:txBody>
                        <a:bodyPr/>
                        <a:lstStyle/>
                        <a:p>
                          <a:pPr algn="r"/>
                          <a:r>
                            <a:rPr lang="en-US" sz="1600" dirty="0" smtClean="0"/>
                            <a:t>95984</a:t>
                          </a:r>
                          <a:endParaRPr lang="en-US" sz="1600" dirty="0"/>
                        </a:p>
                      </a:txBody>
                      <a:tcPr marL="69980" marR="69980" marT="34990" marB="34990"/>
                    </a:tc>
                    <a:extLst>
                      <a:ext uri="{0D108BD9-81ED-4DB2-BD59-A6C34878D82A}">
                        <a16:rowId xmlns:a16="http://schemas.microsoft.com/office/drawing/2014/main" val="4132026057"/>
                      </a:ext>
                    </a:extLst>
                  </a:tr>
                  <a:tr h="313820">
                    <a:tc>
                      <a:txBody>
                        <a:bodyPr/>
                        <a:lstStyle/>
                        <a:p>
                          <a:r>
                            <a:rPr lang="en-US" sz="1600" dirty="0" err="1" smtClean="0"/>
                            <a:t>gzip</a:t>
                          </a:r>
                          <a:endParaRPr lang="en-US" sz="1600" dirty="0"/>
                        </a:p>
                      </a:txBody>
                      <a:tcPr marL="69980" marR="69980" marT="34990" marB="34990"/>
                    </a:tc>
                    <a:tc>
                      <a:txBody>
                        <a:bodyPr/>
                        <a:lstStyle/>
                        <a:p>
                          <a:pPr algn="r"/>
                          <a:r>
                            <a:rPr lang="en-US" sz="1600" dirty="0" smtClean="0"/>
                            <a:t>3040</a:t>
                          </a:r>
                          <a:endParaRPr lang="en-US" sz="1600" dirty="0"/>
                        </a:p>
                      </a:txBody>
                      <a:tcPr marL="69980" marR="69980" marT="34990" marB="34990"/>
                    </a:tc>
                    <a:tc>
                      <a:txBody>
                        <a:bodyPr/>
                        <a:lstStyle/>
                        <a:p>
                          <a:pPr algn="r"/>
                          <a:r>
                            <a:rPr lang="en-US" sz="1600" dirty="0" smtClean="0"/>
                            <a:t>208</a:t>
                          </a:r>
                          <a:endParaRPr lang="en-US" sz="1600" dirty="0"/>
                        </a:p>
                      </a:txBody>
                      <a:tcPr marL="69980" marR="69980" marT="34990" marB="34990"/>
                    </a:tc>
                    <a:tc>
                      <a:txBody>
                        <a:bodyPr/>
                        <a:lstStyle/>
                        <a:p>
                          <a:pPr algn="r"/>
                          <a:r>
                            <a:rPr lang="en-US" sz="1600" dirty="0" smtClean="0"/>
                            <a:t>371289</a:t>
                          </a:r>
                          <a:endParaRPr lang="en-US" sz="1600" dirty="0"/>
                        </a:p>
                      </a:txBody>
                      <a:tcPr marL="69980" marR="69980" marT="34990" marB="34990"/>
                    </a:tc>
                    <a:tc>
                      <a:txBody>
                        <a:bodyPr/>
                        <a:lstStyle/>
                        <a:p>
                          <a:pPr algn="r"/>
                          <a:r>
                            <a:rPr lang="en-US" sz="1600" dirty="0" smtClean="0"/>
                            <a:t>107033</a:t>
                          </a:r>
                          <a:endParaRPr lang="en-US" sz="1600" dirty="0"/>
                        </a:p>
                      </a:txBody>
                      <a:tcPr marL="69980" marR="69980" marT="34990" marB="34990"/>
                    </a:tc>
                    <a:tc>
                      <a:txBody>
                        <a:bodyPr/>
                        <a:lstStyle/>
                        <a:p>
                          <a:pPr algn="r"/>
                          <a:r>
                            <a:rPr lang="en-US" sz="1600" dirty="0" smtClean="0"/>
                            <a:t>114904</a:t>
                          </a:r>
                          <a:endParaRPr lang="en-US" sz="1600" dirty="0"/>
                        </a:p>
                      </a:txBody>
                      <a:tcPr marL="69980" marR="69980" marT="34990" marB="34990"/>
                    </a:tc>
                    <a:tc>
                      <a:txBody>
                        <a:bodyPr/>
                        <a:lstStyle/>
                        <a:p>
                          <a:pPr algn="r"/>
                          <a:r>
                            <a:rPr lang="en-US" sz="1600" dirty="0" smtClean="0"/>
                            <a:t>198787</a:t>
                          </a:r>
                          <a:endParaRPr lang="en-US" sz="1600" dirty="0"/>
                        </a:p>
                      </a:txBody>
                      <a:tcPr marL="69980" marR="69980" marT="34990" marB="34990"/>
                    </a:tc>
                    <a:extLst>
                      <a:ext uri="{0D108BD9-81ED-4DB2-BD59-A6C34878D82A}">
                        <a16:rowId xmlns:a16="http://schemas.microsoft.com/office/drawing/2014/main" val="3883601364"/>
                      </a:ext>
                    </a:extLst>
                  </a:tr>
                  <a:tr h="313820">
                    <a:tc>
                      <a:txBody>
                        <a:bodyPr/>
                        <a:lstStyle/>
                        <a:p>
                          <a:r>
                            <a:rPr lang="en-US" sz="1600" dirty="0" smtClean="0"/>
                            <a:t>make</a:t>
                          </a:r>
                          <a:endParaRPr lang="en-US" sz="1600" dirty="0"/>
                        </a:p>
                      </a:txBody>
                      <a:tcPr marL="69980" marR="69980" marT="34990" marB="34990"/>
                    </a:tc>
                    <a:tc>
                      <a:txBody>
                        <a:bodyPr/>
                        <a:lstStyle/>
                        <a:p>
                          <a:pPr algn="r"/>
                          <a:r>
                            <a:rPr lang="en-US" sz="1600" dirty="0" smtClean="0"/>
                            <a:t>9820</a:t>
                          </a:r>
                          <a:endParaRPr lang="en-US" sz="1600" dirty="0"/>
                        </a:p>
                      </a:txBody>
                      <a:tcPr marL="69980" marR="69980" marT="34990" marB="34990"/>
                    </a:tc>
                    <a:tc>
                      <a:txBody>
                        <a:bodyPr/>
                        <a:lstStyle/>
                        <a:p>
                          <a:pPr algn="r"/>
                          <a:r>
                            <a:rPr lang="en-US" sz="1600" dirty="0" smtClean="0"/>
                            <a:t>1006</a:t>
                          </a:r>
                          <a:endParaRPr lang="en-US" sz="1600" dirty="0"/>
                        </a:p>
                      </a:txBody>
                      <a:tcPr marL="69980" marR="69980" marT="34990" marB="34990"/>
                    </a:tc>
                    <a:tc>
                      <a:txBody>
                        <a:bodyPr/>
                        <a:lstStyle/>
                        <a:p>
                          <a:pPr algn="r"/>
                          <a:r>
                            <a:rPr lang="en-US" sz="1600" dirty="0" smtClean="0"/>
                            <a:t>282328</a:t>
                          </a:r>
                          <a:endParaRPr lang="en-US" sz="1600" dirty="0"/>
                        </a:p>
                      </a:txBody>
                      <a:tcPr marL="69980" marR="69980" marT="34990" marB="34990"/>
                    </a:tc>
                    <a:tc>
                      <a:txBody>
                        <a:bodyPr/>
                        <a:lstStyle/>
                        <a:p>
                          <a:pPr algn="r"/>
                          <a:r>
                            <a:rPr lang="en-US" sz="1600" dirty="0" smtClean="0"/>
                            <a:t>169702</a:t>
                          </a:r>
                          <a:endParaRPr lang="en-US" sz="1600" dirty="0"/>
                        </a:p>
                      </a:txBody>
                      <a:tcPr marL="69980" marR="69980" marT="34990" marB="34990"/>
                    </a:tc>
                    <a:tc>
                      <a:txBody>
                        <a:bodyPr/>
                        <a:lstStyle/>
                        <a:p>
                          <a:pPr algn="r"/>
                          <a:r>
                            <a:rPr lang="en-US" sz="1600" dirty="0" smtClean="0"/>
                            <a:t>172148</a:t>
                          </a:r>
                          <a:endParaRPr lang="en-US" sz="1600" dirty="0"/>
                        </a:p>
                      </a:txBody>
                      <a:tcPr marL="69980" marR="69980" marT="34990" marB="34990"/>
                    </a:tc>
                    <a:tc>
                      <a:txBody>
                        <a:bodyPr/>
                        <a:lstStyle/>
                        <a:p>
                          <a:pPr algn="r"/>
                          <a:r>
                            <a:rPr lang="en-US" sz="1600" dirty="0" smtClean="0"/>
                            <a:t>173035</a:t>
                          </a:r>
                          <a:endParaRPr lang="en-US" sz="1600" dirty="0"/>
                        </a:p>
                      </a:txBody>
                      <a:tcPr marL="69980" marR="69980" marT="34990" marB="34990"/>
                    </a:tc>
                    <a:extLst>
                      <a:ext uri="{0D108BD9-81ED-4DB2-BD59-A6C34878D82A}">
                        <a16:rowId xmlns:a16="http://schemas.microsoft.com/office/drawing/2014/main" val="2949309225"/>
                      </a:ext>
                    </a:extLst>
                  </a:tr>
                  <a:tr h="313820">
                    <a:tc>
                      <a:txBody>
                        <a:bodyPr/>
                        <a:lstStyle/>
                        <a:p>
                          <a:r>
                            <a:rPr lang="en-US" sz="1600" dirty="0" err="1" smtClean="0"/>
                            <a:t>sed</a:t>
                          </a:r>
                          <a:endParaRPr lang="en-US" sz="1600" dirty="0"/>
                        </a:p>
                      </a:txBody>
                      <a:tcPr marL="69980" marR="69980" marT="34990" marB="34990"/>
                    </a:tc>
                    <a:tc>
                      <a:txBody>
                        <a:bodyPr/>
                        <a:lstStyle/>
                        <a:p>
                          <a:pPr algn="r"/>
                          <a:r>
                            <a:rPr lang="en-US" sz="1600" dirty="0" smtClean="0"/>
                            <a:t>3980</a:t>
                          </a:r>
                          <a:endParaRPr lang="en-US" sz="1600" dirty="0"/>
                        </a:p>
                      </a:txBody>
                      <a:tcPr marL="69980" marR="69980" marT="34990" marB="34990"/>
                    </a:tc>
                    <a:tc>
                      <a:txBody>
                        <a:bodyPr/>
                        <a:lstStyle/>
                        <a:p>
                          <a:pPr algn="r"/>
                          <a:r>
                            <a:rPr lang="en-US" sz="1600" dirty="0" smtClean="0"/>
                            <a:t>360</a:t>
                          </a:r>
                          <a:endParaRPr lang="en-US" sz="1600" dirty="0"/>
                        </a:p>
                      </a:txBody>
                      <a:tcPr marL="69980" marR="69980" marT="34990" marB="34990"/>
                    </a:tc>
                    <a:tc>
                      <a:txBody>
                        <a:bodyPr/>
                        <a:lstStyle/>
                        <a:p>
                          <a:pPr algn="r"/>
                          <a:r>
                            <a:rPr lang="en-US" sz="1600" dirty="0" smtClean="0"/>
                            <a:t>72187</a:t>
                          </a:r>
                          <a:endParaRPr lang="en-US" sz="1600" dirty="0"/>
                        </a:p>
                      </a:txBody>
                      <a:tcPr marL="69980" marR="69980" marT="34990" marB="34990"/>
                    </a:tc>
                    <a:tc>
                      <a:txBody>
                        <a:bodyPr/>
                        <a:lstStyle/>
                        <a:p>
                          <a:pPr algn="r"/>
                          <a:r>
                            <a:rPr lang="en-US" sz="1600" dirty="0" smtClean="0"/>
                            <a:t>11064</a:t>
                          </a:r>
                          <a:endParaRPr lang="en-US" sz="1600" dirty="0"/>
                        </a:p>
                      </a:txBody>
                      <a:tcPr marL="69980" marR="69980" marT="34990" marB="34990"/>
                    </a:tc>
                    <a:tc>
                      <a:txBody>
                        <a:bodyPr/>
                        <a:lstStyle/>
                        <a:p>
                          <a:pPr algn="r"/>
                          <a:r>
                            <a:rPr lang="en-US" sz="1600" dirty="0" smtClean="0"/>
                            <a:t>16290</a:t>
                          </a:r>
                          <a:endParaRPr lang="en-US" sz="1600" dirty="0"/>
                        </a:p>
                      </a:txBody>
                      <a:tcPr marL="69980" marR="69980" marT="34990" marB="34990"/>
                    </a:tc>
                    <a:tc>
                      <a:txBody>
                        <a:bodyPr/>
                        <a:lstStyle/>
                        <a:p>
                          <a:pPr algn="r"/>
                          <a:r>
                            <a:rPr lang="en-US" sz="1600" dirty="0" smtClean="0"/>
                            <a:t>20264</a:t>
                          </a:r>
                          <a:endParaRPr lang="en-US" sz="1600" dirty="0"/>
                        </a:p>
                      </a:txBody>
                      <a:tcPr marL="69980" marR="69980" marT="34990" marB="34990"/>
                    </a:tc>
                    <a:extLst>
                      <a:ext uri="{0D108BD9-81ED-4DB2-BD59-A6C34878D82A}">
                        <a16:rowId xmlns:a16="http://schemas.microsoft.com/office/drawing/2014/main" val="3819732970"/>
                      </a:ext>
                    </a:extLst>
                  </a:tr>
                  <a:tr h="313820">
                    <a:tc>
                      <a:txBody>
                        <a:bodyPr/>
                        <a:lstStyle/>
                        <a:p>
                          <a:r>
                            <a:rPr lang="en-US" sz="1600" dirty="0" smtClean="0"/>
                            <a:t>space</a:t>
                          </a:r>
                          <a:endParaRPr lang="en-US" sz="1600" dirty="0"/>
                        </a:p>
                      </a:txBody>
                      <a:tcPr marL="69980" marR="69980" marT="34990" marB="34990"/>
                    </a:tc>
                    <a:tc>
                      <a:txBody>
                        <a:bodyPr/>
                        <a:lstStyle/>
                        <a:p>
                          <a:pPr algn="r"/>
                          <a:r>
                            <a:rPr lang="en-US" sz="1600" dirty="0" smtClean="0"/>
                            <a:t>5489</a:t>
                          </a:r>
                          <a:endParaRPr lang="en-US" sz="1600" dirty="0"/>
                        </a:p>
                      </a:txBody>
                      <a:tcPr marL="69980" marR="69980" marT="34990" marB="34990"/>
                    </a:tc>
                    <a:tc>
                      <a:txBody>
                        <a:bodyPr/>
                        <a:lstStyle/>
                        <a:p>
                          <a:pPr algn="r"/>
                          <a:r>
                            <a:rPr lang="en-US" sz="1600" dirty="0" smtClean="0"/>
                            <a:t>13585</a:t>
                          </a:r>
                          <a:endParaRPr lang="en-US" sz="1600" dirty="0"/>
                        </a:p>
                      </a:txBody>
                      <a:tcPr marL="69980" marR="69980" marT="34990" marB="34990"/>
                    </a:tc>
                    <a:tc>
                      <a:txBody>
                        <a:bodyPr/>
                        <a:lstStyle/>
                        <a:p>
                          <a:pPr algn="r"/>
                          <a:r>
                            <a:rPr lang="en-US" sz="1600" dirty="0" smtClean="0"/>
                            <a:t>108598</a:t>
                          </a:r>
                          <a:endParaRPr lang="en-US" sz="1600" dirty="0"/>
                        </a:p>
                      </a:txBody>
                      <a:tcPr marL="69980" marR="69980" marT="34990" marB="34990"/>
                    </a:tc>
                    <a:tc>
                      <a:txBody>
                        <a:bodyPr/>
                        <a:lstStyle/>
                        <a:p>
                          <a:pPr algn="r"/>
                          <a:r>
                            <a:rPr lang="en-US" sz="1600" dirty="0" smtClean="0"/>
                            <a:t>55377</a:t>
                          </a:r>
                          <a:endParaRPr lang="en-US" sz="1600" dirty="0"/>
                        </a:p>
                      </a:txBody>
                      <a:tcPr marL="69980" marR="69980" marT="34990" marB="34990"/>
                    </a:tc>
                    <a:tc>
                      <a:txBody>
                        <a:bodyPr/>
                        <a:lstStyle/>
                        <a:p>
                          <a:pPr algn="r"/>
                          <a:r>
                            <a:rPr lang="en-US" sz="1600" dirty="0" smtClean="0"/>
                            <a:t>61075</a:t>
                          </a:r>
                          <a:endParaRPr lang="en-US" sz="1600" dirty="0"/>
                        </a:p>
                      </a:txBody>
                      <a:tcPr marL="69980" marR="69980" marT="34990" marB="34990"/>
                    </a:tc>
                    <a:tc>
                      <a:txBody>
                        <a:bodyPr/>
                        <a:lstStyle/>
                        <a:p>
                          <a:pPr algn="r"/>
                          <a:r>
                            <a:rPr lang="en-US" sz="1600" dirty="0" smtClean="0"/>
                            <a:t>65137</a:t>
                          </a:r>
                          <a:endParaRPr lang="en-US" sz="1600" dirty="0"/>
                        </a:p>
                      </a:txBody>
                      <a:tcPr marL="69980" marR="69980" marT="34990" marB="34990"/>
                    </a:tc>
                    <a:extLst>
                      <a:ext uri="{0D108BD9-81ED-4DB2-BD59-A6C34878D82A}">
                        <a16:rowId xmlns:a16="http://schemas.microsoft.com/office/drawing/2014/main" val="722722758"/>
                      </a:ext>
                    </a:extLst>
                  </a:tr>
                  <a:tr h="313820">
                    <a:tc>
                      <a:txBody>
                        <a:bodyPr/>
                        <a:lstStyle/>
                        <a:p>
                          <a:r>
                            <a:rPr lang="en-US" sz="1600" dirty="0" smtClean="0"/>
                            <a:t>Average</a:t>
                          </a:r>
                          <a:endParaRPr lang="en-US" sz="1600" dirty="0"/>
                        </a:p>
                      </a:txBody>
                      <a:tcPr marL="69980" marR="69980" marT="34990" marB="34990"/>
                    </a:tc>
                    <a:tc>
                      <a:txBody>
                        <a:bodyPr/>
                        <a:lstStyle/>
                        <a:p>
                          <a:pPr algn="r"/>
                          <a:r>
                            <a:rPr lang="en-US" sz="1600" dirty="0" smtClean="0"/>
                            <a:t>5879.8</a:t>
                          </a:r>
                          <a:endParaRPr lang="en-US" sz="1600" dirty="0"/>
                        </a:p>
                      </a:txBody>
                      <a:tcPr marL="69980" marR="69980" marT="34990" marB="34990"/>
                    </a:tc>
                    <a:tc>
                      <a:txBody>
                        <a:bodyPr/>
                        <a:lstStyle/>
                        <a:p>
                          <a:pPr algn="r"/>
                          <a:r>
                            <a:rPr lang="en-US" sz="1600" dirty="0" smtClean="0"/>
                            <a:t>2755.8</a:t>
                          </a:r>
                          <a:endParaRPr lang="en-US" sz="1600" dirty="0"/>
                        </a:p>
                      </a:txBody>
                      <a:tcPr marL="69980" marR="69980" marT="34990" marB="34990"/>
                    </a:tc>
                    <a:tc>
                      <a:txBody>
                        <a:bodyPr/>
                        <a:lstStyle/>
                        <a:p>
                          <a:pPr algn="r"/>
                          <a:r>
                            <a:rPr lang="en-US" sz="1600" dirty="0" smtClean="0"/>
                            <a:t>361454.7</a:t>
                          </a:r>
                          <a:endParaRPr lang="en-US" sz="1600" dirty="0"/>
                        </a:p>
                      </a:txBody>
                      <a:tcPr marL="69980" marR="69980" marT="34990" marB="34990"/>
                    </a:tc>
                    <a:tc>
                      <a:txBody>
                        <a:bodyPr/>
                        <a:lstStyle/>
                        <a:p>
                          <a:pPr algn="r"/>
                          <a:r>
                            <a:rPr lang="en-US" sz="1600" dirty="0" smtClean="0"/>
                            <a:t>122444.3</a:t>
                          </a:r>
                          <a:endParaRPr lang="en-US" sz="1600" dirty="0"/>
                        </a:p>
                      </a:txBody>
                      <a:tcPr marL="69980" marR="69980" marT="34990" marB="34990"/>
                    </a:tc>
                    <a:tc>
                      <a:txBody>
                        <a:bodyPr/>
                        <a:lstStyle/>
                        <a:p>
                          <a:pPr algn="r"/>
                          <a:r>
                            <a:rPr lang="en-US" sz="1600" dirty="0" smtClean="0"/>
                            <a:t>131380.8</a:t>
                          </a:r>
                          <a:endParaRPr lang="en-US" sz="1600" dirty="0"/>
                        </a:p>
                      </a:txBody>
                      <a:tcPr marL="69980" marR="69980" marT="34990" marB="34990"/>
                    </a:tc>
                    <a:tc>
                      <a:txBody>
                        <a:bodyPr/>
                        <a:lstStyle/>
                        <a:p>
                          <a:pPr algn="r"/>
                          <a:r>
                            <a:rPr lang="en-US" sz="1600" dirty="0" smtClean="0"/>
                            <a:t>150156.5</a:t>
                          </a:r>
                          <a:endParaRPr lang="en-US" sz="1600" dirty="0"/>
                        </a:p>
                      </a:txBody>
                      <a:tcPr marL="69980" marR="69980" marT="34990" marB="34990"/>
                    </a:tc>
                    <a:extLst>
                      <a:ext uri="{0D108BD9-81ED-4DB2-BD59-A6C34878D82A}">
                        <a16:rowId xmlns:a16="http://schemas.microsoft.com/office/drawing/2014/main" val="4137901906"/>
                      </a:ext>
                    </a:extLst>
                  </a:tr>
                </a:tbl>
              </a:graphicData>
            </a:graphic>
          </p:graphicFrame>
        </mc:Fallback>
      </mc:AlternateContent>
      <p:sp>
        <p:nvSpPr>
          <p:cNvPr id="2" name="Title 1"/>
          <p:cNvSpPr>
            <a:spLocks noGrp="1"/>
          </p:cNvSpPr>
          <p:nvPr>
            <p:ph type="title"/>
          </p:nvPr>
        </p:nvSpPr>
        <p:spPr/>
        <p:txBody>
          <a:bodyPr/>
          <a:lstStyle/>
          <a:p>
            <a:r>
              <a:rPr lang="en-US" dirty="0" smtClean="0"/>
              <a:t>Target Programs</a:t>
            </a:r>
            <a:endParaRPr lang="en-US" dirty="0"/>
          </a:p>
        </p:txBody>
      </p:sp>
      <p:sp>
        <p:nvSpPr>
          <p:cNvPr id="3" name="Content Placeholder 2"/>
          <p:cNvSpPr>
            <a:spLocks noGrp="1"/>
          </p:cNvSpPr>
          <p:nvPr>
            <p:ph idx="1"/>
          </p:nvPr>
        </p:nvSpPr>
        <p:spPr>
          <a:xfrm>
            <a:off x="838200" y="1690688"/>
            <a:ext cx="10515600" cy="2208493"/>
          </a:xfrm>
        </p:spPr>
        <p:txBody>
          <a:bodyPr>
            <a:normAutofit lnSpcReduction="10000"/>
          </a:bodyPr>
          <a:lstStyle/>
          <a:p>
            <a:r>
              <a:rPr lang="en-US" dirty="0" smtClean="0"/>
              <a:t>MUSIC is applied to generate mutants for 6 SIR programs</a:t>
            </a:r>
          </a:p>
          <a:p>
            <a:pPr lvl="1"/>
            <a:r>
              <a:rPr lang="en-US" altLang="ko-KR" dirty="0" smtClean="0"/>
              <a:t>Why? They contain </a:t>
            </a:r>
            <a:r>
              <a:rPr lang="en-US" dirty="0" smtClean="0"/>
              <a:t>various </a:t>
            </a:r>
            <a:r>
              <a:rPr lang="en-US" dirty="0"/>
              <a:t>C language </a:t>
            </a:r>
            <a:r>
              <a:rPr lang="en-US" dirty="0" smtClean="0"/>
              <a:t>features</a:t>
            </a:r>
            <a:r>
              <a:rPr lang="en-US" altLang="ko-KR" dirty="0" smtClean="0"/>
              <a:t>: </a:t>
            </a:r>
            <a:r>
              <a:rPr lang="en-US" dirty="0" smtClean="0"/>
              <a:t>floating-point </a:t>
            </a:r>
            <a:r>
              <a:rPr lang="en-US" dirty="0"/>
              <a:t>arithmetic, pointer </a:t>
            </a:r>
            <a:r>
              <a:rPr lang="en-US" dirty="0" smtClean="0"/>
              <a:t>arithmetic, loops</a:t>
            </a:r>
            <a:r>
              <a:rPr lang="en-US" dirty="0"/>
              <a:t>, switch-case, and </a:t>
            </a:r>
            <a:r>
              <a:rPr lang="en-US" dirty="0" err="1"/>
              <a:t>structs</a:t>
            </a:r>
            <a:r>
              <a:rPr lang="en-US" dirty="0"/>
              <a:t> </a:t>
            </a:r>
            <a:endParaRPr lang="en-US" dirty="0" smtClean="0"/>
          </a:p>
          <a:p>
            <a:r>
              <a:rPr lang="en-US" dirty="0" smtClean="0"/>
              <a:t>Mutants killed by less than 3%, 5%, 7% of available test suite are hard-to-kill-3%, hard-to-kill-5% and hard-to-kill-7% , respectively</a:t>
            </a:r>
          </a:p>
          <a:p>
            <a:pPr lvl="1"/>
            <a:r>
              <a:rPr lang="en-US" dirty="0" smtClean="0"/>
              <a:t>I targeted hard-to-kill mutants because they are more valuable for measuring quality of test suite</a:t>
            </a:r>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21</a:t>
            </a:fld>
            <a:endParaRPr lang="en-US"/>
          </a:p>
        </p:txBody>
      </p:sp>
    </p:spTree>
    <p:extLst>
      <p:ext uri="{BB962C8B-B14F-4D97-AF65-F5344CB8AC3E}">
        <p14:creationId xmlns:p14="http://schemas.microsoft.com/office/powerpoint/2010/main" val="96511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Techniques to Compare</a:t>
            </a:r>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22</a:t>
            </a:fld>
            <a:endParaRPr lang="en-US"/>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362972971"/>
                  </p:ext>
                </p:extLst>
              </p:nvPr>
            </p:nvGraphicFramePr>
            <p:xfrm>
              <a:off x="838200" y="1967972"/>
              <a:ext cx="10515600" cy="3901440"/>
            </p:xfrm>
            <a:graphic>
              <a:graphicData uri="http://schemas.openxmlformats.org/drawingml/2006/table">
                <a:tbl>
                  <a:tblPr firstRow="1" bandRow="1">
                    <a:tableStyleId>{5940675A-B579-460E-94D1-54222C63F5DA}</a:tableStyleId>
                  </a:tblPr>
                  <a:tblGrid>
                    <a:gridCol w="1989667">
                      <a:extLst>
                        <a:ext uri="{9D8B030D-6E8A-4147-A177-3AD203B41FA5}">
                          <a16:colId xmlns:a16="http://schemas.microsoft.com/office/drawing/2014/main" val="3405033428"/>
                        </a:ext>
                      </a:extLst>
                    </a:gridCol>
                    <a:gridCol w="8525933">
                      <a:extLst>
                        <a:ext uri="{9D8B030D-6E8A-4147-A177-3AD203B41FA5}">
                          <a16:colId xmlns:a16="http://schemas.microsoft.com/office/drawing/2014/main" val="2845938159"/>
                        </a:ext>
                      </a:extLst>
                    </a:gridCol>
                  </a:tblGrid>
                  <a:tr h="370840">
                    <a:tc>
                      <a:txBody>
                        <a:bodyPr/>
                        <a:lstStyle/>
                        <a:p>
                          <a:pPr algn="ctr"/>
                          <a:r>
                            <a:rPr lang="en-US" sz="2000" dirty="0" smtClean="0"/>
                            <a:t>Technique</a:t>
                          </a:r>
                          <a:endParaRPr lang="en-US" sz="2000" dirty="0"/>
                        </a:p>
                      </a:txBody>
                      <a:tcPr/>
                    </a:tc>
                    <a:tc>
                      <a:txBody>
                        <a:bodyPr/>
                        <a:lstStyle/>
                        <a:p>
                          <a:pPr algn="ctr"/>
                          <a:r>
                            <a:rPr lang="en-US" sz="2000" dirty="0" smtClean="0"/>
                            <a:t>Description</a:t>
                          </a:r>
                          <a:endParaRPr lang="en-US" sz="2000" dirty="0"/>
                        </a:p>
                      </a:txBody>
                      <a:tcPr/>
                    </a:tc>
                    <a:extLst>
                      <a:ext uri="{0D108BD9-81ED-4DB2-BD59-A6C34878D82A}">
                        <a16:rowId xmlns:a16="http://schemas.microsoft.com/office/drawing/2014/main" val="2626054727"/>
                      </a:ext>
                    </a:extLst>
                  </a:tr>
                  <a:tr h="370840">
                    <a:tc>
                      <a:txBody>
                        <a:bodyPr/>
                        <a:lstStyle/>
                        <a:p>
                          <a:r>
                            <a:rPr lang="en-US" sz="2000" dirty="0" smtClean="0"/>
                            <a:t>REFINER</a:t>
                          </a:r>
                          <a:endParaRPr lang="en-US" sz="2000" dirty="0"/>
                        </a:p>
                      </a:txBody>
                      <a:tcPr/>
                    </a:tc>
                    <a:tc>
                      <a:txBody>
                        <a:bodyPr/>
                        <a:lstStyle/>
                        <a:p>
                          <a:r>
                            <a:rPr lang="en-US" sz="2000" dirty="0" smtClean="0"/>
                            <a:t>Apply REFINER with input</a:t>
                          </a:r>
                          <a:r>
                            <a:rPr lang="en-US" sz="2000" baseline="0" dirty="0" smtClean="0"/>
                            <a:t> set of ops </a:t>
                          </a:r>
                          <a14:m>
                            <m:oMath xmlns:m="http://schemas.openxmlformats.org/officeDocument/2006/math">
                              <m:r>
                                <a:rPr lang="en-US" sz="2000" i="1" baseline="0" dirty="0" smtClean="0">
                                  <a:latin typeface="Cambria Math" panose="02040503050406030204" pitchFamily="18" charset="0"/>
                                </a:rPr>
                                <m:t>𝑂</m:t>
                              </m:r>
                            </m:oMath>
                          </a14:m>
                          <a:r>
                            <a:rPr lang="en-US" sz="2000" baseline="0" dirty="0" smtClean="0"/>
                            <a:t> = {</a:t>
                          </a:r>
                          <a:r>
                            <a:rPr lang="en-US" sz="2000" dirty="0" smtClean="0"/>
                            <a:t>fine-grained mutation operators}</a:t>
                          </a:r>
                          <a:endParaRPr lang="en-US" sz="2000" dirty="0"/>
                        </a:p>
                      </a:txBody>
                      <a:tcPr/>
                    </a:tc>
                    <a:extLst>
                      <a:ext uri="{0D108BD9-81ED-4DB2-BD59-A6C34878D82A}">
                        <a16:rowId xmlns:a16="http://schemas.microsoft.com/office/drawing/2014/main" val="3153210411"/>
                      </a:ext>
                    </a:extLst>
                  </a:tr>
                  <a:tr h="370840">
                    <a:tc>
                      <a:txBody>
                        <a:bodyPr/>
                        <a:lstStyle/>
                        <a:p>
                          <a:r>
                            <a:rPr lang="en-US" sz="2000" dirty="0" smtClean="0"/>
                            <a:t>REFINER</a:t>
                          </a:r>
                          <a:r>
                            <a:rPr lang="en-US" sz="2000" baseline="30000" dirty="0" smtClean="0"/>
                            <a:t>TRD</a:t>
                          </a:r>
                          <a:endParaRPr lang="en-US" sz="2000" dirty="0"/>
                        </a:p>
                      </a:txBody>
                      <a:tcPr/>
                    </a:tc>
                    <a:tc>
                      <a:txBody>
                        <a:bodyPr/>
                        <a:lstStyle/>
                        <a:p>
                          <a:r>
                            <a:rPr lang="en-US" sz="2000" dirty="0" smtClean="0"/>
                            <a:t>Apply REFINER with input</a:t>
                          </a:r>
                          <a:r>
                            <a:rPr lang="en-US" sz="2000" baseline="0" dirty="0" smtClean="0"/>
                            <a:t> set of ops </a:t>
                          </a:r>
                          <a14:m>
                            <m:oMath xmlns:m="http://schemas.openxmlformats.org/officeDocument/2006/math">
                              <m:r>
                                <a:rPr lang="en-US" sz="2000" i="1" baseline="0" dirty="0" smtClean="0">
                                  <a:latin typeface="Cambria Math" panose="02040503050406030204" pitchFamily="18" charset="0"/>
                                </a:rPr>
                                <m:t>𝑂</m:t>
                              </m:r>
                            </m:oMath>
                          </a14:m>
                          <a:r>
                            <a:rPr lang="en-US" sz="2000" baseline="0" dirty="0" smtClean="0"/>
                            <a:t> = {</a:t>
                          </a:r>
                          <a:r>
                            <a:rPr lang="en-US" sz="2000" dirty="0" smtClean="0"/>
                            <a:t>coarse-grained mutation operators}</a:t>
                          </a:r>
                          <a:endParaRPr lang="en-US" sz="2000" dirty="0"/>
                        </a:p>
                      </a:txBody>
                      <a:tcPr/>
                    </a:tc>
                    <a:extLst>
                      <a:ext uri="{0D108BD9-81ED-4DB2-BD59-A6C34878D82A}">
                        <a16:rowId xmlns:a16="http://schemas.microsoft.com/office/drawing/2014/main" val="1405472614"/>
                      </a:ext>
                    </a:extLst>
                  </a:tr>
                  <a:tr h="370840">
                    <a:tc>
                      <a:txBody>
                        <a:bodyPr/>
                        <a:lstStyle/>
                        <a:p>
                          <a:r>
                            <a:rPr lang="en-US" sz="2000" dirty="0" smtClean="0"/>
                            <a:t>RND</a:t>
                          </a:r>
                          <a:r>
                            <a:rPr lang="en-US" sz="2000" baseline="30000" dirty="0" smtClean="0"/>
                            <a:t>SN</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Randomly selects the same number of mutants generated by REFINER</a:t>
                          </a:r>
                        </a:p>
                      </a:txBody>
                      <a:tcPr/>
                    </a:tc>
                    <a:extLst>
                      <a:ext uri="{0D108BD9-81ED-4DB2-BD59-A6C34878D82A}">
                        <a16:rowId xmlns:a16="http://schemas.microsoft.com/office/drawing/2014/main" val="165042961"/>
                      </a:ext>
                    </a:extLst>
                  </a:tr>
                  <a:tr h="370840">
                    <a:tc>
                      <a:txBody>
                        <a:bodyPr/>
                        <a:lstStyle/>
                        <a:p>
                          <a:r>
                            <a:rPr lang="en-US" sz="2000" dirty="0" smtClean="0"/>
                            <a:t>E-SELECTIVE</a:t>
                          </a:r>
                          <a:endParaRPr lang="en-US" sz="2000" dirty="0"/>
                        </a:p>
                      </a:txBody>
                      <a:tcPr/>
                    </a:tc>
                    <a:tc>
                      <a:txBody>
                        <a:bodyPr/>
                        <a:lstStyle/>
                        <a:p>
                          <a:r>
                            <a:rPr lang="en-US" sz="2000" dirty="0" smtClean="0"/>
                            <a:t>4 C mutation operators corresponding to Offutt et al.’s selective mutation operator set</a:t>
                          </a:r>
                        </a:p>
                        <a:p>
                          <a:pPr marL="457200" indent="-457200">
                            <a:buFont typeface="+mj-lt"/>
                            <a:buAutoNum type="arabicPeriod"/>
                          </a:pPr>
                          <a:r>
                            <a:rPr lang="en-US" sz="2000" dirty="0" smtClean="0"/>
                            <a:t>OAAN: (a + b) </a:t>
                          </a:r>
                          <a:r>
                            <a:rPr lang="en-US" sz="2000" dirty="0" smtClean="0">
                              <a:sym typeface="Wingdings" panose="05000000000000000000" pitchFamily="2" charset="2"/>
                            </a:rPr>
                            <a:t> (a </a:t>
                          </a:r>
                          <a:r>
                            <a:rPr lang="en-US" sz="2000" dirty="0" smtClean="0">
                              <a:solidFill>
                                <a:srgbClr val="FF0000"/>
                              </a:solidFill>
                              <a:sym typeface="Wingdings" panose="05000000000000000000" pitchFamily="2" charset="2"/>
                            </a:rPr>
                            <a:t>–</a:t>
                          </a:r>
                          <a:r>
                            <a:rPr lang="en-US" sz="2000" dirty="0" smtClean="0">
                              <a:sym typeface="Wingdings" panose="05000000000000000000" pitchFamily="2" charset="2"/>
                            </a:rPr>
                            <a:t> b)</a:t>
                          </a:r>
                          <a:endParaRPr lang="en-US" sz="2000" dirty="0" smtClean="0"/>
                        </a:p>
                        <a:p>
                          <a:pPr marL="457200" indent="-457200">
                            <a:buFont typeface="+mj-lt"/>
                            <a:buAutoNum type="arabicPeriod"/>
                          </a:pPr>
                          <a:r>
                            <a:rPr lang="en-US" sz="2000" dirty="0" smtClean="0"/>
                            <a:t>ORRN: (a &gt; b)</a:t>
                          </a:r>
                          <a:r>
                            <a:rPr lang="en-US" sz="2000" baseline="0" dirty="0" smtClean="0"/>
                            <a:t> </a:t>
                          </a:r>
                          <a:r>
                            <a:rPr lang="en-US" sz="2000" baseline="0" dirty="0" smtClean="0">
                              <a:sym typeface="Wingdings" panose="05000000000000000000" pitchFamily="2" charset="2"/>
                            </a:rPr>
                            <a:t> (a </a:t>
                          </a:r>
                          <a:r>
                            <a:rPr lang="en-US" sz="2000" baseline="0" dirty="0" smtClean="0">
                              <a:solidFill>
                                <a:srgbClr val="FF0000"/>
                              </a:solidFill>
                              <a:sym typeface="Wingdings" panose="05000000000000000000" pitchFamily="2" charset="2"/>
                            </a:rPr>
                            <a:t>==</a:t>
                          </a:r>
                          <a:r>
                            <a:rPr lang="en-US" sz="2000" baseline="0" dirty="0" smtClean="0">
                              <a:sym typeface="Wingdings" panose="05000000000000000000" pitchFamily="2" charset="2"/>
                            </a:rPr>
                            <a:t> b)</a:t>
                          </a:r>
                          <a:endParaRPr lang="en-US" sz="2000" dirty="0" smtClean="0"/>
                        </a:p>
                        <a:p>
                          <a:pPr marL="457200" indent="-457200">
                            <a:buFont typeface="+mj-lt"/>
                            <a:buAutoNum type="arabicPeriod"/>
                          </a:pPr>
                          <a:r>
                            <a:rPr lang="en-US" sz="2000" dirty="0" smtClean="0"/>
                            <a:t>OLLN :</a:t>
                          </a:r>
                          <a:r>
                            <a:rPr lang="en-US" sz="2000" baseline="0" dirty="0" smtClean="0"/>
                            <a:t> (a &amp;&amp; b) </a:t>
                          </a:r>
                          <a:r>
                            <a:rPr lang="en-US" sz="2000" baseline="0" dirty="0" smtClean="0">
                              <a:sym typeface="Wingdings" panose="05000000000000000000" pitchFamily="2" charset="2"/>
                            </a:rPr>
                            <a:t> (a </a:t>
                          </a:r>
                          <a:r>
                            <a:rPr lang="en-US" sz="2000" baseline="0" dirty="0" smtClean="0">
                              <a:solidFill>
                                <a:srgbClr val="FF0000"/>
                              </a:solidFill>
                              <a:sym typeface="Wingdings" panose="05000000000000000000" pitchFamily="2" charset="2"/>
                            </a:rPr>
                            <a:t>||</a:t>
                          </a:r>
                          <a:r>
                            <a:rPr lang="en-US" sz="2000" baseline="0" dirty="0" smtClean="0">
                              <a:sym typeface="Wingdings" panose="05000000000000000000" pitchFamily="2" charset="2"/>
                            </a:rPr>
                            <a:t> b)</a:t>
                          </a:r>
                          <a:endParaRPr lang="en-US" sz="2000" dirty="0" smtClean="0"/>
                        </a:p>
                        <a:p>
                          <a:pPr marL="457200" indent="-457200">
                            <a:buFont typeface="+mj-lt"/>
                            <a:buAutoNum type="arabicPeriod"/>
                          </a:pPr>
                          <a:r>
                            <a:rPr lang="en-US" sz="2000" dirty="0" smtClean="0"/>
                            <a:t>OLNG: if (</a:t>
                          </a:r>
                          <a:r>
                            <a:rPr lang="en-US" sz="2000" dirty="0" err="1" smtClean="0"/>
                            <a:t>cond</a:t>
                          </a:r>
                          <a:r>
                            <a:rPr lang="en-US" sz="2000" dirty="0" smtClean="0"/>
                            <a:t>) </a:t>
                          </a:r>
                          <a:r>
                            <a:rPr lang="en-US" sz="2000" dirty="0" smtClean="0">
                              <a:sym typeface="Wingdings" panose="05000000000000000000" pitchFamily="2" charset="2"/>
                            </a:rPr>
                            <a:t> if (</a:t>
                          </a:r>
                          <a:r>
                            <a:rPr lang="en-US" sz="2000" dirty="0" smtClean="0">
                              <a:solidFill>
                                <a:srgbClr val="FF0000"/>
                              </a:solidFill>
                              <a:sym typeface="Wingdings" panose="05000000000000000000" pitchFamily="2" charset="2"/>
                            </a:rPr>
                            <a:t>!</a:t>
                          </a:r>
                          <a:r>
                            <a:rPr lang="en-US" sz="2000" dirty="0" smtClean="0">
                              <a:sym typeface="Wingdings" panose="05000000000000000000" pitchFamily="2" charset="2"/>
                            </a:rPr>
                            <a:t>condition)</a:t>
                          </a:r>
                          <a:endParaRPr lang="en-US" sz="2000" dirty="0" smtClean="0"/>
                        </a:p>
                      </a:txBody>
                      <a:tcPr/>
                    </a:tc>
                    <a:extLst>
                      <a:ext uri="{0D108BD9-81ED-4DB2-BD59-A6C34878D82A}">
                        <a16:rowId xmlns:a16="http://schemas.microsoft.com/office/drawing/2014/main" val="616500444"/>
                      </a:ext>
                    </a:extLst>
                  </a:tr>
                  <a:tr h="370840">
                    <a:tc>
                      <a:txBody>
                        <a:bodyPr/>
                        <a:lstStyle/>
                        <a:p>
                          <a:r>
                            <a:rPr lang="en-US" sz="2000" dirty="0" smtClean="0"/>
                            <a:t>SSDL</a:t>
                          </a:r>
                          <a:endParaRPr lang="en-US" sz="2000" dirty="0"/>
                        </a:p>
                      </a:txBody>
                      <a:tcPr/>
                    </a:tc>
                    <a:tc>
                      <a:txBody>
                        <a:bodyPr/>
                        <a:lstStyle/>
                        <a:p>
                          <a:pPr marL="0" indent="0">
                            <a:buFont typeface="Arial" panose="020B0604020202020204" pitchFamily="34" charset="0"/>
                            <a:buNone/>
                          </a:pPr>
                          <a:r>
                            <a:rPr lang="en-US" sz="2000" dirty="0" smtClean="0"/>
                            <a:t>Use only SSDL mutants</a:t>
                          </a:r>
                        </a:p>
                      </a:txBody>
                      <a:tcPr/>
                    </a:tc>
                    <a:extLst>
                      <a:ext uri="{0D108BD9-81ED-4DB2-BD59-A6C34878D82A}">
                        <a16:rowId xmlns:a16="http://schemas.microsoft.com/office/drawing/2014/main" val="1821836003"/>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362972971"/>
                  </p:ext>
                </p:extLst>
              </p:nvPr>
            </p:nvGraphicFramePr>
            <p:xfrm>
              <a:off x="838200" y="1967972"/>
              <a:ext cx="10515600" cy="3901440"/>
            </p:xfrm>
            <a:graphic>
              <a:graphicData uri="http://schemas.openxmlformats.org/drawingml/2006/table">
                <a:tbl>
                  <a:tblPr firstRow="1" bandRow="1">
                    <a:tableStyleId>{5940675A-B579-460E-94D1-54222C63F5DA}</a:tableStyleId>
                  </a:tblPr>
                  <a:tblGrid>
                    <a:gridCol w="1989667">
                      <a:extLst>
                        <a:ext uri="{9D8B030D-6E8A-4147-A177-3AD203B41FA5}">
                          <a16:colId xmlns:a16="http://schemas.microsoft.com/office/drawing/2014/main" val="3405033428"/>
                        </a:ext>
                      </a:extLst>
                    </a:gridCol>
                    <a:gridCol w="8525933">
                      <a:extLst>
                        <a:ext uri="{9D8B030D-6E8A-4147-A177-3AD203B41FA5}">
                          <a16:colId xmlns:a16="http://schemas.microsoft.com/office/drawing/2014/main" val="2845938159"/>
                        </a:ext>
                      </a:extLst>
                    </a:gridCol>
                  </a:tblGrid>
                  <a:tr h="396240">
                    <a:tc>
                      <a:txBody>
                        <a:bodyPr/>
                        <a:lstStyle/>
                        <a:p>
                          <a:pPr algn="ctr"/>
                          <a:r>
                            <a:rPr lang="en-US" sz="2000" dirty="0" smtClean="0"/>
                            <a:t>Technique</a:t>
                          </a:r>
                          <a:endParaRPr lang="en-US" sz="2000" dirty="0"/>
                        </a:p>
                      </a:txBody>
                      <a:tcPr/>
                    </a:tc>
                    <a:tc>
                      <a:txBody>
                        <a:bodyPr/>
                        <a:lstStyle/>
                        <a:p>
                          <a:pPr algn="ctr"/>
                          <a:r>
                            <a:rPr lang="en-US" sz="2000" dirty="0" smtClean="0"/>
                            <a:t>Description</a:t>
                          </a:r>
                          <a:endParaRPr lang="en-US" sz="2000" dirty="0"/>
                        </a:p>
                      </a:txBody>
                      <a:tcPr/>
                    </a:tc>
                    <a:extLst>
                      <a:ext uri="{0D108BD9-81ED-4DB2-BD59-A6C34878D82A}">
                        <a16:rowId xmlns:a16="http://schemas.microsoft.com/office/drawing/2014/main" val="2626054727"/>
                      </a:ext>
                    </a:extLst>
                  </a:tr>
                  <a:tr h="396240">
                    <a:tc>
                      <a:txBody>
                        <a:bodyPr/>
                        <a:lstStyle/>
                        <a:p>
                          <a:r>
                            <a:rPr lang="en-US" sz="2000" dirty="0" smtClean="0"/>
                            <a:t>REFINER</a:t>
                          </a:r>
                          <a:endParaRPr lang="en-US" sz="2000" dirty="0"/>
                        </a:p>
                      </a:txBody>
                      <a:tcPr/>
                    </a:tc>
                    <a:tc>
                      <a:txBody>
                        <a:bodyPr/>
                        <a:lstStyle/>
                        <a:p>
                          <a:endParaRPr lang="en-US"/>
                        </a:p>
                      </a:txBody>
                      <a:tcPr>
                        <a:blipFill>
                          <a:blip r:embed="rId3"/>
                          <a:stretch>
                            <a:fillRect l="-23445" t="-107692" r="-143" b="-813846"/>
                          </a:stretch>
                        </a:blipFill>
                      </a:tcPr>
                    </a:tc>
                    <a:extLst>
                      <a:ext uri="{0D108BD9-81ED-4DB2-BD59-A6C34878D82A}">
                        <a16:rowId xmlns:a16="http://schemas.microsoft.com/office/drawing/2014/main" val="3153210411"/>
                      </a:ext>
                    </a:extLst>
                  </a:tr>
                  <a:tr h="396240">
                    <a:tc>
                      <a:txBody>
                        <a:bodyPr/>
                        <a:lstStyle/>
                        <a:p>
                          <a:r>
                            <a:rPr lang="en-US" sz="2000" dirty="0" smtClean="0"/>
                            <a:t>REFINER</a:t>
                          </a:r>
                          <a:r>
                            <a:rPr lang="en-US" sz="2000" baseline="30000" dirty="0" smtClean="0"/>
                            <a:t>TRD</a:t>
                          </a:r>
                          <a:endParaRPr lang="en-US" sz="2000" dirty="0"/>
                        </a:p>
                      </a:txBody>
                      <a:tcPr/>
                    </a:tc>
                    <a:tc>
                      <a:txBody>
                        <a:bodyPr/>
                        <a:lstStyle/>
                        <a:p>
                          <a:endParaRPr lang="en-US"/>
                        </a:p>
                      </a:txBody>
                      <a:tcPr>
                        <a:blipFill>
                          <a:blip r:embed="rId3"/>
                          <a:stretch>
                            <a:fillRect l="-23445" t="-207692" r="-143" b="-713846"/>
                          </a:stretch>
                        </a:blipFill>
                      </a:tcPr>
                    </a:tc>
                    <a:extLst>
                      <a:ext uri="{0D108BD9-81ED-4DB2-BD59-A6C34878D82A}">
                        <a16:rowId xmlns:a16="http://schemas.microsoft.com/office/drawing/2014/main" val="1405472614"/>
                      </a:ext>
                    </a:extLst>
                  </a:tr>
                  <a:tr h="396240">
                    <a:tc>
                      <a:txBody>
                        <a:bodyPr/>
                        <a:lstStyle/>
                        <a:p>
                          <a:r>
                            <a:rPr lang="en-US" sz="2000" dirty="0" smtClean="0"/>
                            <a:t>RND</a:t>
                          </a:r>
                          <a:r>
                            <a:rPr lang="en-US" sz="2000" baseline="30000" dirty="0" smtClean="0"/>
                            <a:t>SN</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Randomly selects the same number of mutants generated by REFINER</a:t>
                          </a:r>
                        </a:p>
                      </a:txBody>
                      <a:tcPr/>
                    </a:tc>
                    <a:extLst>
                      <a:ext uri="{0D108BD9-81ED-4DB2-BD59-A6C34878D82A}">
                        <a16:rowId xmlns:a16="http://schemas.microsoft.com/office/drawing/2014/main" val="165042961"/>
                      </a:ext>
                    </a:extLst>
                  </a:tr>
                  <a:tr h="1920240">
                    <a:tc>
                      <a:txBody>
                        <a:bodyPr/>
                        <a:lstStyle/>
                        <a:p>
                          <a:r>
                            <a:rPr lang="en-US" sz="2000" dirty="0" smtClean="0"/>
                            <a:t>E-SELECTIVE</a:t>
                          </a:r>
                          <a:endParaRPr lang="en-US" sz="2000" dirty="0"/>
                        </a:p>
                      </a:txBody>
                      <a:tcPr/>
                    </a:tc>
                    <a:tc>
                      <a:txBody>
                        <a:bodyPr/>
                        <a:lstStyle/>
                        <a:p>
                          <a:r>
                            <a:rPr lang="en-US" sz="2000" dirty="0" smtClean="0"/>
                            <a:t>4 C mutation operators corresponding to Offutt et al.’s selective mutation operator set</a:t>
                          </a:r>
                        </a:p>
                        <a:p>
                          <a:pPr marL="457200" indent="-457200">
                            <a:buFont typeface="+mj-lt"/>
                            <a:buAutoNum type="arabicPeriod"/>
                          </a:pPr>
                          <a:r>
                            <a:rPr lang="en-US" sz="2000" dirty="0" smtClean="0"/>
                            <a:t>OAAN: (a + b) </a:t>
                          </a:r>
                          <a:r>
                            <a:rPr lang="en-US" sz="2000" dirty="0" smtClean="0">
                              <a:sym typeface="Wingdings" panose="05000000000000000000" pitchFamily="2" charset="2"/>
                            </a:rPr>
                            <a:t> (a </a:t>
                          </a:r>
                          <a:r>
                            <a:rPr lang="en-US" sz="2000" dirty="0" smtClean="0">
                              <a:solidFill>
                                <a:srgbClr val="FF0000"/>
                              </a:solidFill>
                              <a:sym typeface="Wingdings" panose="05000000000000000000" pitchFamily="2" charset="2"/>
                            </a:rPr>
                            <a:t>–</a:t>
                          </a:r>
                          <a:r>
                            <a:rPr lang="en-US" sz="2000" dirty="0" smtClean="0">
                              <a:sym typeface="Wingdings" panose="05000000000000000000" pitchFamily="2" charset="2"/>
                            </a:rPr>
                            <a:t> b)</a:t>
                          </a:r>
                          <a:endParaRPr lang="en-US" sz="2000" dirty="0" smtClean="0"/>
                        </a:p>
                        <a:p>
                          <a:pPr marL="457200" indent="-457200">
                            <a:buFont typeface="+mj-lt"/>
                            <a:buAutoNum type="arabicPeriod"/>
                          </a:pPr>
                          <a:r>
                            <a:rPr lang="en-US" sz="2000" dirty="0" smtClean="0"/>
                            <a:t>ORRN: (a &gt; b)</a:t>
                          </a:r>
                          <a:r>
                            <a:rPr lang="en-US" sz="2000" baseline="0" dirty="0" smtClean="0"/>
                            <a:t> </a:t>
                          </a:r>
                          <a:r>
                            <a:rPr lang="en-US" sz="2000" baseline="0" dirty="0" smtClean="0">
                              <a:sym typeface="Wingdings" panose="05000000000000000000" pitchFamily="2" charset="2"/>
                            </a:rPr>
                            <a:t> (a </a:t>
                          </a:r>
                          <a:r>
                            <a:rPr lang="en-US" sz="2000" baseline="0" dirty="0" smtClean="0">
                              <a:solidFill>
                                <a:srgbClr val="FF0000"/>
                              </a:solidFill>
                              <a:sym typeface="Wingdings" panose="05000000000000000000" pitchFamily="2" charset="2"/>
                            </a:rPr>
                            <a:t>==</a:t>
                          </a:r>
                          <a:r>
                            <a:rPr lang="en-US" sz="2000" baseline="0" dirty="0" smtClean="0">
                              <a:sym typeface="Wingdings" panose="05000000000000000000" pitchFamily="2" charset="2"/>
                            </a:rPr>
                            <a:t> b)</a:t>
                          </a:r>
                          <a:endParaRPr lang="en-US" sz="2000" dirty="0" smtClean="0"/>
                        </a:p>
                        <a:p>
                          <a:pPr marL="457200" indent="-457200">
                            <a:buFont typeface="+mj-lt"/>
                            <a:buAutoNum type="arabicPeriod"/>
                          </a:pPr>
                          <a:r>
                            <a:rPr lang="en-US" sz="2000" dirty="0" smtClean="0"/>
                            <a:t>OLLN :</a:t>
                          </a:r>
                          <a:r>
                            <a:rPr lang="en-US" sz="2000" baseline="0" dirty="0" smtClean="0"/>
                            <a:t> (a &amp;&amp; b) </a:t>
                          </a:r>
                          <a:r>
                            <a:rPr lang="en-US" sz="2000" baseline="0" dirty="0" smtClean="0">
                              <a:sym typeface="Wingdings" panose="05000000000000000000" pitchFamily="2" charset="2"/>
                            </a:rPr>
                            <a:t> (a </a:t>
                          </a:r>
                          <a:r>
                            <a:rPr lang="en-US" sz="2000" baseline="0" dirty="0" smtClean="0">
                              <a:solidFill>
                                <a:srgbClr val="FF0000"/>
                              </a:solidFill>
                              <a:sym typeface="Wingdings" panose="05000000000000000000" pitchFamily="2" charset="2"/>
                            </a:rPr>
                            <a:t>||</a:t>
                          </a:r>
                          <a:r>
                            <a:rPr lang="en-US" sz="2000" baseline="0" dirty="0" smtClean="0">
                              <a:sym typeface="Wingdings" panose="05000000000000000000" pitchFamily="2" charset="2"/>
                            </a:rPr>
                            <a:t> b)</a:t>
                          </a:r>
                          <a:endParaRPr lang="en-US" sz="2000" dirty="0" smtClean="0"/>
                        </a:p>
                        <a:p>
                          <a:pPr marL="457200" indent="-457200">
                            <a:buFont typeface="+mj-lt"/>
                            <a:buAutoNum type="arabicPeriod"/>
                          </a:pPr>
                          <a:r>
                            <a:rPr lang="en-US" sz="2000" dirty="0" smtClean="0"/>
                            <a:t>OLNG: if (</a:t>
                          </a:r>
                          <a:r>
                            <a:rPr lang="en-US" sz="2000" dirty="0" err="1" smtClean="0"/>
                            <a:t>cond</a:t>
                          </a:r>
                          <a:r>
                            <a:rPr lang="en-US" sz="2000" dirty="0" smtClean="0"/>
                            <a:t>) </a:t>
                          </a:r>
                          <a:r>
                            <a:rPr lang="en-US" sz="2000" dirty="0" smtClean="0">
                              <a:sym typeface="Wingdings" panose="05000000000000000000" pitchFamily="2" charset="2"/>
                            </a:rPr>
                            <a:t> if (</a:t>
                          </a:r>
                          <a:r>
                            <a:rPr lang="en-US" sz="2000" dirty="0" smtClean="0">
                              <a:solidFill>
                                <a:srgbClr val="FF0000"/>
                              </a:solidFill>
                              <a:sym typeface="Wingdings" panose="05000000000000000000" pitchFamily="2" charset="2"/>
                            </a:rPr>
                            <a:t>!</a:t>
                          </a:r>
                          <a:r>
                            <a:rPr lang="en-US" sz="2000" dirty="0" smtClean="0">
                              <a:sym typeface="Wingdings" panose="05000000000000000000" pitchFamily="2" charset="2"/>
                            </a:rPr>
                            <a:t>condition)</a:t>
                          </a:r>
                          <a:endParaRPr lang="en-US" sz="2000" dirty="0" smtClean="0"/>
                        </a:p>
                      </a:txBody>
                      <a:tcPr/>
                    </a:tc>
                    <a:extLst>
                      <a:ext uri="{0D108BD9-81ED-4DB2-BD59-A6C34878D82A}">
                        <a16:rowId xmlns:a16="http://schemas.microsoft.com/office/drawing/2014/main" val="616500444"/>
                      </a:ext>
                    </a:extLst>
                  </a:tr>
                  <a:tr h="396240">
                    <a:tc>
                      <a:txBody>
                        <a:bodyPr/>
                        <a:lstStyle/>
                        <a:p>
                          <a:r>
                            <a:rPr lang="en-US" sz="2000" dirty="0" smtClean="0"/>
                            <a:t>SSDL</a:t>
                          </a:r>
                          <a:endParaRPr lang="en-US" sz="2000" dirty="0"/>
                        </a:p>
                      </a:txBody>
                      <a:tcPr/>
                    </a:tc>
                    <a:tc>
                      <a:txBody>
                        <a:bodyPr/>
                        <a:lstStyle/>
                        <a:p>
                          <a:pPr marL="0" indent="0">
                            <a:buFont typeface="Arial" panose="020B0604020202020204" pitchFamily="34" charset="0"/>
                            <a:buNone/>
                          </a:pPr>
                          <a:r>
                            <a:rPr lang="en-US" sz="2000" dirty="0" smtClean="0"/>
                            <a:t>Use only SSDL mutants</a:t>
                          </a:r>
                        </a:p>
                      </a:txBody>
                      <a:tcPr/>
                    </a:tc>
                    <a:extLst>
                      <a:ext uri="{0D108BD9-81ED-4DB2-BD59-A6C34878D82A}">
                        <a16:rowId xmlns:a16="http://schemas.microsoft.com/office/drawing/2014/main" val="1821836003"/>
                      </a:ext>
                    </a:extLst>
                  </a:tr>
                </a:tbl>
              </a:graphicData>
            </a:graphic>
          </p:graphicFrame>
        </mc:Fallback>
      </mc:AlternateContent>
    </p:spTree>
    <p:extLst>
      <p:ext uri="{BB962C8B-B14F-4D97-AF65-F5344CB8AC3E}">
        <p14:creationId xmlns:p14="http://schemas.microsoft.com/office/powerpoint/2010/main" val="10925343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RQ1</a:t>
            </a:r>
            <a:endParaRPr lang="en-US" dirty="0"/>
          </a:p>
        </p:txBody>
      </p:sp>
      <p:sp>
        <p:nvSpPr>
          <p:cNvPr id="3" name="Content Placeholder 2"/>
          <p:cNvSpPr>
            <a:spLocks noGrp="1"/>
          </p:cNvSpPr>
          <p:nvPr>
            <p:ph idx="1"/>
          </p:nvPr>
        </p:nvSpPr>
        <p:spPr>
          <a:xfrm>
            <a:off x="838200" y="1497496"/>
            <a:ext cx="10515600" cy="4679467"/>
          </a:xfrm>
        </p:spPr>
        <p:txBody>
          <a:bodyPr/>
          <a:lstStyle/>
          <a:p>
            <a:r>
              <a:rPr lang="en-US" dirty="0" smtClean="0"/>
              <a:t>Coarse-grained mutation operators are more highly correlated to each other than fine-grained mutation operators.</a:t>
            </a:r>
          </a:p>
          <a:p>
            <a:pPr lvl="1">
              <a:buFont typeface="Wingdings" panose="05000000000000000000" pitchFamily="2" charset="2"/>
              <a:buChar char="Ø"/>
            </a:pPr>
            <a:r>
              <a:rPr lang="en-US" dirty="0" smtClean="0"/>
              <a:t>Using Fine-grained mutation operators may help REFINER produce more accurate models.</a:t>
            </a:r>
          </a:p>
          <a:p>
            <a:r>
              <a:rPr lang="en-US" dirty="0" smtClean="0"/>
              <a:t>E.g.: results of </a:t>
            </a:r>
            <a:r>
              <a:rPr lang="en-US" dirty="0" smtClean="0">
                <a:latin typeface="Courier New" panose="02070309020205020404" pitchFamily="49" charset="0"/>
                <a:cs typeface="Courier New" panose="02070309020205020404" pitchFamily="49" charset="0"/>
              </a:rPr>
              <a:t>Make</a:t>
            </a:r>
          </a:p>
          <a:p>
            <a:pPr lvl="1"/>
            <a:r>
              <a:rPr lang="en-US" dirty="0" smtClean="0">
                <a:cs typeface="Courier New" panose="02070309020205020404" pitchFamily="49" charset="0"/>
              </a:rPr>
              <a:t>Results of other programs show similar pattern.</a:t>
            </a:r>
            <a:endParaRPr lang="en-US" dirty="0">
              <a:cs typeface="Courier New" panose="02070309020205020404" pitchFamily="49" charset="0"/>
            </a:endParaRPr>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23</a:t>
            </a:fld>
            <a:endParaRPr lang="en-US" dirty="0"/>
          </a:p>
        </p:txBody>
      </p:sp>
      <p:grpSp>
        <p:nvGrpSpPr>
          <p:cNvPr id="9" name="Group 8"/>
          <p:cNvGrpSpPr/>
          <p:nvPr/>
        </p:nvGrpSpPr>
        <p:grpSpPr>
          <a:xfrm>
            <a:off x="2241176" y="3399838"/>
            <a:ext cx="8313169" cy="3115145"/>
            <a:chOff x="2510119" y="3331378"/>
            <a:chExt cx="7171762" cy="2687432"/>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0119" y="3331378"/>
              <a:ext cx="7171762" cy="2687432"/>
            </a:xfrm>
            <a:prstGeom prst="rect">
              <a:avLst/>
            </a:prstGeom>
          </p:spPr>
        </p:pic>
        <p:sp>
          <p:nvSpPr>
            <p:cNvPr id="7" name="Rectangle 6"/>
            <p:cNvSpPr/>
            <p:nvPr/>
          </p:nvSpPr>
          <p:spPr>
            <a:xfrm>
              <a:off x="5369859" y="3666565"/>
              <a:ext cx="367553" cy="196327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955741" y="3666564"/>
              <a:ext cx="367553" cy="19363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6772422" y="6536809"/>
            <a:ext cx="3498073" cy="369332"/>
          </a:xfrm>
          <a:prstGeom prst="rect">
            <a:avLst/>
          </a:prstGeom>
          <a:noFill/>
        </p:spPr>
        <p:txBody>
          <a:bodyPr wrap="none" rtlCol="0">
            <a:spAutoFit/>
          </a:bodyPr>
          <a:lstStyle/>
          <a:p>
            <a:pPr algn="ctr"/>
            <a:r>
              <a:rPr lang="en-US" dirty="0" smtClean="0"/>
              <a:t>Higher Pearson </a:t>
            </a:r>
            <a:r>
              <a:rPr lang="en-US" dirty="0" smtClean="0">
                <a:sym typeface="Wingdings" panose="05000000000000000000" pitchFamily="2" charset="2"/>
              </a:rPr>
              <a:t> More Correlated</a:t>
            </a:r>
            <a:endParaRPr lang="en-US" dirty="0"/>
          </a:p>
        </p:txBody>
      </p:sp>
      <p:sp>
        <p:nvSpPr>
          <p:cNvPr id="13" name="Right Arrow 12"/>
          <p:cNvSpPr/>
          <p:nvPr/>
        </p:nvSpPr>
        <p:spPr>
          <a:xfrm>
            <a:off x="7196403" y="6423157"/>
            <a:ext cx="2815502" cy="2101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12918" y="3450351"/>
            <a:ext cx="712318" cy="369332"/>
          </a:xfrm>
          <a:prstGeom prst="rect">
            <a:avLst/>
          </a:prstGeom>
          <a:noFill/>
        </p:spPr>
        <p:txBody>
          <a:bodyPr wrap="square" rtlCol="0">
            <a:spAutoFit/>
          </a:bodyPr>
          <a:lstStyle/>
          <a:p>
            <a:r>
              <a:rPr lang="en-US" b="1" dirty="0">
                <a:solidFill>
                  <a:srgbClr val="FF0000"/>
                </a:solidFill>
              </a:rPr>
              <a:t>~80%</a:t>
            </a:r>
          </a:p>
        </p:txBody>
      </p:sp>
      <p:sp>
        <p:nvSpPr>
          <p:cNvPr id="14" name="TextBox 13"/>
          <p:cNvSpPr txBox="1"/>
          <p:nvPr/>
        </p:nvSpPr>
        <p:spPr>
          <a:xfrm>
            <a:off x="9557435" y="3450351"/>
            <a:ext cx="712318" cy="369332"/>
          </a:xfrm>
          <a:prstGeom prst="rect">
            <a:avLst/>
          </a:prstGeom>
          <a:noFill/>
        </p:spPr>
        <p:txBody>
          <a:bodyPr wrap="square" rtlCol="0">
            <a:spAutoFit/>
          </a:bodyPr>
          <a:lstStyle/>
          <a:p>
            <a:r>
              <a:rPr lang="en-US" b="1" dirty="0" smtClean="0">
                <a:solidFill>
                  <a:srgbClr val="FF0000"/>
                </a:solidFill>
              </a:rPr>
              <a:t>~40</a:t>
            </a:r>
            <a:r>
              <a:rPr lang="en-US" b="1" dirty="0">
                <a:solidFill>
                  <a:srgbClr val="FF0000"/>
                </a:solidFill>
              </a:rPr>
              <a:t>%</a:t>
            </a:r>
          </a:p>
        </p:txBody>
      </p:sp>
    </p:spTree>
    <p:extLst>
      <p:ext uri="{BB962C8B-B14F-4D97-AF65-F5344CB8AC3E}">
        <p14:creationId xmlns:p14="http://schemas.microsoft.com/office/powerpoint/2010/main" val="11790556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RQ2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93598728"/>
              </p:ext>
            </p:extLst>
          </p:nvPr>
        </p:nvGraphicFramePr>
        <p:xfrm>
          <a:off x="1935479" y="3374943"/>
          <a:ext cx="8321043" cy="2981407"/>
        </p:xfrm>
        <a:graphic>
          <a:graphicData uri="http://schemas.openxmlformats.org/drawingml/2006/table">
            <a:tbl>
              <a:tblPr>
                <a:tableStyleId>{5940675A-B579-460E-94D1-54222C63F5DA}</a:tableStyleId>
              </a:tblPr>
              <a:tblGrid>
                <a:gridCol w="1147900">
                  <a:extLst>
                    <a:ext uri="{9D8B030D-6E8A-4147-A177-3AD203B41FA5}">
                      <a16:colId xmlns:a16="http://schemas.microsoft.com/office/drawing/2014/main" val="636854810"/>
                    </a:ext>
                  </a:extLst>
                </a:gridCol>
                <a:gridCol w="909443">
                  <a:extLst>
                    <a:ext uri="{9D8B030D-6E8A-4147-A177-3AD203B41FA5}">
                      <a16:colId xmlns:a16="http://schemas.microsoft.com/office/drawing/2014/main" val="4217922346"/>
                    </a:ext>
                  </a:extLst>
                </a:gridCol>
                <a:gridCol w="1043950">
                  <a:extLst>
                    <a:ext uri="{9D8B030D-6E8A-4147-A177-3AD203B41FA5}">
                      <a16:colId xmlns:a16="http://schemas.microsoft.com/office/drawing/2014/main" val="3540964232"/>
                    </a:ext>
                  </a:extLst>
                </a:gridCol>
                <a:gridCol w="1043950">
                  <a:extLst>
                    <a:ext uri="{9D8B030D-6E8A-4147-A177-3AD203B41FA5}">
                      <a16:colId xmlns:a16="http://schemas.microsoft.com/office/drawing/2014/main" val="1713985457"/>
                    </a:ext>
                  </a:extLst>
                </a:gridCol>
                <a:gridCol w="1043950">
                  <a:extLst>
                    <a:ext uri="{9D8B030D-6E8A-4147-A177-3AD203B41FA5}">
                      <a16:colId xmlns:a16="http://schemas.microsoft.com/office/drawing/2014/main" val="3782873730"/>
                    </a:ext>
                  </a:extLst>
                </a:gridCol>
                <a:gridCol w="1043950">
                  <a:extLst>
                    <a:ext uri="{9D8B030D-6E8A-4147-A177-3AD203B41FA5}">
                      <a16:colId xmlns:a16="http://schemas.microsoft.com/office/drawing/2014/main" val="249674395"/>
                    </a:ext>
                  </a:extLst>
                </a:gridCol>
                <a:gridCol w="1043950">
                  <a:extLst>
                    <a:ext uri="{9D8B030D-6E8A-4147-A177-3AD203B41FA5}">
                      <a16:colId xmlns:a16="http://schemas.microsoft.com/office/drawing/2014/main" val="4029776605"/>
                    </a:ext>
                  </a:extLst>
                </a:gridCol>
                <a:gridCol w="1043950">
                  <a:extLst>
                    <a:ext uri="{9D8B030D-6E8A-4147-A177-3AD203B41FA5}">
                      <a16:colId xmlns:a16="http://schemas.microsoft.com/office/drawing/2014/main" val="427899625"/>
                    </a:ext>
                  </a:extLst>
                </a:gridCol>
              </a:tblGrid>
              <a:tr h="277646">
                <a:tc rowSpan="2">
                  <a:txBody>
                    <a:bodyPr/>
                    <a:lstStyle/>
                    <a:p>
                      <a:pPr algn="ctr" fontAlgn="b"/>
                      <a:endParaRPr lang="en-US" sz="1700" b="0" i="0" u="none" strike="noStrike" dirty="0">
                        <a:solidFill>
                          <a:srgbClr val="000000"/>
                        </a:solidFill>
                        <a:effectLst/>
                        <a:latin typeface="Calibri" panose="020F0502020204030204" pitchFamily="34" charset="0"/>
                      </a:endParaRPr>
                    </a:p>
                  </a:txBody>
                  <a:tcPr marL="7009" marR="7009" marT="7009" marB="0" anchor="b"/>
                </a:tc>
                <a:tc rowSpan="2">
                  <a:txBody>
                    <a:bodyPr/>
                    <a:lstStyle/>
                    <a:p>
                      <a:pPr algn="l" fontAlgn="t"/>
                      <a:r>
                        <a:rPr lang="en-US" sz="1700" u="none" strike="noStrike" dirty="0">
                          <a:effectLst/>
                        </a:rPr>
                        <a:t>Target Programs</a:t>
                      </a:r>
                      <a:endParaRPr lang="en-US" sz="1700" b="0" i="0" u="none" strike="noStrike" dirty="0">
                        <a:solidFill>
                          <a:srgbClr val="000000"/>
                        </a:solidFill>
                        <a:effectLst/>
                        <a:latin typeface="Calibri" panose="020F0502020204030204" pitchFamily="34" charset="0"/>
                      </a:endParaRPr>
                    </a:p>
                  </a:txBody>
                  <a:tcPr marL="7009" marR="7009" marT="7009" marB="0" anchor="ctr"/>
                </a:tc>
                <a:tc gridSpan="3">
                  <a:txBody>
                    <a:bodyPr/>
                    <a:lstStyle/>
                    <a:p>
                      <a:pPr algn="ctr" fontAlgn="b"/>
                      <a:r>
                        <a:rPr lang="en-US" sz="1700" b="1" u="none" strike="noStrike" dirty="0" smtClean="0">
                          <a:solidFill>
                            <a:srgbClr val="FF0000"/>
                          </a:solidFill>
                          <a:effectLst/>
                        </a:rPr>
                        <a:t>REFIN</a:t>
                      </a:r>
                      <a:r>
                        <a:rPr lang="en-US" sz="1700" b="1" u="none" strike="noStrike" baseline="0" dirty="0" smtClean="0">
                          <a:solidFill>
                            <a:srgbClr val="FF0000"/>
                          </a:solidFill>
                          <a:effectLst/>
                        </a:rPr>
                        <a:t>E</a:t>
                      </a:r>
                      <a:r>
                        <a:rPr lang="en-US" sz="1700" b="1" u="none" strike="noStrike" baseline="30000" dirty="0" smtClean="0">
                          <a:solidFill>
                            <a:srgbClr val="FF0000"/>
                          </a:solidFill>
                          <a:effectLst/>
                        </a:rPr>
                        <a:t>TRD</a:t>
                      </a:r>
                      <a:endParaRPr lang="en-US" sz="1700" b="1" i="0" u="none" strike="noStrike" dirty="0">
                        <a:solidFill>
                          <a:srgbClr val="FF0000"/>
                        </a:solidFill>
                        <a:effectLst/>
                        <a:latin typeface="Calibri" panose="020F0502020204030204" pitchFamily="34" charset="0"/>
                      </a:endParaRPr>
                    </a:p>
                  </a:txBody>
                  <a:tcPr marL="7009" marR="7009" marT="7009" marB="0" anchor="b"/>
                </a:tc>
                <a:tc hMerge="1">
                  <a:txBody>
                    <a:bodyPr/>
                    <a:lstStyle/>
                    <a:p>
                      <a:endParaRPr lang="en-US"/>
                    </a:p>
                  </a:txBody>
                  <a:tcPr/>
                </a:tc>
                <a:tc hMerge="1">
                  <a:txBody>
                    <a:bodyPr/>
                    <a:lstStyle/>
                    <a:p>
                      <a:endParaRPr lang="en-US"/>
                    </a:p>
                  </a:txBody>
                  <a:tcPr/>
                </a:tc>
                <a:tc gridSpan="3">
                  <a:txBody>
                    <a:bodyPr/>
                    <a:lstStyle/>
                    <a:p>
                      <a:pPr algn="ctr" fontAlgn="b"/>
                      <a:r>
                        <a:rPr lang="en-US" sz="1700" b="1" u="none" strike="noStrike" dirty="0">
                          <a:solidFill>
                            <a:srgbClr val="00B050"/>
                          </a:solidFill>
                          <a:effectLst/>
                        </a:rPr>
                        <a:t>REFINER</a:t>
                      </a:r>
                      <a:endParaRPr lang="en-US" sz="1700" b="1" i="0" u="none" strike="noStrike" dirty="0">
                        <a:solidFill>
                          <a:srgbClr val="00B050"/>
                        </a:solidFill>
                        <a:effectLst/>
                        <a:latin typeface="Calibri" panose="020F0502020204030204" pitchFamily="34" charset="0"/>
                      </a:endParaRPr>
                    </a:p>
                  </a:txBody>
                  <a:tcPr marL="7009" marR="7009" marT="7009"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46809945"/>
                  </a:ext>
                </a:extLst>
              </a:tr>
              <a:tr h="665116">
                <a:tc vMerge="1">
                  <a:txBody>
                    <a:bodyPr/>
                    <a:lstStyle/>
                    <a:p>
                      <a:endParaRPr lang="en-US"/>
                    </a:p>
                  </a:txBody>
                  <a:tcPr/>
                </a:tc>
                <a:tc vMerge="1">
                  <a:txBody>
                    <a:bodyPr/>
                    <a:lstStyle/>
                    <a:p>
                      <a:endParaRPr lang="en-US"/>
                    </a:p>
                  </a:txBody>
                  <a:tcPr/>
                </a:tc>
                <a:tc>
                  <a:txBody>
                    <a:bodyPr/>
                    <a:lstStyle/>
                    <a:p>
                      <a:pPr algn="ctr" fontAlgn="b"/>
                      <a:r>
                        <a:rPr lang="en-US" sz="1700" u="none" strike="noStrike" dirty="0">
                          <a:effectLst/>
                        </a:rPr>
                        <a:t>#selected mutants</a:t>
                      </a:r>
                      <a:endParaRPr lang="en-US" sz="1700" b="0" i="0" u="none" strike="noStrike" dirty="0">
                        <a:solidFill>
                          <a:srgbClr val="000000"/>
                        </a:solidFill>
                        <a:effectLst/>
                        <a:latin typeface="Calibri" panose="020F0502020204030204" pitchFamily="34" charset="0"/>
                      </a:endParaRPr>
                    </a:p>
                  </a:txBody>
                  <a:tcPr marL="7009" marR="7009" marT="7009" marB="0" anchor="ctr"/>
                </a:tc>
                <a:tc>
                  <a:txBody>
                    <a:bodyPr/>
                    <a:lstStyle/>
                    <a:p>
                      <a:pPr algn="ctr" fontAlgn="b"/>
                      <a:r>
                        <a:rPr lang="en-US" sz="1700" u="none" strike="noStrike" dirty="0">
                          <a:effectLst/>
                        </a:rPr>
                        <a:t>%selected mutants</a:t>
                      </a:r>
                      <a:endParaRPr lang="en-US" sz="1700" b="0" i="0" u="none" strike="noStrike" dirty="0">
                        <a:solidFill>
                          <a:srgbClr val="000000"/>
                        </a:solidFill>
                        <a:effectLst/>
                        <a:latin typeface="Calibri" panose="020F0502020204030204" pitchFamily="34" charset="0"/>
                      </a:endParaRPr>
                    </a:p>
                  </a:txBody>
                  <a:tcPr marL="7009" marR="7009" marT="7009" marB="0" anchor="ctr"/>
                </a:tc>
                <a:tc>
                  <a:txBody>
                    <a:bodyPr/>
                    <a:lstStyle/>
                    <a:p>
                      <a:pPr algn="ctr" fontAlgn="b"/>
                      <a:r>
                        <a:rPr lang="en-US" sz="1700" u="none" strike="noStrike" dirty="0">
                          <a:effectLst/>
                        </a:rPr>
                        <a:t>MSE</a:t>
                      </a:r>
                      <a:endParaRPr lang="en-US" sz="1700" b="0" i="0" u="none" strike="noStrike" dirty="0">
                        <a:solidFill>
                          <a:srgbClr val="000000"/>
                        </a:solidFill>
                        <a:effectLst/>
                        <a:latin typeface="Calibri" panose="020F0502020204030204" pitchFamily="34" charset="0"/>
                      </a:endParaRPr>
                    </a:p>
                  </a:txBody>
                  <a:tcPr marL="7009" marR="7009" marT="7009" marB="0" anchor="ctr"/>
                </a:tc>
                <a:tc>
                  <a:txBody>
                    <a:bodyPr/>
                    <a:lstStyle/>
                    <a:p>
                      <a:pPr algn="ctr" fontAlgn="b"/>
                      <a:r>
                        <a:rPr lang="en-US" sz="1700" u="none" strike="noStrike" dirty="0">
                          <a:effectLst/>
                        </a:rPr>
                        <a:t>#selected mutants</a:t>
                      </a:r>
                      <a:endParaRPr lang="en-US" sz="1700" b="0" i="0" u="none" strike="noStrike" dirty="0">
                        <a:solidFill>
                          <a:srgbClr val="000000"/>
                        </a:solidFill>
                        <a:effectLst/>
                        <a:latin typeface="Calibri" panose="020F0502020204030204" pitchFamily="34" charset="0"/>
                      </a:endParaRPr>
                    </a:p>
                  </a:txBody>
                  <a:tcPr marL="7009" marR="7009" marT="7009" marB="0" anchor="ctr"/>
                </a:tc>
                <a:tc>
                  <a:txBody>
                    <a:bodyPr/>
                    <a:lstStyle/>
                    <a:p>
                      <a:pPr algn="ctr" fontAlgn="b"/>
                      <a:r>
                        <a:rPr lang="en-US" sz="1700" u="none" strike="noStrike" dirty="0">
                          <a:effectLst/>
                        </a:rPr>
                        <a:t>%selected mutants</a:t>
                      </a:r>
                      <a:endParaRPr lang="en-US" sz="1700" b="0" i="0" u="none" strike="noStrike" dirty="0">
                        <a:solidFill>
                          <a:srgbClr val="000000"/>
                        </a:solidFill>
                        <a:effectLst/>
                        <a:latin typeface="Calibri" panose="020F0502020204030204" pitchFamily="34" charset="0"/>
                      </a:endParaRPr>
                    </a:p>
                  </a:txBody>
                  <a:tcPr marL="7009" marR="7009" marT="7009" marB="0" anchor="ctr"/>
                </a:tc>
                <a:tc>
                  <a:txBody>
                    <a:bodyPr/>
                    <a:lstStyle/>
                    <a:p>
                      <a:pPr algn="ctr" fontAlgn="b"/>
                      <a:r>
                        <a:rPr lang="en-US" sz="1700" u="none" strike="noStrike" dirty="0">
                          <a:effectLst/>
                        </a:rPr>
                        <a:t>MSE</a:t>
                      </a:r>
                      <a:endParaRPr lang="en-US" sz="1700" b="0" i="0" u="none" strike="noStrike" dirty="0">
                        <a:solidFill>
                          <a:srgbClr val="000000"/>
                        </a:solidFill>
                        <a:effectLst/>
                        <a:latin typeface="Calibri" panose="020F0502020204030204" pitchFamily="34" charset="0"/>
                      </a:endParaRPr>
                    </a:p>
                  </a:txBody>
                  <a:tcPr marL="7009" marR="7009" marT="7009" marB="0" anchor="ctr"/>
                </a:tc>
                <a:extLst>
                  <a:ext uri="{0D108BD9-81ED-4DB2-BD59-A6C34878D82A}">
                    <a16:rowId xmlns:a16="http://schemas.microsoft.com/office/drawing/2014/main" val="3834882000"/>
                  </a:ext>
                </a:extLst>
              </a:tr>
              <a:tr h="277646">
                <a:tc rowSpan="7">
                  <a:txBody>
                    <a:bodyPr/>
                    <a:lstStyle/>
                    <a:p>
                      <a:pPr algn="ctr" fontAlgn="ctr"/>
                      <a:r>
                        <a:rPr lang="en-US" sz="1700" u="none" strike="noStrike" dirty="0">
                          <a:effectLst/>
                        </a:rPr>
                        <a:t>Hard-to-kill 5%</a:t>
                      </a:r>
                      <a:endParaRPr lang="en-US" sz="1700" b="0" i="0" u="none" strike="noStrike" dirty="0">
                        <a:solidFill>
                          <a:srgbClr val="000000"/>
                        </a:solidFill>
                        <a:effectLst/>
                        <a:latin typeface="Calibri" panose="020F0502020204030204" pitchFamily="34" charset="0"/>
                      </a:endParaRPr>
                    </a:p>
                  </a:txBody>
                  <a:tcPr marL="7009" marR="7009" marT="7009" marB="0" anchor="ctr"/>
                </a:tc>
                <a:tc>
                  <a:txBody>
                    <a:bodyPr/>
                    <a:lstStyle/>
                    <a:p>
                      <a:pPr algn="l" fontAlgn="b"/>
                      <a:r>
                        <a:rPr lang="en-US" sz="1700" u="none" strike="noStrike">
                          <a:effectLst/>
                        </a:rPr>
                        <a:t>flex</a:t>
                      </a:r>
                      <a:endParaRPr lang="en-US" sz="1700" b="0" i="0" u="none" strike="noStrike">
                        <a:solidFill>
                          <a:srgbClr val="000000"/>
                        </a:solidFill>
                        <a:effectLst/>
                        <a:latin typeface="Calibri" panose="020F0502020204030204" pitchFamily="34" charset="0"/>
                      </a:endParaRPr>
                    </a:p>
                  </a:txBody>
                  <a:tcPr marL="7009" marR="7009" marT="7009" marB="0" anchor="b"/>
                </a:tc>
                <a:tc>
                  <a:txBody>
                    <a:bodyPr/>
                    <a:lstStyle/>
                    <a:p>
                      <a:pPr algn="r" fontAlgn="b"/>
                      <a:r>
                        <a:rPr lang="en-US" sz="1700" u="none" strike="noStrike">
                          <a:effectLst/>
                        </a:rPr>
                        <a:t>9718</a:t>
                      </a:r>
                      <a:endParaRPr lang="en-US" sz="1700" b="0" i="0" u="none" strike="noStrike">
                        <a:solidFill>
                          <a:srgbClr val="000000"/>
                        </a:solidFill>
                        <a:effectLst/>
                        <a:latin typeface="Calibri" panose="020F0502020204030204" pitchFamily="34" charset="0"/>
                      </a:endParaRPr>
                    </a:p>
                  </a:txBody>
                  <a:tcPr marL="7009" marR="7009" marT="7009" marB="0" anchor="b"/>
                </a:tc>
                <a:tc>
                  <a:txBody>
                    <a:bodyPr/>
                    <a:lstStyle/>
                    <a:p>
                      <a:pPr algn="r" fontAlgn="b"/>
                      <a:r>
                        <a:rPr lang="en-US" sz="1700" u="none" strike="noStrike">
                          <a:effectLst/>
                        </a:rPr>
                        <a:t>0.8%</a:t>
                      </a:r>
                      <a:endParaRPr lang="en-US" sz="1700" b="0" i="0" u="none" strike="noStrike">
                        <a:solidFill>
                          <a:srgbClr val="000000"/>
                        </a:solidFill>
                        <a:effectLst/>
                        <a:latin typeface="Calibri" panose="020F0502020204030204" pitchFamily="34" charset="0"/>
                      </a:endParaRPr>
                    </a:p>
                  </a:txBody>
                  <a:tcPr marL="7009" marR="7009" marT="7009" marB="0" anchor="b"/>
                </a:tc>
                <a:tc>
                  <a:txBody>
                    <a:bodyPr/>
                    <a:lstStyle/>
                    <a:p>
                      <a:pPr algn="r" fontAlgn="b"/>
                      <a:r>
                        <a:rPr lang="en-US" sz="1700" u="none" strike="noStrike" dirty="0">
                          <a:effectLst/>
                        </a:rPr>
                        <a:t>0.016</a:t>
                      </a:r>
                      <a:endParaRPr lang="en-US" sz="1700" b="0" i="0" u="none" strike="noStrike" dirty="0">
                        <a:solidFill>
                          <a:srgbClr val="000000"/>
                        </a:solidFill>
                        <a:effectLst/>
                        <a:latin typeface="Calibri" panose="020F0502020204030204" pitchFamily="34" charset="0"/>
                      </a:endParaRPr>
                    </a:p>
                  </a:txBody>
                  <a:tcPr marL="7009" marR="7009" marT="7009" marB="0" anchor="b"/>
                </a:tc>
                <a:tc>
                  <a:txBody>
                    <a:bodyPr/>
                    <a:lstStyle/>
                    <a:p>
                      <a:pPr algn="r" fontAlgn="b"/>
                      <a:r>
                        <a:rPr lang="en-US" sz="1700" u="none" strike="noStrike" dirty="0">
                          <a:effectLst/>
                        </a:rPr>
                        <a:t>9806</a:t>
                      </a:r>
                      <a:endParaRPr lang="en-US" sz="1700" b="0" i="0" u="none" strike="noStrike" dirty="0">
                        <a:solidFill>
                          <a:srgbClr val="000000"/>
                        </a:solidFill>
                        <a:effectLst/>
                        <a:latin typeface="Calibri" panose="020F0502020204030204" pitchFamily="34" charset="0"/>
                      </a:endParaRPr>
                    </a:p>
                  </a:txBody>
                  <a:tcPr marL="7009" marR="7009" marT="7009" marB="0" anchor="b"/>
                </a:tc>
                <a:tc>
                  <a:txBody>
                    <a:bodyPr/>
                    <a:lstStyle/>
                    <a:p>
                      <a:pPr algn="r" fontAlgn="b"/>
                      <a:r>
                        <a:rPr lang="en-US" sz="1700" u="none" strike="noStrike" dirty="0">
                          <a:effectLst/>
                        </a:rPr>
                        <a:t>0.9%</a:t>
                      </a:r>
                      <a:endParaRPr lang="en-US" sz="1700" b="0" i="0" u="none" strike="noStrike" dirty="0">
                        <a:solidFill>
                          <a:srgbClr val="000000"/>
                        </a:solidFill>
                        <a:effectLst/>
                        <a:latin typeface="Calibri" panose="020F0502020204030204" pitchFamily="34" charset="0"/>
                      </a:endParaRPr>
                    </a:p>
                  </a:txBody>
                  <a:tcPr marL="7009" marR="7009" marT="7009" marB="0" anchor="b"/>
                </a:tc>
                <a:tc>
                  <a:txBody>
                    <a:bodyPr/>
                    <a:lstStyle/>
                    <a:p>
                      <a:pPr algn="r" fontAlgn="b"/>
                      <a:r>
                        <a:rPr lang="en-US" sz="1700" u="none" strike="noStrike" dirty="0">
                          <a:effectLst/>
                        </a:rPr>
                        <a:t>0.013</a:t>
                      </a:r>
                      <a:endParaRPr lang="en-US" sz="1700" b="0" i="0" u="none" strike="noStrike" dirty="0">
                        <a:solidFill>
                          <a:srgbClr val="000000"/>
                        </a:solidFill>
                        <a:effectLst/>
                        <a:latin typeface="Calibri" panose="020F0502020204030204" pitchFamily="34" charset="0"/>
                      </a:endParaRPr>
                    </a:p>
                  </a:txBody>
                  <a:tcPr marL="7009" marR="7009" marT="7009" marB="0" anchor="b"/>
                </a:tc>
                <a:extLst>
                  <a:ext uri="{0D108BD9-81ED-4DB2-BD59-A6C34878D82A}">
                    <a16:rowId xmlns:a16="http://schemas.microsoft.com/office/drawing/2014/main" val="3856483627"/>
                  </a:ext>
                </a:extLst>
              </a:tr>
              <a:tr h="277646">
                <a:tc vMerge="1">
                  <a:txBody>
                    <a:bodyPr/>
                    <a:lstStyle/>
                    <a:p>
                      <a:endParaRPr lang="en-US"/>
                    </a:p>
                  </a:txBody>
                  <a:tcPr/>
                </a:tc>
                <a:tc>
                  <a:txBody>
                    <a:bodyPr/>
                    <a:lstStyle/>
                    <a:p>
                      <a:pPr algn="l" fontAlgn="b"/>
                      <a:r>
                        <a:rPr lang="en-US" sz="1700" u="none" strike="noStrike">
                          <a:effectLst/>
                        </a:rPr>
                        <a:t>grep</a:t>
                      </a:r>
                      <a:endParaRPr lang="en-US" sz="1700" b="0" i="0" u="none" strike="noStrike">
                        <a:solidFill>
                          <a:srgbClr val="000000"/>
                        </a:solidFill>
                        <a:effectLst/>
                        <a:latin typeface="Calibri" panose="020F0502020204030204" pitchFamily="34" charset="0"/>
                      </a:endParaRPr>
                    </a:p>
                  </a:txBody>
                  <a:tcPr marL="7009" marR="7009" marT="7009" marB="0" anchor="b"/>
                </a:tc>
                <a:tc>
                  <a:txBody>
                    <a:bodyPr/>
                    <a:lstStyle/>
                    <a:p>
                      <a:pPr algn="r" fontAlgn="b"/>
                      <a:r>
                        <a:rPr lang="en-US" sz="1700" u="none" strike="noStrike">
                          <a:effectLst/>
                        </a:rPr>
                        <a:t>30000</a:t>
                      </a:r>
                      <a:endParaRPr lang="en-US" sz="1700" b="0" i="0" u="none" strike="noStrike">
                        <a:solidFill>
                          <a:srgbClr val="000000"/>
                        </a:solidFill>
                        <a:effectLst/>
                        <a:latin typeface="Calibri" panose="020F0502020204030204" pitchFamily="34" charset="0"/>
                      </a:endParaRPr>
                    </a:p>
                  </a:txBody>
                  <a:tcPr marL="7009" marR="7009" marT="7009" marB="0" anchor="b"/>
                </a:tc>
                <a:tc>
                  <a:txBody>
                    <a:bodyPr/>
                    <a:lstStyle/>
                    <a:p>
                      <a:pPr algn="r" fontAlgn="b"/>
                      <a:r>
                        <a:rPr lang="en-US" sz="1700" u="none" strike="noStrike">
                          <a:effectLst/>
                        </a:rPr>
                        <a:t>16.0%</a:t>
                      </a:r>
                      <a:endParaRPr lang="en-US" sz="1700" b="0" i="0" u="none" strike="noStrike">
                        <a:solidFill>
                          <a:srgbClr val="000000"/>
                        </a:solidFill>
                        <a:effectLst/>
                        <a:latin typeface="Calibri" panose="020F0502020204030204" pitchFamily="34" charset="0"/>
                      </a:endParaRPr>
                    </a:p>
                  </a:txBody>
                  <a:tcPr marL="7009" marR="7009" marT="7009" marB="0" anchor="b"/>
                </a:tc>
                <a:tc>
                  <a:txBody>
                    <a:bodyPr/>
                    <a:lstStyle/>
                    <a:p>
                      <a:pPr algn="r" fontAlgn="b"/>
                      <a:r>
                        <a:rPr lang="en-US" sz="1700" u="none" strike="noStrike">
                          <a:effectLst/>
                        </a:rPr>
                        <a:t>0.008</a:t>
                      </a:r>
                      <a:endParaRPr lang="en-US" sz="1700" b="0" i="0" u="none" strike="noStrike">
                        <a:solidFill>
                          <a:srgbClr val="000000"/>
                        </a:solidFill>
                        <a:effectLst/>
                        <a:latin typeface="Calibri" panose="020F0502020204030204" pitchFamily="34" charset="0"/>
                      </a:endParaRPr>
                    </a:p>
                  </a:txBody>
                  <a:tcPr marL="7009" marR="7009" marT="7009" marB="0" anchor="b"/>
                </a:tc>
                <a:tc>
                  <a:txBody>
                    <a:bodyPr/>
                    <a:lstStyle/>
                    <a:p>
                      <a:pPr algn="r" fontAlgn="b"/>
                      <a:r>
                        <a:rPr lang="en-US" sz="1700" u="none" strike="noStrike" dirty="0">
                          <a:effectLst/>
                        </a:rPr>
                        <a:t>5172</a:t>
                      </a:r>
                      <a:endParaRPr lang="en-US" sz="1700" b="0" i="0" u="none" strike="noStrike" dirty="0">
                        <a:solidFill>
                          <a:srgbClr val="000000"/>
                        </a:solidFill>
                        <a:effectLst/>
                        <a:latin typeface="Calibri" panose="020F0502020204030204" pitchFamily="34" charset="0"/>
                      </a:endParaRPr>
                    </a:p>
                  </a:txBody>
                  <a:tcPr marL="7009" marR="7009" marT="7009" marB="0" anchor="b"/>
                </a:tc>
                <a:tc>
                  <a:txBody>
                    <a:bodyPr/>
                    <a:lstStyle/>
                    <a:p>
                      <a:pPr algn="r" fontAlgn="b"/>
                      <a:r>
                        <a:rPr lang="en-US" sz="1700" u="none" strike="noStrike">
                          <a:effectLst/>
                        </a:rPr>
                        <a:t>2.8%</a:t>
                      </a:r>
                      <a:endParaRPr lang="en-US" sz="1700" b="0" i="0" u="none" strike="noStrike">
                        <a:solidFill>
                          <a:srgbClr val="000000"/>
                        </a:solidFill>
                        <a:effectLst/>
                        <a:latin typeface="Calibri" panose="020F0502020204030204" pitchFamily="34" charset="0"/>
                      </a:endParaRPr>
                    </a:p>
                  </a:txBody>
                  <a:tcPr marL="7009" marR="7009" marT="7009" marB="0" anchor="b"/>
                </a:tc>
                <a:tc>
                  <a:txBody>
                    <a:bodyPr/>
                    <a:lstStyle/>
                    <a:p>
                      <a:pPr algn="r" fontAlgn="b"/>
                      <a:r>
                        <a:rPr lang="en-US" sz="1700" u="none" strike="noStrike">
                          <a:effectLst/>
                        </a:rPr>
                        <a:t>0.007</a:t>
                      </a:r>
                      <a:endParaRPr lang="en-US" sz="1700" b="0" i="0" u="none" strike="noStrike">
                        <a:solidFill>
                          <a:srgbClr val="000000"/>
                        </a:solidFill>
                        <a:effectLst/>
                        <a:latin typeface="Calibri" panose="020F0502020204030204" pitchFamily="34" charset="0"/>
                      </a:endParaRPr>
                    </a:p>
                  </a:txBody>
                  <a:tcPr marL="7009" marR="7009" marT="7009" marB="0" anchor="b"/>
                </a:tc>
                <a:extLst>
                  <a:ext uri="{0D108BD9-81ED-4DB2-BD59-A6C34878D82A}">
                    <a16:rowId xmlns:a16="http://schemas.microsoft.com/office/drawing/2014/main" val="2877065897"/>
                  </a:ext>
                </a:extLst>
              </a:tr>
              <a:tr h="277646">
                <a:tc vMerge="1">
                  <a:txBody>
                    <a:bodyPr/>
                    <a:lstStyle/>
                    <a:p>
                      <a:endParaRPr lang="en-US"/>
                    </a:p>
                  </a:txBody>
                  <a:tcPr/>
                </a:tc>
                <a:tc>
                  <a:txBody>
                    <a:bodyPr/>
                    <a:lstStyle/>
                    <a:p>
                      <a:pPr algn="l" fontAlgn="b"/>
                      <a:r>
                        <a:rPr lang="en-US" sz="1700" u="none" strike="noStrike">
                          <a:effectLst/>
                        </a:rPr>
                        <a:t>gzip</a:t>
                      </a:r>
                      <a:endParaRPr lang="en-US" sz="1700" b="0" i="0" u="none" strike="noStrike">
                        <a:solidFill>
                          <a:srgbClr val="000000"/>
                        </a:solidFill>
                        <a:effectLst/>
                        <a:latin typeface="Calibri" panose="020F0502020204030204" pitchFamily="34" charset="0"/>
                      </a:endParaRPr>
                    </a:p>
                  </a:txBody>
                  <a:tcPr marL="7009" marR="7009" marT="7009" marB="0" anchor="b"/>
                </a:tc>
                <a:tc>
                  <a:txBody>
                    <a:bodyPr/>
                    <a:lstStyle/>
                    <a:p>
                      <a:pPr algn="r" fontAlgn="b"/>
                      <a:r>
                        <a:rPr lang="en-US" sz="1700" u="none" strike="noStrike">
                          <a:effectLst/>
                        </a:rPr>
                        <a:t>13593</a:t>
                      </a:r>
                      <a:endParaRPr lang="en-US" sz="1700" b="0" i="0" u="none" strike="noStrike">
                        <a:solidFill>
                          <a:srgbClr val="000000"/>
                        </a:solidFill>
                        <a:effectLst/>
                        <a:latin typeface="Calibri" panose="020F0502020204030204" pitchFamily="34" charset="0"/>
                      </a:endParaRPr>
                    </a:p>
                  </a:txBody>
                  <a:tcPr marL="7009" marR="7009" marT="7009" marB="0" anchor="b"/>
                </a:tc>
                <a:tc>
                  <a:txBody>
                    <a:bodyPr/>
                    <a:lstStyle/>
                    <a:p>
                      <a:pPr algn="r" fontAlgn="b"/>
                      <a:r>
                        <a:rPr lang="en-US" sz="1700" u="none" strike="noStrike">
                          <a:effectLst/>
                        </a:rPr>
                        <a:t>3.7%</a:t>
                      </a:r>
                      <a:endParaRPr lang="en-US" sz="1700" b="0" i="0" u="none" strike="noStrike">
                        <a:solidFill>
                          <a:srgbClr val="000000"/>
                        </a:solidFill>
                        <a:effectLst/>
                        <a:latin typeface="Calibri" panose="020F0502020204030204" pitchFamily="34" charset="0"/>
                      </a:endParaRPr>
                    </a:p>
                  </a:txBody>
                  <a:tcPr marL="7009" marR="7009" marT="7009" marB="0" anchor="b"/>
                </a:tc>
                <a:tc>
                  <a:txBody>
                    <a:bodyPr/>
                    <a:lstStyle/>
                    <a:p>
                      <a:pPr algn="r" fontAlgn="b"/>
                      <a:r>
                        <a:rPr lang="en-US" sz="1700" u="none" strike="noStrike">
                          <a:effectLst/>
                        </a:rPr>
                        <a:t>0.053</a:t>
                      </a:r>
                      <a:endParaRPr lang="en-US" sz="1700" b="0" i="0" u="none" strike="noStrike">
                        <a:solidFill>
                          <a:srgbClr val="000000"/>
                        </a:solidFill>
                        <a:effectLst/>
                        <a:latin typeface="Calibri" panose="020F0502020204030204" pitchFamily="34" charset="0"/>
                      </a:endParaRPr>
                    </a:p>
                  </a:txBody>
                  <a:tcPr marL="7009" marR="7009" marT="7009" marB="0" anchor="b"/>
                </a:tc>
                <a:tc>
                  <a:txBody>
                    <a:bodyPr/>
                    <a:lstStyle/>
                    <a:p>
                      <a:pPr algn="r" fontAlgn="b"/>
                      <a:r>
                        <a:rPr lang="en-US" sz="1700" u="none" strike="noStrike" dirty="0">
                          <a:effectLst/>
                        </a:rPr>
                        <a:t>1285</a:t>
                      </a:r>
                      <a:endParaRPr lang="en-US" sz="1700" b="0" i="0" u="none" strike="noStrike" dirty="0">
                        <a:solidFill>
                          <a:srgbClr val="000000"/>
                        </a:solidFill>
                        <a:effectLst/>
                        <a:latin typeface="Calibri" panose="020F0502020204030204" pitchFamily="34" charset="0"/>
                      </a:endParaRPr>
                    </a:p>
                  </a:txBody>
                  <a:tcPr marL="7009" marR="7009" marT="7009" marB="0" anchor="b"/>
                </a:tc>
                <a:tc>
                  <a:txBody>
                    <a:bodyPr/>
                    <a:lstStyle/>
                    <a:p>
                      <a:pPr algn="r" fontAlgn="b"/>
                      <a:r>
                        <a:rPr lang="en-US" sz="1700" u="none" strike="noStrike" dirty="0">
                          <a:effectLst/>
                        </a:rPr>
                        <a:t>0.3%</a:t>
                      </a:r>
                      <a:endParaRPr lang="en-US" sz="1700" b="0" i="0" u="none" strike="noStrike" dirty="0">
                        <a:solidFill>
                          <a:srgbClr val="000000"/>
                        </a:solidFill>
                        <a:effectLst/>
                        <a:latin typeface="Calibri" panose="020F0502020204030204" pitchFamily="34" charset="0"/>
                      </a:endParaRPr>
                    </a:p>
                  </a:txBody>
                  <a:tcPr marL="7009" marR="7009" marT="7009" marB="0" anchor="b"/>
                </a:tc>
                <a:tc>
                  <a:txBody>
                    <a:bodyPr/>
                    <a:lstStyle/>
                    <a:p>
                      <a:pPr algn="r" fontAlgn="b"/>
                      <a:r>
                        <a:rPr lang="en-US" sz="1700" u="none" strike="noStrike">
                          <a:effectLst/>
                        </a:rPr>
                        <a:t>0.025</a:t>
                      </a:r>
                      <a:endParaRPr lang="en-US" sz="1700" b="0" i="0" u="none" strike="noStrike">
                        <a:solidFill>
                          <a:srgbClr val="000000"/>
                        </a:solidFill>
                        <a:effectLst/>
                        <a:latin typeface="Calibri" panose="020F0502020204030204" pitchFamily="34" charset="0"/>
                      </a:endParaRPr>
                    </a:p>
                  </a:txBody>
                  <a:tcPr marL="7009" marR="7009" marT="7009" marB="0" anchor="b"/>
                </a:tc>
                <a:extLst>
                  <a:ext uri="{0D108BD9-81ED-4DB2-BD59-A6C34878D82A}">
                    <a16:rowId xmlns:a16="http://schemas.microsoft.com/office/drawing/2014/main" val="2298305855"/>
                  </a:ext>
                </a:extLst>
              </a:tr>
              <a:tr h="277646">
                <a:tc vMerge="1">
                  <a:txBody>
                    <a:bodyPr/>
                    <a:lstStyle/>
                    <a:p>
                      <a:endParaRPr lang="en-US"/>
                    </a:p>
                  </a:txBody>
                  <a:tcPr/>
                </a:tc>
                <a:tc>
                  <a:txBody>
                    <a:bodyPr/>
                    <a:lstStyle/>
                    <a:p>
                      <a:pPr algn="l" fontAlgn="b"/>
                      <a:r>
                        <a:rPr lang="en-US" sz="1700" u="none" strike="noStrike">
                          <a:effectLst/>
                        </a:rPr>
                        <a:t>make</a:t>
                      </a:r>
                      <a:endParaRPr lang="en-US" sz="1700" b="0" i="0" u="none" strike="noStrike">
                        <a:solidFill>
                          <a:srgbClr val="000000"/>
                        </a:solidFill>
                        <a:effectLst/>
                        <a:latin typeface="Calibri" panose="020F0502020204030204" pitchFamily="34" charset="0"/>
                      </a:endParaRPr>
                    </a:p>
                  </a:txBody>
                  <a:tcPr marL="7009" marR="7009" marT="7009" marB="0" anchor="b"/>
                </a:tc>
                <a:tc>
                  <a:txBody>
                    <a:bodyPr/>
                    <a:lstStyle/>
                    <a:p>
                      <a:pPr algn="r" fontAlgn="b"/>
                      <a:r>
                        <a:rPr lang="en-US" sz="1700" u="none" strike="noStrike">
                          <a:effectLst/>
                        </a:rPr>
                        <a:t>39973</a:t>
                      </a:r>
                      <a:endParaRPr lang="en-US" sz="1700" b="0" i="0" u="none" strike="noStrike">
                        <a:solidFill>
                          <a:srgbClr val="000000"/>
                        </a:solidFill>
                        <a:effectLst/>
                        <a:latin typeface="Calibri" panose="020F0502020204030204" pitchFamily="34" charset="0"/>
                      </a:endParaRPr>
                    </a:p>
                  </a:txBody>
                  <a:tcPr marL="7009" marR="7009" marT="7009" marB="0" anchor="b"/>
                </a:tc>
                <a:tc>
                  <a:txBody>
                    <a:bodyPr/>
                    <a:lstStyle/>
                    <a:p>
                      <a:pPr algn="r" fontAlgn="b"/>
                      <a:r>
                        <a:rPr lang="en-US" sz="1700" u="none" strike="noStrike">
                          <a:effectLst/>
                        </a:rPr>
                        <a:t>14.2%</a:t>
                      </a:r>
                      <a:endParaRPr lang="en-US" sz="1700" b="0" i="0" u="none" strike="noStrike">
                        <a:solidFill>
                          <a:srgbClr val="000000"/>
                        </a:solidFill>
                        <a:effectLst/>
                        <a:latin typeface="Calibri" panose="020F0502020204030204" pitchFamily="34" charset="0"/>
                      </a:endParaRPr>
                    </a:p>
                  </a:txBody>
                  <a:tcPr marL="7009" marR="7009" marT="7009" marB="0" anchor="b"/>
                </a:tc>
                <a:tc>
                  <a:txBody>
                    <a:bodyPr/>
                    <a:lstStyle/>
                    <a:p>
                      <a:pPr algn="r" fontAlgn="b"/>
                      <a:r>
                        <a:rPr lang="en-US" sz="1700" u="none" strike="noStrike">
                          <a:effectLst/>
                        </a:rPr>
                        <a:t>0.073</a:t>
                      </a:r>
                      <a:endParaRPr lang="en-US" sz="1700" b="0" i="0" u="none" strike="noStrike">
                        <a:solidFill>
                          <a:srgbClr val="000000"/>
                        </a:solidFill>
                        <a:effectLst/>
                        <a:latin typeface="Calibri" panose="020F0502020204030204" pitchFamily="34" charset="0"/>
                      </a:endParaRPr>
                    </a:p>
                  </a:txBody>
                  <a:tcPr marL="7009" marR="7009" marT="7009" marB="0" anchor="b"/>
                </a:tc>
                <a:tc>
                  <a:txBody>
                    <a:bodyPr/>
                    <a:lstStyle/>
                    <a:p>
                      <a:pPr algn="r" fontAlgn="b"/>
                      <a:r>
                        <a:rPr lang="en-US" sz="1700" u="none" strike="noStrike">
                          <a:effectLst/>
                        </a:rPr>
                        <a:t>7328</a:t>
                      </a:r>
                      <a:endParaRPr lang="en-US" sz="1700" b="0" i="0" u="none" strike="noStrike">
                        <a:solidFill>
                          <a:srgbClr val="000000"/>
                        </a:solidFill>
                        <a:effectLst/>
                        <a:latin typeface="Calibri" panose="020F0502020204030204" pitchFamily="34" charset="0"/>
                      </a:endParaRPr>
                    </a:p>
                  </a:txBody>
                  <a:tcPr marL="7009" marR="7009" marT="7009" marB="0" anchor="b"/>
                </a:tc>
                <a:tc>
                  <a:txBody>
                    <a:bodyPr/>
                    <a:lstStyle/>
                    <a:p>
                      <a:pPr algn="r" fontAlgn="b"/>
                      <a:r>
                        <a:rPr lang="en-US" sz="1700" u="none" strike="noStrike" dirty="0">
                          <a:effectLst/>
                        </a:rPr>
                        <a:t>2.6%</a:t>
                      </a:r>
                      <a:endParaRPr lang="en-US" sz="1700" b="0" i="0" u="none" strike="noStrike" dirty="0">
                        <a:solidFill>
                          <a:srgbClr val="000000"/>
                        </a:solidFill>
                        <a:effectLst/>
                        <a:latin typeface="Calibri" panose="020F0502020204030204" pitchFamily="34" charset="0"/>
                      </a:endParaRPr>
                    </a:p>
                  </a:txBody>
                  <a:tcPr marL="7009" marR="7009" marT="7009" marB="0" anchor="b"/>
                </a:tc>
                <a:tc>
                  <a:txBody>
                    <a:bodyPr/>
                    <a:lstStyle/>
                    <a:p>
                      <a:pPr algn="r" fontAlgn="b"/>
                      <a:r>
                        <a:rPr lang="en-US" sz="1700" u="none" strike="noStrike">
                          <a:effectLst/>
                        </a:rPr>
                        <a:t>0.002</a:t>
                      </a:r>
                      <a:endParaRPr lang="en-US" sz="1700" b="0" i="0" u="none" strike="noStrike">
                        <a:solidFill>
                          <a:srgbClr val="000000"/>
                        </a:solidFill>
                        <a:effectLst/>
                        <a:latin typeface="Calibri" panose="020F0502020204030204" pitchFamily="34" charset="0"/>
                      </a:endParaRPr>
                    </a:p>
                  </a:txBody>
                  <a:tcPr marL="7009" marR="7009" marT="7009" marB="0" anchor="b"/>
                </a:tc>
                <a:extLst>
                  <a:ext uri="{0D108BD9-81ED-4DB2-BD59-A6C34878D82A}">
                    <a16:rowId xmlns:a16="http://schemas.microsoft.com/office/drawing/2014/main" val="1850908254"/>
                  </a:ext>
                </a:extLst>
              </a:tr>
              <a:tr h="277646">
                <a:tc vMerge="1">
                  <a:txBody>
                    <a:bodyPr/>
                    <a:lstStyle/>
                    <a:p>
                      <a:endParaRPr lang="en-US"/>
                    </a:p>
                  </a:txBody>
                  <a:tcPr/>
                </a:tc>
                <a:tc>
                  <a:txBody>
                    <a:bodyPr/>
                    <a:lstStyle/>
                    <a:p>
                      <a:pPr algn="l" fontAlgn="b"/>
                      <a:r>
                        <a:rPr lang="en-US" sz="1700" u="none" strike="noStrike">
                          <a:effectLst/>
                        </a:rPr>
                        <a:t>sed</a:t>
                      </a:r>
                      <a:endParaRPr lang="en-US" sz="1700" b="0" i="0" u="none" strike="noStrike">
                        <a:solidFill>
                          <a:srgbClr val="000000"/>
                        </a:solidFill>
                        <a:effectLst/>
                        <a:latin typeface="Calibri" panose="020F0502020204030204" pitchFamily="34" charset="0"/>
                      </a:endParaRPr>
                    </a:p>
                  </a:txBody>
                  <a:tcPr marL="7009" marR="7009" marT="7009" marB="0" anchor="b"/>
                </a:tc>
                <a:tc>
                  <a:txBody>
                    <a:bodyPr/>
                    <a:lstStyle/>
                    <a:p>
                      <a:pPr algn="r" fontAlgn="b"/>
                      <a:r>
                        <a:rPr lang="en-US" sz="1700" u="none" strike="noStrike">
                          <a:effectLst/>
                        </a:rPr>
                        <a:t>19028</a:t>
                      </a:r>
                      <a:endParaRPr lang="en-US" sz="1700" b="0" i="0" u="none" strike="noStrike">
                        <a:solidFill>
                          <a:srgbClr val="000000"/>
                        </a:solidFill>
                        <a:effectLst/>
                        <a:latin typeface="Calibri" panose="020F0502020204030204" pitchFamily="34" charset="0"/>
                      </a:endParaRPr>
                    </a:p>
                  </a:txBody>
                  <a:tcPr marL="7009" marR="7009" marT="7009" marB="0" anchor="b"/>
                </a:tc>
                <a:tc>
                  <a:txBody>
                    <a:bodyPr/>
                    <a:lstStyle/>
                    <a:p>
                      <a:pPr algn="r" fontAlgn="b"/>
                      <a:r>
                        <a:rPr lang="en-US" sz="1700" u="none" strike="noStrike">
                          <a:effectLst/>
                        </a:rPr>
                        <a:t>26.4%</a:t>
                      </a:r>
                      <a:endParaRPr lang="en-US" sz="1700" b="0" i="0" u="none" strike="noStrike">
                        <a:solidFill>
                          <a:srgbClr val="000000"/>
                        </a:solidFill>
                        <a:effectLst/>
                        <a:latin typeface="Calibri" panose="020F0502020204030204" pitchFamily="34" charset="0"/>
                      </a:endParaRPr>
                    </a:p>
                  </a:txBody>
                  <a:tcPr marL="7009" marR="7009" marT="7009" marB="0" anchor="b"/>
                </a:tc>
                <a:tc>
                  <a:txBody>
                    <a:bodyPr/>
                    <a:lstStyle/>
                    <a:p>
                      <a:pPr algn="r" fontAlgn="b"/>
                      <a:r>
                        <a:rPr lang="en-US" sz="1700" u="none" strike="noStrike">
                          <a:effectLst/>
                        </a:rPr>
                        <a:t>0.043</a:t>
                      </a:r>
                      <a:endParaRPr lang="en-US" sz="1700" b="0" i="0" u="none" strike="noStrike">
                        <a:solidFill>
                          <a:srgbClr val="000000"/>
                        </a:solidFill>
                        <a:effectLst/>
                        <a:latin typeface="Calibri" panose="020F0502020204030204" pitchFamily="34" charset="0"/>
                      </a:endParaRPr>
                    </a:p>
                  </a:txBody>
                  <a:tcPr marL="7009" marR="7009" marT="7009" marB="0" anchor="b"/>
                </a:tc>
                <a:tc>
                  <a:txBody>
                    <a:bodyPr/>
                    <a:lstStyle/>
                    <a:p>
                      <a:pPr algn="r" fontAlgn="b"/>
                      <a:r>
                        <a:rPr lang="en-US" sz="1700" u="none" strike="noStrike">
                          <a:effectLst/>
                        </a:rPr>
                        <a:t>1262</a:t>
                      </a:r>
                      <a:endParaRPr lang="en-US" sz="1700" b="0" i="0" u="none" strike="noStrike">
                        <a:solidFill>
                          <a:srgbClr val="000000"/>
                        </a:solidFill>
                        <a:effectLst/>
                        <a:latin typeface="Calibri" panose="020F0502020204030204" pitchFamily="34" charset="0"/>
                      </a:endParaRPr>
                    </a:p>
                  </a:txBody>
                  <a:tcPr marL="7009" marR="7009" marT="7009" marB="0" anchor="b"/>
                </a:tc>
                <a:tc>
                  <a:txBody>
                    <a:bodyPr/>
                    <a:lstStyle/>
                    <a:p>
                      <a:pPr algn="r" fontAlgn="b"/>
                      <a:r>
                        <a:rPr lang="en-US" sz="1700" u="none" strike="noStrike" dirty="0">
                          <a:effectLst/>
                        </a:rPr>
                        <a:t>1.7%</a:t>
                      </a:r>
                      <a:endParaRPr lang="en-US" sz="1700" b="0" i="0" u="none" strike="noStrike" dirty="0">
                        <a:solidFill>
                          <a:srgbClr val="000000"/>
                        </a:solidFill>
                        <a:effectLst/>
                        <a:latin typeface="Calibri" panose="020F0502020204030204" pitchFamily="34" charset="0"/>
                      </a:endParaRPr>
                    </a:p>
                  </a:txBody>
                  <a:tcPr marL="7009" marR="7009" marT="7009" marB="0" anchor="b"/>
                </a:tc>
                <a:tc>
                  <a:txBody>
                    <a:bodyPr/>
                    <a:lstStyle/>
                    <a:p>
                      <a:pPr algn="r" fontAlgn="b"/>
                      <a:r>
                        <a:rPr lang="en-US" sz="1700" u="none" strike="noStrike" dirty="0">
                          <a:effectLst/>
                        </a:rPr>
                        <a:t>0.015</a:t>
                      </a:r>
                      <a:endParaRPr lang="en-US" sz="1700" b="0" i="0" u="none" strike="noStrike" dirty="0">
                        <a:solidFill>
                          <a:srgbClr val="000000"/>
                        </a:solidFill>
                        <a:effectLst/>
                        <a:latin typeface="Calibri" panose="020F0502020204030204" pitchFamily="34" charset="0"/>
                      </a:endParaRPr>
                    </a:p>
                  </a:txBody>
                  <a:tcPr marL="7009" marR="7009" marT="7009" marB="0" anchor="b"/>
                </a:tc>
                <a:extLst>
                  <a:ext uri="{0D108BD9-81ED-4DB2-BD59-A6C34878D82A}">
                    <a16:rowId xmlns:a16="http://schemas.microsoft.com/office/drawing/2014/main" val="319773483"/>
                  </a:ext>
                </a:extLst>
              </a:tr>
              <a:tr h="277646">
                <a:tc vMerge="1">
                  <a:txBody>
                    <a:bodyPr/>
                    <a:lstStyle/>
                    <a:p>
                      <a:endParaRPr lang="en-US"/>
                    </a:p>
                  </a:txBody>
                  <a:tcPr/>
                </a:tc>
                <a:tc>
                  <a:txBody>
                    <a:bodyPr/>
                    <a:lstStyle/>
                    <a:p>
                      <a:pPr algn="l" fontAlgn="b"/>
                      <a:r>
                        <a:rPr lang="en-US" sz="1700" u="none" strike="noStrike">
                          <a:effectLst/>
                        </a:rPr>
                        <a:t>space</a:t>
                      </a:r>
                      <a:endParaRPr lang="en-US" sz="1700" b="0" i="0" u="none" strike="noStrike">
                        <a:solidFill>
                          <a:srgbClr val="000000"/>
                        </a:solidFill>
                        <a:effectLst/>
                        <a:latin typeface="Calibri" panose="020F0502020204030204" pitchFamily="34" charset="0"/>
                      </a:endParaRPr>
                    </a:p>
                  </a:txBody>
                  <a:tcPr marL="7009" marR="7009" marT="7009" marB="0" anchor="b"/>
                </a:tc>
                <a:tc>
                  <a:txBody>
                    <a:bodyPr/>
                    <a:lstStyle/>
                    <a:p>
                      <a:pPr algn="r" fontAlgn="b"/>
                      <a:r>
                        <a:rPr lang="en-US" sz="1700" u="none" strike="noStrike" dirty="0">
                          <a:effectLst/>
                        </a:rPr>
                        <a:t>37944</a:t>
                      </a:r>
                      <a:endParaRPr lang="en-US" sz="1700" b="0" i="0" u="none" strike="noStrike" dirty="0">
                        <a:solidFill>
                          <a:srgbClr val="000000"/>
                        </a:solidFill>
                        <a:effectLst/>
                        <a:latin typeface="Calibri" panose="020F0502020204030204" pitchFamily="34" charset="0"/>
                      </a:endParaRPr>
                    </a:p>
                  </a:txBody>
                  <a:tcPr marL="7009" marR="7009" marT="7009" marB="0" anchor="b"/>
                </a:tc>
                <a:tc>
                  <a:txBody>
                    <a:bodyPr/>
                    <a:lstStyle/>
                    <a:p>
                      <a:pPr algn="r" fontAlgn="b"/>
                      <a:r>
                        <a:rPr lang="en-US" sz="1700" u="none" strike="noStrike">
                          <a:effectLst/>
                        </a:rPr>
                        <a:t>34.9%</a:t>
                      </a:r>
                      <a:endParaRPr lang="en-US" sz="1700" b="0" i="0" u="none" strike="noStrike">
                        <a:solidFill>
                          <a:srgbClr val="000000"/>
                        </a:solidFill>
                        <a:effectLst/>
                        <a:latin typeface="Calibri" panose="020F0502020204030204" pitchFamily="34" charset="0"/>
                      </a:endParaRPr>
                    </a:p>
                  </a:txBody>
                  <a:tcPr marL="7009" marR="7009" marT="7009" marB="0" anchor="b"/>
                </a:tc>
                <a:tc>
                  <a:txBody>
                    <a:bodyPr/>
                    <a:lstStyle/>
                    <a:p>
                      <a:pPr algn="r" fontAlgn="b"/>
                      <a:r>
                        <a:rPr lang="en-US" sz="1700" u="none" strike="noStrike">
                          <a:effectLst/>
                        </a:rPr>
                        <a:t>0.012</a:t>
                      </a:r>
                      <a:endParaRPr lang="en-US" sz="1700" b="0" i="0" u="none" strike="noStrike">
                        <a:solidFill>
                          <a:srgbClr val="000000"/>
                        </a:solidFill>
                        <a:effectLst/>
                        <a:latin typeface="Calibri" panose="020F0502020204030204" pitchFamily="34" charset="0"/>
                      </a:endParaRPr>
                    </a:p>
                  </a:txBody>
                  <a:tcPr marL="7009" marR="7009" marT="7009" marB="0" anchor="b"/>
                </a:tc>
                <a:tc>
                  <a:txBody>
                    <a:bodyPr/>
                    <a:lstStyle/>
                    <a:p>
                      <a:pPr algn="r" fontAlgn="b"/>
                      <a:r>
                        <a:rPr lang="en-US" sz="1700" u="none" strike="noStrike">
                          <a:effectLst/>
                        </a:rPr>
                        <a:t>3454</a:t>
                      </a:r>
                      <a:endParaRPr lang="en-US" sz="1700" b="0" i="0" u="none" strike="noStrike">
                        <a:solidFill>
                          <a:srgbClr val="000000"/>
                        </a:solidFill>
                        <a:effectLst/>
                        <a:latin typeface="Calibri" panose="020F0502020204030204" pitchFamily="34" charset="0"/>
                      </a:endParaRPr>
                    </a:p>
                  </a:txBody>
                  <a:tcPr marL="7009" marR="7009" marT="7009" marB="0" anchor="b"/>
                </a:tc>
                <a:tc>
                  <a:txBody>
                    <a:bodyPr/>
                    <a:lstStyle/>
                    <a:p>
                      <a:pPr algn="r" fontAlgn="b"/>
                      <a:r>
                        <a:rPr lang="en-US" sz="1700" u="none" strike="noStrike">
                          <a:effectLst/>
                        </a:rPr>
                        <a:t>3.2%</a:t>
                      </a:r>
                      <a:endParaRPr lang="en-US" sz="1700" b="0" i="0" u="none" strike="noStrike">
                        <a:solidFill>
                          <a:srgbClr val="000000"/>
                        </a:solidFill>
                        <a:effectLst/>
                        <a:latin typeface="Calibri" panose="020F0502020204030204" pitchFamily="34" charset="0"/>
                      </a:endParaRPr>
                    </a:p>
                  </a:txBody>
                  <a:tcPr marL="7009" marR="7009" marT="7009" marB="0" anchor="b"/>
                </a:tc>
                <a:tc>
                  <a:txBody>
                    <a:bodyPr/>
                    <a:lstStyle/>
                    <a:p>
                      <a:pPr algn="r" fontAlgn="b"/>
                      <a:r>
                        <a:rPr lang="en-US" sz="1700" u="none" strike="noStrike" dirty="0">
                          <a:effectLst/>
                        </a:rPr>
                        <a:t>0.002</a:t>
                      </a:r>
                      <a:endParaRPr lang="en-US" sz="1700" b="0" i="0" u="none" strike="noStrike" dirty="0">
                        <a:solidFill>
                          <a:srgbClr val="000000"/>
                        </a:solidFill>
                        <a:effectLst/>
                        <a:latin typeface="Calibri" panose="020F0502020204030204" pitchFamily="34" charset="0"/>
                      </a:endParaRPr>
                    </a:p>
                  </a:txBody>
                  <a:tcPr marL="7009" marR="7009" marT="7009" marB="0" anchor="b"/>
                </a:tc>
                <a:extLst>
                  <a:ext uri="{0D108BD9-81ED-4DB2-BD59-A6C34878D82A}">
                    <a16:rowId xmlns:a16="http://schemas.microsoft.com/office/drawing/2014/main" val="1681373749"/>
                  </a:ext>
                </a:extLst>
              </a:tr>
              <a:tr h="335999">
                <a:tc vMerge="1">
                  <a:txBody>
                    <a:bodyPr/>
                    <a:lstStyle/>
                    <a:p>
                      <a:endParaRPr lang="en-US"/>
                    </a:p>
                  </a:txBody>
                  <a:tcPr/>
                </a:tc>
                <a:tc>
                  <a:txBody>
                    <a:bodyPr/>
                    <a:lstStyle/>
                    <a:p>
                      <a:pPr algn="l" fontAlgn="b"/>
                      <a:r>
                        <a:rPr lang="en-US" sz="1700" u="none" strike="noStrike">
                          <a:effectLst/>
                        </a:rPr>
                        <a:t>Average</a:t>
                      </a:r>
                      <a:endParaRPr lang="en-US" sz="1700" b="0" i="0" u="none" strike="noStrike">
                        <a:solidFill>
                          <a:srgbClr val="000000"/>
                        </a:solidFill>
                        <a:effectLst/>
                        <a:latin typeface="Calibri" panose="020F0502020204030204" pitchFamily="34" charset="0"/>
                      </a:endParaRPr>
                    </a:p>
                  </a:txBody>
                  <a:tcPr marL="7009" marR="7009" marT="7009" marB="0" anchor="b"/>
                </a:tc>
                <a:tc>
                  <a:txBody>
                    <a:bodyPr/>
                    <a:lstStyle/>
                    <a:p>
                      <a:pPr algn="r" fontAlgn="b"/>
                      <a:r>
                        <a:rPr lang="en-US" sz="2400" b="1" u="none" strike="noStrike" dirty="0">
                          <a:solidFill>
                            <a:srgbClr val="FF0000"/>
                          </a:solidFill>
                          <a:effectLst/>
                        </a:rPr>
                        <a:t>25042.7</a:t>
                      </a:r>
                      <a:endParaRPr lang="en-US" sz="2400" b="1" i="0" u="none" strike="noStrike" dirty="0">
                        <a:solidFill>
                          <a:srgbClr val="FF0000"/>
                        </a:solidFill>
                        <a:effectLst/>
                        <a:latin typeface="Calibri" panose="020F0502020204030204" pitchFamily="34" charset="0"/>
                      </a:endParaRPr>
                    </a:p>
                  </a:txBody>
                  <a:tcPr marL="7009" marR="7009" marT="7009" marB="0" anchor="b"/>
                </a:tc>
                <a:tc>
                  <a:txBody>
                    <a:bodyPr/>
                    <a:lstStyle/>
                    <a:p>
                      <a:pPr algn="r" fontAlgn="b"/>
                      <a:r>
                        <a:rPr lang="en-US" sz="2400" b="1" u="none" strike="noStrike" dirty="0">
                          <a:solidFill>
                            <a:srgbClr val="FF0000"/>
                          </a:solidFill>
                          <a:effectLst/>
                        </a:rPr>
                        <a:t>6.9%</a:t>
                      </a:r>
                      <a:endParaRPr lang="en-US" sz="2400" b="1" i="0" u="none" strike="noStrike" dirty="0">
                        <a:solidFill>
                          <a:srgbClr val="FF0000"/>
                        </a:solidFill>
                        <a:effectLst/>
                        <a:latin typeface="Calibri" panose="020F0502020204030204" pitchFamily="34" charset="0"/>
                      </a:endParaRPr>
                    </a:p>
                  </a:txBody>
                  <a:tcPr marL="7009" marR="7009" marT="7009" marB="0" anchor="b"/>
                </a:tc>
                <a:tc>
                  <a:txBody>
                    <a:bodyPr/>
                    <a:lstStyle/>
                    <a:p>
                      <a:pPr algn="r" fontAlgn="b"/>
                      <a:r>
                        <a:rPr lang="en-US" sz="2400" b="1" u="none" strike="noStrike" dirty="0">
                          <a:solidFill>
                            <a:srgbClr val="FF0000"/>
                          </a:solidFill>
                          <a:effectLst/>
                        </a:rPr>
                        <a:t>0.034</a:t>
                      </a:r>
                      <a:endParaRPr lang="en-US" sz="2400" b="1" i="0" u="none" strike="noStrike" dirty="0">
                        <a:solidFill>
                          <a:srgbClr val="FF0000"/>
                        </a:solidFill>
                        <a:effectLst/>
                        <a:latin typeface="Calibri" panose="020F0502020204030204" pitchFamily="34" charset="0"/>
                      </a:endParaRPr>
                    </a:p>
                  </a:txBody>
                  <a:tcPr marL="7009" marR="7009" marT="7009" marB="0" anchor="b"/>
                </a:tc>
                <a:tc>
                  <a:txBody>
                    <a:bodyPr/>
                    <a:lstStyle/>
                    <a:p>
                      <a:pPr algn="r" fontAlgn="b"/>
                      <a:r>
                        <a:rPr lang="en-US" sz="2400" b="1" u="none" strike="noStrike" dirty="0">
                          <a:solidFill>
                            <a:srgbClr val="00B050"/>
                          </a:solidFill>
                          <a:effectLst/>
                        </a:rPr>
                        <a:t>4717.8</a:t>
                      </a:r>
                      <a:endParaRPr lang="en-US" sz="2400" b="1" i="0" u="none" strike="noStrike" dirty="0">
                        <a:solidFill>
                          <a:srgbClr val="00B050"/>
                        </a:solidFill>
                        <a:effectLst/>
                        <a:latin typeface="Calibri" panose="020F0502020204030204" pitchFamily="34" charset="0"/>
                      </a:endParaRPr>
                    </a:p>
                  </a:txBody>
                  <a:tcPr marL="7009" marR="7009" marT="7009" marB="0" anchor="b"/>
                </a:tc>
                <a:tc>
                  <a:txBody>
                    <a:bodyPr/>
                    <a:lstStyle/>
                    <a:p>
                      <a:pPr algn="r" fontAlgn="b"/>
                      <a:r>
                        <a:rPr lang="en-US" sz="2400" b="1" u="none" strike="noStrike" dirty="0">
                          <a:solidFill>
                            <a:srgbClr val="00B050"/>
                          </a:solidFill>
                          <a:effectLst/>
                        </a:rPr>
                        <a:t>1.3%</a:t>
                      </a:r>
                      <a:endParaRPr lang="en-US" sz="2400" b="1" i="0" u="none" strike="noStrike" dirty="0">
                        <a:solidFill>
                          <a:srgbClr val="00B050"/>
                        </a:solidFill>
                        <a:effectLst/>
                        <a:latin typeface="Calibri" panose="020F0502020204030204" pitchFamily="34" charset="0"/>
                      </a:endParaRPr>
                    </a:p>
                  </a:txBody>
                  <a:tcPr marL="7009" marR="7009" marT="7009" marB="0" anchor="b"/>
                </a:tc>
                <a:tc>
                  <a:txBody>
                    <a:bodyPr/>
                    <a:lstStyle/>
                    <a:p>
                      <a:pPr algn="r" fontAlgn="b"/>
                      <a:r>
                        <a:rPr lang="en-US" sz="2400" b="1" u="none" strike="noStrike" dirty="0">
                          <a:solidFill>
                            <a:srgbClr val="00B050"/>
                          </a:solidFill>
                          <a:effectLst/>
                        </a:rPr>
                        <a:t>0.011</a:t>
                      </a:r>
                      <a:endParaRPr lang="en-US" sz="2400" b="1" i="0" u="none" strike="noStrike" dirty="0">
                        <a:solidFill>
                          <a:srgbClr val="00B050"/>
                        </a:solidFill>
                        <a:effectLst/>
                        <a:latin typeface="Calibri" panose="020F0502020204030204" pitchFamily="34" charset="0"/>
                      </a:endParaRPr>
                    </a:p>
                  </a:txBody>
                  <a:tcPr marL="7009" marR="7009" marT="7009" marB="0" anchor="b"/>
                </a:tc>
                <a:extLst>
                  <a:ext uri="{0D108BD9-81ED-4DB2-BD59-A6C34878D82A}">
                    <a16:rowId xmlns:a16="http://schemas.microsoft.com/office/drawing/2014/main" val="3313355923"/>
                  </a:ext>
                </a:extLst>
              </a:tr>
            </a:tbl>
          </a:graphicData>
        </a:graphic>
      </p:graphicFrame>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24</a:t>
            </a:fld>
            <a:endParaRPr lang="en-US"/>
          </a:p>
        </p:txBody>
      </p:sp>
      <p:sp>
        <p:nvSpPr>
          <p:cNvPr id="7" name="Content Placeholder 2"/>
          <p:cNvSpPr txBox="1">
            <a:spLocks/>
          </p:cNvSpPr>
          <p:nvPr/>
        </p:nvSpPr>
        <p:spPr>
          <a:xfrm>
            <a:off x="838200" y="1825625"/>
            <a:ext cx="10515600" cy="20754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cs typeface="Courier New" panose="02070309020205020404" pitchFamily="49" charset="0"/>
              </a:rPr>
              <a:t>REFINER selects much </a:t>
            </a:r>
            <a:r>
              <a:rPr lang="en-US" b="1" i="1" u="sng" dirty="0" smtClean="0">
                <a:cs typeface="Courier New" panose="02070309020205020404" pitchFamily="49" charset="0"/>
              </a:rPr>
              <a:t>fewer mutants (5.3 times)</a:t>
            </a:r>
            <a:r>
              <a:rPr lang="en-US" dirty="0" smtClean="0">
                <a:cs typeface="Courier New" panose="02070309020205020404" pitchFamily="49" charset="0"/>
              </a:rPr>
              <a:t> and achieves </a:t>
            </a:r>
            <a:r>
              <a:rPr lang="en-US" b="1" i="1" u="sng" dirty="0" smtClean="0">
                <a:cs typeface="Courier New" panose="02070309020205020404" pitchFamily="49" charset="0"/>
              </a:rPr>
              <a:t>more accurate prediction (3.1 times)</a:t>
            </a:r>
            <a:r>
              <a:rPr lang="en-US" dirty="0" smtClean="0">
                <a:cs typeface="Courier New" panose="02070309020205020404" pitchFamily="49" charset="0"/>
              </a:rPr>
              <a:t> of hard-to-kill mutation scores than REFINER</a:t>
            </a:r>
            <a:r>
              <a:rPr lang="en-US" baseline="30000" dirty="0" smtClean="0">
                <a:cs typeface="Courier New" panose="02070309020205020404" pitchFamily="49" charset="0"/>
              </a:rPr>
              <a:t>TRD</a:t>
            </a:r>
          </a:p>
          <a:p>
            <a:pPr lvl="1"/>
            <a:r>
              <a:rPr lang="en-US" dirty="0" smtClean="0">
                <a:cs typeface="Courier New" panose="02070309020205020404" pitchFamily="49" charset="0"/>
              </a:rPr>
              <a:t>Similar trends are observed in results of Hard-to-kill 3% and 7% </a:t>
            </a:r>
            <a:endParaRPr lang="en-US" dirty="0">
              <a:cs typeface="Courier New" panose="02070309020205020404" pitchFamily="49" charset="0"/>
            </a:endParaRPr>
          </a:p>
        </p:txBody>
      </p:sp>
    </p:spTree>
    <p:extLst>
      <p:ext uri="{BB962C8B-B14F-4D97-AF65-F5344CB8AC3E}">
        <p14:creationId xmlns:p14="http://schemas.microsoft.com/office/powerpoint/2010/main" val="38595546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RQ3 &amp; RQ4</a:t>
            </a:r>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8" name="Content Placeholder 2"/>
          <p:cNvSpPr txBox="1">
            <a:spLocks/>
          </p:cNvSpPr>
          <p:nvPr/>
        </p:nvSpPr>
        <p:spPr>
          <a:xfrm>
            <a:off x="899032" y="1825625"/>
            <a:ext cx="10454768" cy="16782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cs typeface="Courier New" panose="02070309020205020404" pitchFamily="49" charset="0"/>
              </a:rPr>
              <a:t>REFINER can predict hard-to-kill mutation scores </a:t>
            </a:r>
            <a:r>
              <a:rPr lang="en-US" b="1" i="1" u="sng" dirty="0" smtClean="0">
                <a:cs typeface="Courier New" panose="02070309020205020404" pitchFamily="49" charset="0"/>
              </a:rPr>
              <a:t>more accurately (4.5, 4.4, 4.3 times)</a:t>
            </a:r>
            <a:r>
              <a:rPr lang="en-US" dirty="0" smtClean="0">
                <a:cs typeface="Courier New" panose="02070309020205020404" pitchFamily="49" charset="0"/>
              </a:rPr>
              <a:t> than RND</a:t>
            </a:r>
            <a:r>
              <a:rPr lang="en-US" baseline="30000" dirty="0" smtClean="0">
                <a:cs typeface="Courier New" panose="02070309020205020404" pitchFamily="49" charset="0"/>
              </a:rPr>
              <a:t>SN</a:t>
            </a:r>
            <a:r>
              <a:rPr lang="en-US" dirty="0">
                <a:cs typeface="Courier New" panose="02070309020205020404" pitchFamily="49" charset="0"/>
              </a:rPr>
              <a:t>, E-SELECTIVE and </a:t>
            </a:r>
            <a:r>
              <a:rPr lang="en-US" dirty="0" smtClean="0">
                <a:cs typeface="Courier New" panose="02070309020205020404" pitchFamily="49" charset="0"/>
              </a:rPr>
              <a:t>SSDL.</a:t>
            </a:r>
          </a:p>
          <a:p>
            <a:r>
              <a:rPr lang="en-US" dirty="0" smtClean="0">
                <a:cs typeface="Courier New" panose="02070309020205020404" pitchFamily="49" charset="0"/>
              </a:rPr>
              <a:t>Despite using </a:t>
            </a:r>
            <a:r>
              <a:rPr lang="en-US" b="1" i="1" u="sng" dirty="0" smtClean="0">
                <a:cs typeface="Courier New" panose="02070309020205020404" pitchFamily="49" charset="0"/>
              </a:rPr>
              <a:t>more mutants</a:t>
            </a:r>
            <a:r>
              <a:rPr lang="en-US" dirty="0" smtClean="0">
                <a:cs typeface="Courier New" panose="02070309020205020404" pitchFamily="49" charset="0"/>
              </a:rPr>
              <a:t> than SSDL and E-SELECTIVE, REFINER uses </a:t>
            </a:r>
            <a:r>
              <a:rPr lang="en-US" b="1" i="1" u="sng" dirty="0" smtClean="0">
                <a:cs typeface="Courier New" panose="02070309020205020404" pitchFamily="49" charset="0"/>
              </a:rPr>
              <a:t>less than 2%</a:t>
            </a:r>
            <a:r>
              <a:rPr lang="en-US" dirty="0" smtClean="0">
                <a:solidFill>
                  <a:srgbClr val="00B050"/>
                </a:solidFill>
                <a:cs typeface="Courier New" panose="02070309020205020404" pitchFamily="49" charset="0"/>
              </a:rPr>
              <a:t> </a:t>
            </a:r>
            <a:r>
              <a:rPr lang="en-US" dirty="0" smtClean="0">
                <a:cs typeface="Courier New" panose="02070309020205020404" pitchFamily="49" charset="0"/>
              </a:rPr>
              <a:t>of generated mutants</a:t>
            </a:r>
            <a:endParaRPr lang="en-US" dirty="0">
              <a:cs typeface="Courier New" panose="02070309020205020404" pitchFamily="49" charset="0"/>
            </a:endParaRPr>
          </a:p>
        </p:txBody>
      </p:sp>
      <p:graphicFrame>
        <p:nvGraphicFramePr>
          <p:cNvPr id="9" name="Table 8"/>
          <p:cNvGraphicFramePr>
            <a:graphicFrameLocks noGrp="1"/>
          </p:cNvGraphicFramePr>
          <p:nvPr>
            <p:extLst>
              <p:ext uri="{D42A27DB-BD31-4B8C-83A1-F6EECF244321}">
                <p14:modId xmlns:p14="http://schemas.microsoft.com/office/powerpoint/2010/main" val="895018586"/>
              </p:ext>
            </p:extLst>
          </p:nvPr>
        </p:nvGraphicFramePr>
        <p:xfrm>
          <a:off x="186283" y="3675074"/>
          <a:ext cx="11819433" cy="2685356"/>
        </p:xfrm>
        <a:graphic>
          <a:graphicData uri="http://schemas.openxmlformats.org/drawingml/2006/table">
            <a:tbl>
              <a:tblPr>
                <a:tableStyleId>{5940675A-B579-460E-94D1-54222C63F5DA}</a:tableStyleId>
              </a:tblPr>
              <a:tblGrid>
                <a:gridCol w="848576">
                  <a:extLst>
                    <a:ext uri="{9D8B030D-6E8A-4147-A177-3AD203B41FA5}">
                      <a16:colId xmlns:a16="http://schemas.microsoft.com/office/drawing/2014/main" val="3283899655"/>
                    </a:ext>
                  </a:extLst>
                </a:gridCol>
                <a:gridCol w="848576">
                  <a:extLst>
                    <a:ext uri="{9D8B030D-6E8A-4147-A177-3AD203B41FA5}">
                      <a16:colId xmlns:a16="http://schemas.microsoft.com/office/drawing/2014/main" val="1955807187"/>
                    </a:ext>
                  </a:extLst>
                </a:gridCol>
                <a:gridCol w="839773">
                  <a:extLst>
                    <a:ext uri="{9D8B030D-6E8A-4147-A177-3AD203B41FA5}">
                      <a16:colId xmlns:a16="http://schemas.microsoft.com/office/drawing/2014/main" val="111632190"/>
                    </a:ext>
                  </a:extLst>
                </a:gridCol>
                <a:gridCol w="914400">
                  <a:extLst>
                    <a:ext uri="{9D8B030D-6E8A-4147-A177-3AD203B41FA5}">
                      <a16:colId xmlns:a16="http://schemas.microsoft.com/office/drawing/2014/main" val="2448118525"/>
                    </a:ext>
                  </a:extLst>
                </a:gridCol>
                <a:gridCol w="839773">
                  <a:extLst>
                    <a:ext uri="{9D8B030D-6E8A-4147-A177-3AD203B41FA5}">
                      <a16:colId xmlns:a16="http://schemas.microsoft.com/office/drawing/2014/main" val="325448541"/>
                    </a:ext>
                  </a:extLst>
                </a:gridCol>
                <a:gridCol w="839773">
                  <a:extLst>
                    <a:ext uri="{9D8B030D-6E8A-4147-A177-3AD203B41FA5}">
                      <a16:colId xmlns:a16="http://schemas.microsoft.com/office/drawing/2014/main" val="2552827211"/>
                    </a:ext>
                  </a:extLst>
                </a:gridCol>
                <a:gridCol w="914400">
                  <a:extLst>
                    <a:ext uri="{9D8B030D-6E8A-4147-A177-3AD203B41FA5}">
                      <a16:colId xmlns:a16="http://schemas.microsoft.com/office/drawing/2014/main" val="1183931455"/>
                    </a:ext>
                  </a:extLst>
                </a:gridCol>
                <a:gridCol w="755272">
                  <a:extLst>
                    <a:ext uri="{9D8B030D-6E8A-4147-A177-3AD203B41FA5}">
                      <a16:colId xmlns:a16="http://schemas.microsoft.com/office/drawing/2014/main" val="2621556504"/>
                    </a:ext>
                  </a:extLst>
                </a:gridCol>
                <a:gridCol w="839773">
                  <a:extLst>
                    <a:ext uri="{9D8B030D-6E8A-4147-A177-3AD203B41FA5}">
                      <a16:colId xmlns:a16="http://schemas.microsoft.com/office/drawing/2014/main" val="1759006142"/>
                    </a:ext>
                  </a:extLst>
                </a:gridCol>
                <a:gridCol w="914400">
                  <a:extLst>
                    <a:ext uri="{9D8B030D-6E8A-4147-A177-3AD203B41FA5}">
                      <a16:colId xmlns:a16="http://schemas.microsoft.com/office/drawing/2014/main" val="1658801811"/>
                    </a:ext>
                  </a:extLst>
                </a:gridCol>
                <a:gridCol w="755272">
                  <a:extLst>
                    <a:ext uri="{9D8B030D-6E8A-4147-A177-3AD203B41FA5}">
                      <a16:colId xmlns:a16="http://schemas.microsoft.com/office/drawing/2014/main" val="157974551"/>
                    </a:ext>
                  </a:extLst>
                </a:gridCol>
                <a:gridCol w="839773">
                  <a:extLst>
                    <a:ext uri="{9D8B030D-6E8A-4147-A177-3AD203B41FA5}">
                      <a16:colId xmlns:a16="http://schemas.microsoft.com/office/drawing/2014/main" val="1544274815"/>
                    </a:ext>
                  </a:extLst>
                </a:gridCol>
                <a:gridCol w="914400">
                  <a:extLst>
                    <a:ext uri="{9D8B030D-6E8A-4147-A177-3AD203B41FA5}">
                      <a16:colId xmlns:a16="http://schemas.microsoft.com/office/drawing/2014/main" val="1528230850"/>
                    </a:ext>
                  </a:extLst>
                </a:gridCol>
                <a:gridCol w="755272">
                  <a:extLst>
                    <a:ext uri="{9D8B030D-6E8A-4147-A177-3AD203B41FA5}">
                      <a16:colId xmlns:a16="http://schemas.microsoft.com/office/drawing/2014/main" val="131364564"/>
                    </a:ext>
                  </a:extLst>
                </a:gridCol>
              </a:tblGrid>
              <a:tr h="249330">
                <a:tc rowSpan="2">
                  <a:txBody>
                    <a:bodyPr/>
                    <a:lstStyle/>
                    <a:p>
                      <a:pPr algn="ct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6647" marR="6647" marT="6647" marB="0" anchor="b"/>
                </a:tc>
                <a:tc rowSpan="2">
                  <a:txBody>
                    <a:bodyPr/>
                    <a:lstStyle/>
                    <a:p>
                      <a:pPr algn="ctr" fontAlgn="t"/>
                      <a:r>
                        <a:rPr lang="en-US" sz="1600" u="none" strike="noStrike" dirty="0">
                          <a:effectLst/>
                        </a:rPr>
                        <a:t>Target Programs</a:t>
                      </a:r>
                      <a:endParaRPr lang="en-US" sz="1600" b="0" i="0" u="none" strike="noStrike" dirty="0">
                        <a:solidFill>
                          <a:srgbClr val="000000"/>
                        </a:solidFill>
                        <a:effectLst/>
                        <a:latin typeface="Calibri" panose="020F0502020204030204" pitchFamily="34" charset="0"/>
                      </a:endParaRPr>
                    </a:p>
                  </a:txBody>
                  <a:tcPr marL="6647" marR="6647" marT="6647" marB="0" anchor="ctr"/>
                </a:tc>
                <a:tc grid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u="none" strike="noStrike" dirty="0" smtClean="0">
                          <a:solidFill>
                            <a:schemeClr val="accent2"/>
                          </a:solidFill>
                          <a:effectLst/>
                        </a:rPr>
                        <a:t>RND</a:t>
                      </a:r>
                      <a:r>
                        <a:rPr lang="en-US" sz="1600" b="1" u="none" strike="noStrike" baseline="30000" dirty="0" smtClean="0">
                          <a:solidFill>
                            <a:schemeClr val="accent2"/>
                          </a:solidFill>
                          <a:effectLst/>
                        </a:rPr>
                        <a:t>SN</a:t>
                      </a:r>
                      <a:endParaRPr lang="en-US" sz="1600" b="1" i="0" u="none" strike="noStrike" dirty="0" smtClean="0">
                        <a:solidFill>
                          <a:schemeClr val="accent2"/>
                        </a:solidFill>
                        <a:effectLst/>
                        <a:latin typeface="Calibri" panose="020F0502020204030204" pitchFamily="34" charset="0"/>
                      </a:endParaRPr>
                    </a:p>
                  </a:txBody>
                  <a:tcPr marL="6647" marR="6647" marT="6647" marB="0" anchor="b"/>
                </a:tc>
                <a:tc hMerge="1">
                  <a:txBody>
                    <a:bodyPr/>
                    <a:lstStyle/>
                    <a:p>
                      <a:pPr algn="ctr" fontAlgn="b"/>
                      <a:endParaRPr lang="en-US" sz="1600" b="1" i="0" u="none" strike="noStrike" dirty="0">
                        <a:solidFill>
                          <a:srgbClr val="0070C0"/>
                        </a:solidFill>
                        <a:effectLst/>
                        <a:latin typeface="Calibri" panose="020F0502020204030204" pitchFamily="34" charset="0"/>
                      </a:endParaRPr>
                    </a:p>
                  </a:txBody>
                  <a:tcPr marL="6647" marR="6647" marT="6647" marB="0" anchor="b"/>
                </a:tc>
                <a:tc hMerge="1">
                  <a:txBody>
                    <a:bodyPr/>
                    <a:lstStyle/>
                    <a:p>
                      <a:pPr algn="ctr" fontAlgn="b"/>
                      <a:endParaRPr lang="en-US" sz="1600" b="1" i="0" u="none" strike="noStrike" dirty="0">
                        <a:solidFill>
                          <a:srgbClr val="0070C0"/>
                        </a:solidFill>
                        <a:effectLst/>
                        <a:latin typeface="Calibri" panose="020F0502020204030204" pitchFamily="34" charset="0"/>
                      </a:endParaRPr>
                    </a:p>
                  </a:txBody>
                  <a:tcPr marL="6647" marR="6647" marT="6647" marB="0" anchor="b"/>
                </a:tc>
                <a:tc gridSpan="3">
                  <a:txBody>
                    <a:bodyPr/>
                    <a:lstStyle/>
                    <a:p>
                      <a:pPr algn="ctr" fontAlgn="b"/>
                      <a:r>
                        <a:rPr lang="en-US" sz="1600" b="1" u="none" strike="noStrike" dirty="0">
                          <a:solidFill>
                            <a:srgbClr val="0070C0"/>
                          </a:solidFill>
                          <a:effectLst/>
                        </a:rPr>
                        <a:t>E-SELECTIVE</a:t>
                      </a:r>
                      <a:endParaRPr lang="en-US" sz="1600" b="1" i="0" u="none" strike="noStrike" dirty="0">
                        <a:solidFill>
                          <a:srgbClr val="0070C0"/>
                        </a:solidFill>
                        <a:effectLst/>
                        <a:latin typeface="Calibri" panose="020F0502020204030204" pitchFamily="34" charset="0"/>
                      </a:endParaRPr>
                    </a:p>
                  </a:txBody>
                  <a:tcPr marL="6647" marR="6647" marT="6647" marB="0" anchor="b"/>
                </a:tc>
                <a:tc hMerge="1">
                  <a:txBody>
                    <a:bodyPr/>
                    <a:lstStyle/>
                    <a:p>
                      <a:endParaRPr lang="en-US"/>
                    </a:p>
                  </a:txBody>
                  <a:tcPr/>
                </a:tc>
                <a:tc hMerge="1">
                  <a:txBody>
                    <a:bodyPr/>
                    <a:lstStyle/>
                    <a:p>
                      <a:endParaRPr lang="en-US"/>
                    </a:p>
                  </a:txBody>
                  <a:tcPr/>
                </a:tc>
                <a:tc gridSpan="3">
                  <a:txBody>
                    <a:bodyPr/>
                    <a:lstStyle/>
                    <a:p>
                      <a:pPr algn="ctr" fontAlgn="b"/>
                      <a:r>
                        <a:rPr lang="en-US" sz="1600" b="1" u="none" strike="noStrike" dirty="0">
                          <a:solidFill>
                            <a:srgbClr val="FF0000"/>
                          </a:solidFill>
                          <a:effectLst/>
                        </a:rPr>
                        <a:t>SSDL</a:t>
                      </a:r>
                      <a:endParaRPr lang="en-US" sz="1600" b="1" i="0" u="none" strike="noStrike" dirty="0">
                        <a:solidFill>
                          <a:srgbClr val="FF0000"/>
                        </a:solidFill>
                        <a:effectLst/>
                        <a:latin typeface="Calibri" panose="020F0502020204030204" pitchFamily="34" charset="0"/>
                      </a:endParaRPr>
                    </a:p>
                  </a:txBody>
                  <a:tcPr marL="6647" marR="6647" marT="6647" marB="0" anchor="b"/>
                </a:tc>
                <a:tc hMerge="1">
                  <a:txBody>
                    <a:bodyPr/>
                    <a:lstStyle/>
                    <a:p>
                      <a:endParaRPr lang="en-US"/>
                    </a:p>
                  </a:txBody>
                  <a:tcPr/>
                </a:tc>
                <a:tc hMerge="1">
                  <a:txBody>
                    <a:bodyPr/>
                    <a:lstStyle/>
                    <a:p>
                      <a:endParaRPr lang="en-US"/>
                    </a:p>
                  </a:txBody>
                  <a:tcPr/>
                </a:tc>
                <a:tc gridSpan="3">
                  <a:txBody>
                    <a:bodyPr/>
                    <a:lstStyle/>
                    <a:p>
                      <a:pPr algn="ctr" fontAlgn="b"/>
                      <a:r>
                        <a:rPr lang="en-US" sz="1600" b="1" u="none" strike="noStrike" dirty="0">
                          <a:solidFill>
                            <a:srgbClr val="00B050"/>
                          </a:solidFill>
                          <a:effectLst/>
                        </a:rPr>
                        <a:t>REFINER</a:t>
                      </a:r>
                      <a:endParaRPr lang="en-US" sz="1600" b="1" i="0" u="none" strike="noStrike" dirty="0">
                        <a:solidFill>
                          <a:srgbClr val="00B050"/>
                        </a:solidFill>
                        <a:effectLst/>
                        <a:latin typeface="Calibri" panose="020F0502020204030204" pitchFamily="34" charset="0"/>
                      </a:endParaRPr>
                    </a:p>
                  </a:txBody>
                  <a:tcPr marL="6647" marR="6647" marT="6647"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8497068"/>
                  </a:ext>
                </a:extLst>
              </a:tr>
              <a:tr h="609199">
                <a:tc vMerge="1">
                  <a:txBody>
                    <a:bodyPr/>
                    <a:lstStyle/>
                    <a:p>
                      <a:endParaRPr lang="en-US"/>
                    </a:p>
                  </a:txBody>
                  <a:tcPr/>
                </a:tc>
                <a:tc vMerge="1">
                  <a:txBody>
                    <a:bodyPr/>
                    <a:lstStyle/>
                    <a:p>
                      <a:endParaRPr lang="en-US"/>
                    </a:p>
                  </a:txBody>
                  <a:tcPr/>
                </a:tc>
                <a:tc>
                  <a:txBody>
                    <a:bodyPr/>
                    <a:lstStyle/>
                    <a:p>
                      <a:pPr algn="ctr" fontAlgn="b"/>
                      <a:r>
                        <a:rPr lang="en-US" sz="1600" u="none" strike="noStrike" dirty="0">
                          <a:effectLst/>
                        </a:rPr>
                        <a:t>#selected mutants</a:t>
                      </a:r>
                      <a:endParaRPr lang="en-US" sz="1600" b="0" i="0" u="none" strike="noStrike" dirty="0">
                        <a:solidFill>
                          <a:srgbClr val="000000"/>
                        </a:solidFill>
                        <a:effectLst/>
                        <a:latin typeface="Calibri" panose="020F0502020204030204" pitchFamily="34" charset="0"/>
                      </a:endParaRPr>
                    </a:p>
                  </a:txBody>
                  <a:tcPr marL="6647" marR="6647" marT="6647" marB="0" anchor="ctr"/>
                </a:tc>
                <a:tc>
                  <a:txBody>
                    <a:bodyPr/>
                    <a:lstStyle/>
                    <a:p>
                      <a:pPr algn="ctr" fontAlgn="b"/>
                      <a:r>
                        <a:rPr lang="en-US" sz="1600" u="none" strike="noStrike" dirty="0">
                          <a:effectLst/>
                        </a:rPr>
                        <a:t>%selected mutants</a:t>
                      </a:r>
                      <a:endParaRPr lang="en-US" sz="1600" b="0" i="0" u="none" strike="noStrike" dirty="0">
                        <a:solidFill>
                          <a:srgbClr val="000000"/>
                        </a:solidFill>
                        <a:effectLst/>
                        <a:latin typeface="Calibri" panose="020F0502020204030204" pitchFamily="34" charset="0"/>
                      </a:endParaRPr>
                    </a:p>
                  </a:txBody>
                  <a:tcPr marL="6647" marR="6647" marT="6647" marB="0" anchor="ctr"/>
                </a:tc>
                <a:tc>
                  <a:txBody>
                    <a:bodyPr/>
                    <a:lstStyle/>
                    <a:p>
                      <a:pPr algn="ctr" fontAlgn="b"/>
                      <a:r>
                        <a:rPr lang="en-US" sz="1600" u="none" strike="noStrike" dirty="0">
                          <a:effectLst/>
                        </a:rPr>
                        <a:t>MSE</a:t>
                      </a:r>
                      <a:endParaRPr lang="en-US" sz="1600" b="0" i="0" u="none" strike="noStrike" dirty="0">
                        <a:solidFill>
                          <a:srgbClr val="000000"/>
                        </a:solidFill>
                        <a:effectLst/>
                        <a:latin typeface="Calibri" panose="020F0502020204030204" pitchFamily="34" charset="0"/>
                      </a:endParaRPr>
                    </a:p>
                  </a:txBody>
                  <a:tcPr marL="6647" marR="6647" marT="6647" marB="0" anchor="ctr"/>
                </a:tc>
                <a:tc>
                  <a:txBody>
                    <a:bodyPr/>
                    <a:lstStyle/>
                    <a:p>
                      <a:pPr algn="ctr" fontAlgn="b"/>
                      <a:r>
                        <a:rPr lang="en-US" sz="1600" u="none" strike="noStrike" dirty="0">
                          <a:effectLst/>
                        </a:rPr>
                        <a:t>#selected mutants</a:t>
                      </a:r>
                      <a:endParaRPr lang="en-US" sz="1600" b="0" i="0" u="none" strike="noStrike" dirty="0">
                        <a:solidFill>
                          <a:srgbClr val="000000"/>
                        </a:solidFill>
                        <a:effectLst/>
                        <a:latin typeface="Calibri" panose="020F0502020204030204" pitchFamily="34" charset="0"/>
                      </a:endParaRPr>
                    </a:p>
                  </a:txBody>
                  <a:tcPr marL="6647" marR="6647" marT="6647" marB="0" anchor="ctr"/>
                </a:tc>
                <a:tc>
                  <a:txBody>
                    <a:bodyPr/>
                    <a:lstStyle/>
                    <a:p>
                      <a:pPr algn="ctr" fontAlgn="b"/>
                      <a:r>
                        <a:rPr lang="en-US" sz="1600" u="none" strike="noStrike" dirty="0">
                          <a:effectLst/>
                        </a:rPr>
                        <a:t>%selected mutants</a:t>
                      </a:r>
                      <a:endParaRPr lang="en-US" sz="1600" b="0" i="0" u="none" strike="noStrike" dirty="0">
                        <a:solidFill>
                          <a:srgbClr val="000000"/>
                        </a:solidFill>
                        <a:effectLst/>
                        <a:latin typeface="Calibri" panose="020F0502020204030204" pitchFamily="34" charset="0"/>
                      </a:endParaRPr>
                    </a:p>
                  </a:txBody>
                  <a:tcPr marL="6647" marR="6647" marT="6647" marB="0" anchor="ctr"/>
                </a:tc>
                <a:tc>
                  <a:txBody>
                    <a:bodyPr/>
                    <a:lstStyle/>
                    <a:p>
                      <a:pPr algn="ctr" fontAlgn="b"/>
                      <a:r>
                        <a:rPr lang="en-US" sz="1600" u="none" strike="noStrike" dirty="0">
                          <a:effectLst/>
                        </a:rPr>
                        <a:t>MSE</a:t>
                      </a:r>
                      <a:endParaRPr lang="en-US" sz="1600" b="0" i="0" u="none" strike="noStrike" dirty="0">
                        <a:solidFill>
                          <a:srgbClr val="000000"/>
                        </a:solidFill>
                        <a:effectLst/>
                        <a:latin typeface="Calibri" panose="020F0502020204030204" pitchFamily="34" charset="0"/>
                      </a:endParaRPr>
                    </a:p>
                  </a:txBody>
                  <a:tcPr marL="6647" marR="6647" marT="6647" marB="0" anchor="ctr"/>
                </a:tc>
                <a:tc>
                  <a:txBody>
                    <a:bodyPr/>
                    <a:lstStyle/>
                    <a:p>
                      <a:pPr algn="ctr" fontAlgn="b"/>
                      <a:r>
                        <a:rPr lang="en-US" sz="1600" u="none" strike="noStrike" dirty="0">
                          <a:effectLst/>
                        </a:rPr>
                        <a:t>#selected mutants</a:t>
                      </a:r>
                      <a:endParaRPr lang="en-US" sz="1600" b="0" i="0" u="none" strike="noStrike" dirty="0">
                        <a:solidFill>
                          <a:srgbClr val="000000"/>
                        </a:solidFill>
                        <a:effectLst/>
                        <a:latin typeface="Calibri" panose="020F0502020204030204" pitchFamily="34" charset="0"/>
                      </a:endParaRPr>
                    </a:p>
                  </a:txBody>
                  <a:tcPr marL="6647" marR="6647" marT="6647" marB="0" anchor="ctr"/>
                </a:tc>
                <a:tc>
                  <a:txBody>
                    <a:bodyPr/>
                    <a:lstStyle/>
                    <a:p>
                      <a:pPr algn="ctr" fontAlgn="b"/>
                      <a:r>
                        <a:rPr lang="en-US" sz="1600" u="none" strike="noStrike" dirty="0">
                          <a:effectLst/>
                        </a:rPr>
                        <a:t>%selected mutants</a:t>
                      </a:r>
                      <a:endParaRPr lang="en-US" sz="1600" b="0" i="0" u="none" strike="noStrike" dirty="0">
                        <a:solidFill>
                          <a:srgbClr val="000000"/>
                        </a:solidFill>
                        <a:effectLst/>
                        <a:latin typeface="Calibri" panose="020F0502020204030204" pitchFamily="34" charset="0"/>
                      </a:endParaRPr>
                    </a:p>
                  </a:txBody>
                  <a:tcPr marL="6647" marR="6647" marT="6647" marB="0" anchor="ctr"/>
                </a:tc>
                <a:tc>
                  <a:txBody>
                    <a:bodyPr/>
                    <a:lstStyle/>
                    <a:p>
                      <a:pPr algn="ctr" fontAlgn="b"/>
                      <a:r>
                        <a:rPr lang="en-US" sz="1600" u="none" strike="noStrike" dirty="0">
                          <a:effectLst/>
                        </a:rPr>
                        <a:t>MSE</a:t>
                      </a:r>
                      <a:endParaRPr lang="en-US" sz="1600" b="0" i="0" u="none" strike="noStrike" dirty="0">
                        <a:solidFill>
                          <a:srgbClr val="000000"/>
                        </a:solidFill>
                        <a:effectLst/>
                        <a:latin typeface="Calibri" panose="020F0502020204030204" pitchFamily="34" charset="0"/>
                      </a:endParaRPr>
                    </a:p>
                  </a:txBody>
                  <a:tcPr marL="6647" marR="6647" marT="6647" marB="0" anchor="ctr"/>
                </a:tc>
                <a:tc>
                  <a:txBody>
                    <a:bodyPr/>
                    <a:lstStyle/>
                    <a:p>
                      <a:pPr algn="ctr" fontAlgn="b"/>
                      <a:r>
                        <a:rPr lang="en-US" sz="1600" u="none" strike="noStrike" dirty="0">
                          <a:effectLst/>
                        </a:rPr>
                        <a:t>#selected mutants</a:t>
                      </a:r>
                      <a:endParaRPr lang="en-US" sz="1600" b="0" i="0" u="none" strike="noStrike" dirty="0">
                        <a:solidFill>
                          <a:srgbClr val="000000"/>
                        </a:solidFill>
                        <a:effectLst/>
                        <a:latin typeface="Calibri" panose="020F0502020204030204" pitchFamily="34" charset="0"/>
                      </a:endParaRPr>
                    </a:p>
                  </a:txBody>
                  <a:tcPr marL="6647" marR="6647" marT="6647" marB="0" anchor="ctr"/>
                </a:tc>
                <a:tc>
                  <a:txBody>
                    <a:bodyPr/>
                    <a:lstStyle/>
                    <a:p>
                      <a:pPr algn="ctr" fontAlgn="b"/>
                      <a:r>
                        <a:rPr lang="en-US" sz="1600" u="none" strike="noStrike" dirty="0">
                          <a:effectLst/>
                        </a:rPr>
                        <a:t>%selected mutants</a:t>
                      </a:r>
                      <a:endParaRPr lang="en-US" sz="1600" b="0" i="0" u="none" strike="noStrike" dirty="0">
                        <a:solidFill>
                          <a:srgbClr val="000000"/>
                        </a:solidFill>
                        <a:effectLst/>
                        <a:latin typeface="Calibri" panose="020F0502020204030204" pitchFamily="34" charset="0"/>
                      </a:endParaRPr>
                    </a:p>
                  </a:txBody>
                  <a:tcPr marL="6647" marR="6647" marT="6647" marB="0" anchor="ctr"/>
                </a:tc>
                <a:tc>
                  <a:txBody>
                    <a:bodyPr/>
                    <a:lstStyle/>
                    <a:p>
                      <a:pPr algn="ctr" fontAlgn="b"/>
                      <a:r>
                        <a:rPr lang="en-US" sz="1600" u="none" strike="noStrike" dirty="0">
                          <a:effectLst/>
                        </a:rPr>
                        <a:t>MSE</a:t>
                      </a:r>
                      <a:endParaRPr lang="en-US" sz="1600" b="0" i="0" u="none" strike="noStrike" dirty="0">
                        <a:solidFill>
                          <a:srgbClr val="000000"/>
                        </a:solidFill>
                        <a:effectLst/>
                        <a:latin typeface="Calibri" panose="020F0502020204030204" pitchFamily="34" charset="0"/>
                      </a:endParaRPr>
                    </a:p>
                  </a:txBody>
                  <a:tcPr marL="6647" marR="6647" marT="6647" marB="0" anchor="ctr"/>
                </a:tc>
                <a:extLst>
                  <a:ext uri="{0D108BD9-81ED-4DB2-BD59-A6C34878D82A}">
                    <a16:rowId xmlns:a16="http://schemas.microsoft.com/office/drawing/2014/main" val="2554171762"/>
                  </a:ext>
                </a:extLst>
              </a:tr>
              <a:tr h="249330">
                <a:tc rowSpan="7">
                  <a:txBody>
                    <a:bodyPr/>
                    <a:lstStyle/>
                    <a:p>
                      <a:pPr algn="ctr" fontAlgn="ctr"/>
                      <a:r>
                        <a:rPr lang="en-US" sz="1600" u="none" strike="noStrike" dirty="0">
                          <a:effectLst/>
                        </a:rPr>
                        <a:t>Hard-to-kill 5%</a:t>
                      </a:r>
                      <a:endParaRPr lang="en-US" sz="1600" b="0" i="0" u="none" strike="noStrike" dirty="0">
                        <a:solidFill>
                          <a:srgbClr val="000000"/>
                        </a:solidFill>
                        <a:effectLst/>
                        <a:latin typeface="Calibri" panose="020F0502020204030204" pitchFamily="34" charset="0"/>
                      </a:endParaRPr>
                    </a:p>
                  </a:txBody>
                  <a:tcPr marL="6647" marR="6647" marT="6647" marB="0" anchor="ctr"/>
                </a:tc>
                <a:tc>
                  <a:txBody>
                    <a:bodyPr/>
                    <a:lstStyle/>
                    <a:p>
                      <a:pPr algn="l" fontAlgn="b"/>
                      <a:r>
                        <a:rPr lang="en-US" sz="1600" u="none" strike="noStrike">
                          <a:effectLst/>
                        </a:rPr>
                        <a:t>flex</a:t>
                      </a:r>
                      <a:endParaRPr lang="en-US" sz="1600" b="0" i="0" u="none" strike="noStrike">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dirty="0">
                          <a:effectLst/>
                        </a:rPr>
                        <a:t>9806</a:t>
                      </a:r>
                      <a:endParaRPr lang="en-US" sz="1600" b="0" i="0" u="none" strike="noStrike" dirty="0">
                        <a:solidFill>
                          <a:srgbClr val="000000"/>
                        </a:solidFill>
                        <a:effectLst/>
                        <a:latin typeface="Calibri" panose="020F0502020204030204" pitchFamily="34" charset="0"/>
                      </a:endParaRPr>
                    </a:p>
                  </a:txBody>
                  <a:tcPr marL="7327" marR="7327" marT="7327" marB="0" anchor="b"/>
                </a:tc>
                <a:tc>
                  <a:txBody>
                    <a:bodyPr/>
                    <a:lstStyle/>
                    <a:p>
                      <a:pPr algn="r" fontAlgn="b"/>
                      <a:r>
                        <a:rPr lang="en-US" sz="1600" u="none" strike="noStrike" dirty="0">
                          <a:effectLst/>
                        </a:rPr>
                        <a:t>0.9%</a:t>
                      </a:r>
                      <a:endParaRPr lang="en-US" sz="1600" b="0" i="0" u="none" strike="noStrike" dirty="0">
                        <a:solidFill>
                          <a:srgbClr val="000000"/>
                        </a:solidFill>
                        <a:effectLst/>
                        <a:latin typeface="Calibri" panose="020F0502020204030204" pitchFamily="34" charset="0"/>
                      </a:endParaRPr>
                    </a:p>
                  </a:txBody>
                  <a:tcPr marL="7327" marR="7327" marT="7327" marB="0" anchor="b"/>
                </a:tc>
                <a:tc>
                  <a:txBody>
                    <a:bodyPr/>
                    <a:lstStyle/>
                    <a:p>
                      <a:pPr algn="r" fontAlgn="b"/>
                      <a:r>
                        <a:rPr lang="en-US" sz="1600" u="none" strike="noStrike" dirty="0">
                          <a:effectLst/>
                        </a:rPr>
                        <a:t>0.052</a:t>
                      </a:r>
                      <a:endParaRPr lang="en-US" sz="1600" b="0" i="0" u="none" strike="noStrike" dirty="0">
                        <a:solidFill>
                          <a:srgbClr val="000000"/>
                        </a:solidFill>
                        <a:effectLst/>
                        <a:latin typeface="Calibri" panose="020F0502020204030204" pitchFamily="34" charset="0"/>
                      </a:endParaRPr>
                    </a:p>
                  </a:txBody>
                  <a:tcPr marL="7327" marR="7327" marT="7327" marB="0" anchor="b"/>
                </a:tc>
                <a:tc>
                  <a:txBody>
                    <a:bodyPr/>
                    <a:lstStyle/>
                    <a:p>
                      <a:pPr algn="r" fontAlgn="b"/>
                      <a:r>
                        <a:rPr lang="en-US" sz="1600" u="none" strike="noStrike">
                          <a:effectLst/>
                        </a:rPr>
                        <a:t>1820</a:t>
                      </a:r>
                      <a:endParaRPr lang="en-US" sz="1600" b="0" i="0" u="none" strike="noStrike">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dirty="0">
                          <a:effectLst/>
                        </a:rPr>
                        <a:t>0.2%</a:t>
                      </a:r>
                      <a:endParaRPr lang="en-US" sz="1600" b="0" i="0" u="none" strike="noStrike" dirty="0">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a:effectLst/>
                        </a:rPr>
                        <a:t>0.059</a:t>
                      </a:r>
                      <a:endParaRPr lang="en-US" sz="1600" b="0" i="0" u="none" strike="noStrike">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a:effectLst/>
                        </a:rPr>
                        <a:t>1372</a:t>
                      </a:r>
                      <a:endParaRPr lang="en-US" sz="1600" b="0" i="0" u="none" strike="noStrike">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dirty="0">
                          <a:effectLst/>
                        </a:rPr>
                        <a:t>0.1%</a:t>
                      </a:r>
                      <a:endParaRPr lang="en-US" sz="1600" b="0" i="0" u="none" strike="noStrike" dirty="0">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a:effectLst/>
                        </a:rPr>
                        <a:t>0.051</a:t>
                      </a:r>
                      <a:endParaRPr lang="en-US" sz="1600" b="0" i="0" u="none" strike="noStrike">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dirty="0">
                          <a:effectLst/>
                        </a:rPr>
                        <a:t>9806</a:t>
                      </a:r>
                      <a:endParaRPr lang="en-US" sz="1600" b="0" i="0" u="none" strike="noStrike" dirty="0">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dirty="0">
                          <a:effectLst/>
                        </a:rPr>
                        <a:t>0.9%</a:t>
                      </a:r>
                      <a:endParaRPr lang="en-US" sz="1600" b="0" i="0" u="none" strike="noStrike" dirty="0">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dirty="0">
                          <a:effectLst/>
                        </a:rPr>
                        <a:t>0.013</a:t>
                      </a:r>
                      <a:endParaRPr lang="en-US" sz="1600" b="0" i="0" u="none" strike="noStrike" dirty="0">
                        <a:solidFill>
                          <a:srgbClr val="000000"/>
                        </a:solidFill>
                        <a:effectLst/>
                        <a:latin typeface="Calibri" panose="020F0502020204030204" pitchFamily="34" charset="0"/>
                      </a:endParaRPr>
                    </a:p>
                  </a:txBody>
                  <a:tcPr marL="6647" marR="6647" marT="6647" marB="0" anchor="b"/>
                </a:tc>
                <a:extLst>
                  <a:ext uri="{0D108BD9-81ED-4DB2-BD59-A6C34878D82A}">
                    <a16:rowId xmlns:a16="http://schemas.microsoft.com/office/drawing/2014/main" val="3486386858"/>
                  </a:ext>
                </a:extLst>
              </a:tr>
              <a:tr h="249330">
                <a:tc vMerge="1">
                  <a:txBody>
                    <a:bodyPr/>
                    <a:lstStyle/>
                    <a:p>
                      <a:endParaRPr lang="en-US"/>
                    </a:p>
                  </a:txBody>
                  <a:tcPr/>
                </a:tc>
                <a:tc>
                  <a:txBody>
                    <a:bodyPr/>
                    <a:lstStyle/>
                    <a:p>
                      <a:pPr algn="l" fontAlgn="b"/>
                      <a:r>
                        <a:rPr lang="en-US" sz="1600" u="none" strike="noStrike">
                          <a:effectLst/>
                        </a:rPr>
                        <a:t>grep</a:t>
                      </a:r>
                      <a:endParaRPr lang="en-US" sz="1600" b="0" i="0" u="none" strike="noStrike">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a:effectLst/>
                        </a:rPr>
                        <a:t>5172</a:t>
                      </a:r>
                      <a:endParaRPr lang="en-US" sz="1600" b="0" i="0" u="none" strike="noStrike">
                        <a:solidFill>
                          <a:srgbClr val="000000"/>
                        </a:solidFill>
                        <a:effectLst/>
                        <a:latin typeface="Calibri" panose="020F0502020204030204" pitchFamily="34" charset="0"/>
                      </a:endParaRPr>
                    </a:p>
                  </a:txBody>
                  <a:tcPr marL="7327" marR="7327" marT="7327" marB="0" anchor="b"/>
                </a:tc>
                <a:tc>
                  <a:txBody>
                    <a:bodyPr/>
                    <a:lstStyle/>
                    <a:p>
                      <a:pPr algn="r" fontAlgn="b"/>
                      <a:r>
                        <a:rPr lang="en-US" sz="1600" u="none" strike="noStrike" dirty="0">
                          <a:effectLst/>
                        </a:rPr>
                        <a:t>2.8%</a:t>
                      </a:r>
                      <a:endParaRPr lang="en-US" sz="1600" b="0" i="0" u="none" strike="noStrike" dirty="0">
                        <a:solidFill>
                          <a:srgbClr val="000000"/>
                        </a:solidFill>
                        <a:effectLst/>
                        <a:latin typeface="Calibri" panose="020F0502020204030204" pitchFamily="34" charset="0"/>
                      </a:endParaRPr>
                    </a:p>
                  </a:txBody>
                  <a:tcPr marL="7327" marR="7327" marT="7327" marB="0" anchor="b"/>
                </a:tc>
                <a:tc>
                  <a:txBody>
                    <a:bodyPr/>
                    <a:lstStyle/>
                    <a:p>
                      <a:pPr algn="r" fontAlgn="b"/>
                      <a:r>
                        <a:rPr lang="en-US" sz="1600" u="none" strike="noStrike" dirty="0">
                          <a:effectLst/>
                        </a:rPr>
                        <a:t>0.035</a:t>
                      </a:r>
                      <a:endParaRPr lang="en-US" sz="1600" b="0" i="0" u="none" strike="noStrike" dirty="0">
                        <a:solidFill>
                          <a:srgbClr val="000000"/>
                        </a:solidFill>
                        <a:effectLst/>
                        <a:latin typeface="Calibri" panose="020F0502020204030204" pitchFamily="34" charset="0"/>
                      </a:endParaRPr>
                    </a:p>
                  </a:txBody>
                  <a:tcPr marL="7327" marR="7327" marT="7327" marB="0" anchor="b"/>
                </a:tc>
                <a:tc>
                  <a:txBody>
                    <a:bodyPr/>
                    <a:lstStyle/>
                    <a:p>
                      <a:pPr algn="r" fontAlgn="b"/>
                      <a:r>
                        <a:rPr lang="en-US" sz="1600" u="none" strike="noStrike">
                          <a:effectLst/>
                        </a:rPr>
                        <a:t>3315</a:t>
                      </a:r>
                      <a:endParaRPr lang="en-US" sz="1600" b="0" i="0" u="none" strike="noStrike">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dirty="0">
                          <a:effectLst/>
                        </a:rPr>
                        <a:t>1.8%</a:t>
                      </a:r>
                      <a:endParaRPr lang="en-US" sz="1600" b="0" i="0" u="none" strike="noStrike" dirty="0">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a:effectLst/>
                        </a:rPr>
                        <a:t>0.020</a:t>
                      </a:r>
                      <a:endParaRPr lang="en-US" sz="1600" b="0" i="0" u="none" strike="noStrike">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a:effectLst/>
                        </a:rPr>
                        <a:t>1604</a:t>
                      </a:r>
                      <a:endParaRPr lang="en-US" sz="1600" b="0" i="0" u="none" strike="noStrike">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dirty="0">
                          <a:effectLst/>
                        </a:rPr>
                        <a:t>0.9%</a:t>
                      </a:r>
                      <a:endParaRPr lang="en-US" sz="1600" b="0" i="0" u="none" strike="noStrike" dirty="0">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dirty="0">
                          <a:effectLst/>
                        </a:rPr>
                        <a:t>0.030</a:t>
                      </a:r>
                      <a:endParaRPr lang="en-US" sz="1600" b="0" i="0" u="none" strike="noStrike" dirty="0">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a:effectLst/>
                        </a:rPr>
                        <a:t>5172</a:t>
                      </a:r>
                      <a:endParaRPr lang="en-US" sz="1600" b="0" i="0" u="none" strike="noStrike">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dirty="0">
                          <a:effectLst/>
                        </a:rPr>
                        <a:t>2.8%</a:t>
                      </a:r>
                      <a:endParaRPr lang="en-US" sz="1600" b="0" i="0" u="none" strike="noStrike" dirty="0">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a:effectLst/>
                        </a:rPr>
                        <a:t>0.007</a:t>
                      </a:r>
                      <a:endParaRPr lang="en-US" sz="1600" b="0" i="0" u="none" strike="noStrike">
                        <a:solidFill>
                          <a:srgbClr val="000000"/>
                        </a:solidFill>
                        <a:effectLst/>
                        <a:latin typeface="Calibri" panose="020F0502020204030204" pitchFamily="34" charset="0"/>
                      </a:endParaRPr>
                    </a:p>
                  </a:txBody>
                  <a:tcPr marL="6647" marR="6647" marT="6647" marB="0" anchor="b"/>
                </a:tc>
                <a:extLst>
                  <a:ext uri="{0D108BD9-81ED-4DB2-BD59-A6C34878D82A}">
                    <a16:rowId xmlns:a16="http://schemas.microsoft.com/office/drawing/2014/main" val="1397171484"/>
                  </a:ext>
                </a:extLst>
              </a:tr>
              <a:tr h="249330">
                <a:tc vMerge="1">
                  <a:txBody>
                    <a:bodyPr/>
                    <a:lstStyle/>
                    <a:p>
                      <a:endParaRPr lang="en-US"/>
                    </a:p>
                  </a:txBody>
                  <a:tcPr/>
                </a:tc>
                <a:tc>
                  <a:txBody>
                    <a:bodyPr/>
                    <a:lstStyle/>
                    <a:p>
                      <a:pPr algn="l" fontAlgn="b"/>
                      <a:r>
                        <a:rPr lang="en-US" sz="1600" u="none" strike="noStrike">
                          <a:effectLst/>
                        </a:rPr>
                        <a:t>gzip</a:t>
                      </a:r>
                      <a:endParaRPr lang="en-US" sz="1600" b="0" i="0" u="none" strike="noStrike">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a:effectLst/>
                        </a:rPr>
                        <a:t>1285</a:t>
                      </a:r>
                      <a:endParaRPr lang="en-US" sz="1600" b="0" i="0" u="none" strike="noStrike">
                        <a:solidFill>
                          <a:srgbClr val="000000"/>
                        </a:solidFill>
                        <a:effectLst/>
                        <a:latin typeface="Calibri" panose="020F0502020204030204" pitchFamily="34" charset="0"/>
                      </a:endParaRPr>
                    </a:p>
                  </a:txBody>
                  <a:tcPr marL="7327" marR="7327" marT="7327" marB="0" anchor="b"/>
                </a:tc>
                <a:tc>
                  <a:txBody>
                    <a:bodyPr/>
                    <a:lstStyle/>
                    <a:p>
                      <a:pPr algn="r" fontAlgn="b"/>
                      <a:r>
                        <a:rPr lang="en-US" sz="1600" u="none" strike="noStrike" dirty="0">
                          <a:effectLst/>
                        </a:rPr>
                        <a:t>0.3%</a:t>
                      </a:r>
                      <a:endParaRPr lang="en-US" sz="1600" b="0" i="0" u="none" strike="noStrike" dirty="0">
                        <a:solidFill>
                          <a:srgbClr val="000000"/>
                        </a:solidFill>
                        <a:effectLst/>
                        <a:latin typeface="Calibri" panose="020F0502020204030204" pitchFamily="34" charset="0"/>
                      </a:endParaRPr>
                    </a:p>
                  </a:txBody>
                  <a:tcPr marL="7327" marR="7327" marT="7327" marB="0" anchor="b"/>
                </a:tc>
                <a:tc>
                  <a:txBody>
                    <a:bodyPr/>
                    <a:lstStyle/>
                    <a:p>
                      <a:pPr algn="r" fontAlgn="b"/>
                      <a:r>
                        <a:rPr lang="en-US" sz="1600" u="none" strike="noStrike" dirty="0">
                          <a:effectLst/>
                        </a:rPr>
                        <a:t>0.116</a:t>
                      </a:r>
                      <a:endParaRPr lang="en-US" sz="1600" b="0" i="0" u="none" strike="noStrike" dirty="0">
                        <a:solidFill>
                          <a:srgbClr val="000000"/>
                        </a:solidFill>
                        <a:effectLst/>
                        <a:latin typeface="Calibri" panose="020F0502020204030204" pitchFamily="34" charset="0"/>
                      </a:endParaRPr>
                    </a:p>
                  </a:txBody>
                  <a:tcPr marL="7327" marR="7327" marT="7327" marB="0" anchor="b"/>
                </a:tc>
                <a:tc>
                  <a:txBody>
                    <a:bodyPr/>
                    <a:lstStyle/>
                    <a:p>
                      <a:pPr algn="r" fontAlgn="b"/>
                      <a:r>
                        <a:rPr lang="en-US" sz="1600" u="none" strike="noStrike">
                          <a:effectLst/>
                        </a:rPr>
                        <a:t>1989</a:t>
                      </a:r>
                      <a:endParaRPr lang="en-US" sz="1600" b="0" i="0" u="none" strike="noStrike">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dirty="0">
                          <a:effectLst/>
                        </a:rPr>
                        <a:t>0.5%</a:t>
                      </a:r>
                      <a:endParaRPr lang="en-US" sz="1600" b="0" i="0" u="none" strike="noStrike" dirty="0">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a:effectLst/>
                        </a:rPr>
                        <a:t>0.119</a:t>
                      </a:r>
                      <a:endParaRPr lang="en-US" sz="1600" b="0" i="0" u="none" strike="noStrike">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a:effectLst/>
                        </a:rPr>
                        <a:t>852</a:t>
                      </a:r>
                      <a:endParaRPr lang="en-US" sz="1600" b="0" i="0" u="none" strike="noStrike">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dirty="0">
                          <a:effectLst/>
                        </a:rPr>
                        <a:t>0.2%</a:t>
                      </a:r>
                      <a:endParaRPr lang="en-US" sz="1600" b="0" i="0" u="none" strike="noStrike" dirty="0">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dirty="0">
                          <a:effectLst/>
                        </a:rPr>
                        <a:t>0.100</a:t>
                      </a:r>
                      <a:endParaRPr lang="en-US" sz="1600" b="0" i="0" u="none" strike="noStrike" dirty="0">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dirty="0">
                          <a:effectLst/>
                        </a:rPr>
                        <a:t>1285</a:t>
                      </a:r>
                      <a:endParaRPr lang="en-US" sz="1600" b="0" i="0" u="none" strike="noStrike" dirty="0">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a:effectLst/>
                        </a:rPr>
                        <a:t>0.3%</a:t>
                      </a:r>
                      <a:endParaRPr lang="en-US" sz="1600" b="0" i="0" u="none" strike="noStrike">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a:effectLst/>
                        </a:rPr>
                        <a:t>0.025</a:t>
                      </a:r>
                      <a:endParaRPr lang="en-US" sz="1600" b="0" i="0" u="none" strike="noStrike">
                        <a:solidFill>
                          <a:srgbClr val="000000"/>
                        </a:solidFill>
                        <a:effectLst/>
                        <a:latin typeface="Calibri" panose="020F0502020204030204" pitchFamily="34" charset="0"/>
                      </a:endParaRPr>
                    </a:p>
                  </a:txBody>
                  <a:tcPr marL="6647" marR="6647" marT="6647" marB="0" anchor="b"/>
                </a:tc>
                <a:extLst>
                  <a:ext uri="{0D108BD9-81ED-4DB2-BD59-A6C34878D82A}">
                    <a16:rowId xmlns:a16="http://schemas.microsoft.com/office/drawing/2014/main" val="2844231194"/>
                  </a:ext>
                </a:extLst>
              </a:tr>
              <a:tr h="249330">
                <a:tc vMerge="1">
                  <a:txBody>
                    <a:bodyPr/>
                    <a:lstStyle/>
                    <a:p>
                      <a:endParaRPr lang="en-US"/>
                    </a:p>
                  </a:txBody>
                  <a:tcPr/>
                </a:tc>
                <a:tc>
                  <a:txBody>
                    <a:bodyPr/>
                    <a:lstStyle/>
                    <a:p>
                      <a:pPr algn="l" fontAlgn="b"/>
                      <a:r>
                        <a:rPr lang="en-US" sz="1600" u="none" strike="noStrike">
                          <a:effectLst/>
                        </a:rPr>
                        <a:t>make</a:t>
                      </a:r>
                      <a:endParaRPr lang="en-US" sz="1600" b="0" i="0" u="none" strike="noStrike">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a:effectLst/>
                        </a:rPr>
                        <a:t>7328</a:t>
                      </a:r>
                      <a:endParaRPr lang="en-US" sz="1600" b="0" i="0" u="none" strike="noStrike">
                        <a:solidFill>
                          <a:srgbClr val="000000"/>
                        </a:solidFill>
                        <a:effectLst/>
                        <a:latin typeface="Calibri" panose="020F0502020204030204" pitchFamily="34" charset="0"/>
                      </a:endParaRPr>
                    </a:p>
                  </a:txBody>
                  <a:tcPr marL="7327" marR="7327" marT="7327" marB="0" anchor="b"/>
                </a:tc>
                <a:tc>
                  <a:txBody>
                    <a:bodyPr/>
                    <a:lstStyle/>
                    <a:p>
                      <a:pPr algn="r" fontAlgn="b"/>
                      <a:r>
                        <a:rPr lang="en-US" sz="1600" u="none" strike="noStrike">
                          <a:effectLst/>
                        </a:rPr>
                        <a:t>2.6%</a:t>
                      </a:r>
                      <a:endParaRPr lang="en-US" sz="1600" b="0" i="0" u="none" strike="noStrike">
                        <a:solidFill>
                          <a:srgbClr val="000000"/>
                        </a:solidFill>
                        <a:effectLst/>
                        <a:latin typeface="Calibri" panose="020F0502020204030204" pitchFamily="34" charset="0"/>
                      </a:endParaRPr>
                    </a:p>
                  </a:txBody>
                  <a:tcPr marL="7327" marR="7327" marT="7327" marB="0" anchor="b"/>
                </a:tc>
                <a:tc>
                  <a:txBody>
                    <a:bodyPr/>
                    <a:lstStyle/>
                    <a:p>
                      <a:pPr algn="r" fontAlgn="b"/>
                      <a:r>
                        <a:rPr lang="en-US" sz="1600" u="none" strike="noStrike" dirty="0">
                          <a:effectLst/>
                        </a:rPr>
                        <a:t>0.043</a:t>
                      </a:r>
                      <a:endParaRPr lang="en-US" sz="1600" b="0" i="0" u="none" strike="noStrike" dirty="0">
                        <a:solidFill>
                          <a:srgbClr val="000000"/>
                        </a:solidFill>
                        <a:effectLst/>
                        <a:latin typeface="Calibri" panose="020F0502020204030204" pitchFamily="34" charset="0"/>
                      </a:endParaRPr>
                    </a:p>
                  </a:txBody>
                  <a:tcPr marL="7327" marR="7327" marT="7327" marB="0" anchor="b"/>
                </a:tc>
                <a:tc>
                  <a:txBody>
                    <a:bodyPr/>
                    <a:lstStyle/>
                    <a:p>
                      <a:pPr algn="r" fontAlgn="b"/>
                      <a:r>
                        <a:rPr lang="en-US" sz="1600" u="none" strike="noStrike">
                          <a:effectLst/>
                        </a:rPr>
                        <a:t>4385</a:t>
                      </a:r>
                      <a:endParaRPr lang="en-US" sz="1600" b="0" i="0" u="none" strike="noStrike">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dirty="0">
                          <a:effectLst/>
                        </a:rPr>
                        <a:t>1.6%</a:t>
                      </a:r>
                      <a:endParaRPr lang="en-US" sz="1600" b="0" i="0" u="none" strike="noStrike" dirty="0">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dirty="0">
                          <a:effectLst/>
                        </a:rPr>
                        <a:t>0.035</a:t>
                      </a:r>
                      <a:endParaRPr lang="en-US" sz="1600" b="0" i="0" u="none" strike="noStrike" dirty="0">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a:effectLst/>
                        </a:rPr>
                        <a:t>2630</a:t>
                      </a:r>
                      <a:endParaRPr lang="en-US" sz="1600" b="0" i="0" u="none" strike="noStrike">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dirty="0">
                          <a:effectLst/>
                        </a:rPr>
                        <a:t>0.9%</a:t>
                      </a:r>
                      <a:endParaRPr lang="en-US" sz="1600" b="0" i="0" u="none" strike="noStrike" dirty="0">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a:effectLst/>
                        </a:rPr>
                        <a:t>0.040</a:t>
                      </a:r>
                      <a:endParaRPr lang="en-US" sz="1600" b="0" i="0" u="none" strike="noStrike">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dirty="0">
                          <a:effectLst/>
                        </a:rPr>
                        <a:t>7328</a:t>
                      </a:r>
                      <a:endParaRPr lang="en-US" sz="1600" b="0" i="0" u="none" strike="noStrike" dirty="0">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dirty="0">
                          <a:effectLst/>
                        </a:rPr>
                        <a:t>2.6%</a:t>
                      </a:r>
                      <a:endParaRPr lang="en-US" sz="1600" b="0" i="0" u="none" strike="noStrike" dirty="0">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a:effectLst/>
                        </a:rPr>
                        <a:t>0.002</a:t>
                      </a:r>
                      <a:endParaRPr lang="en-US" sz="1600" b="0" i="0" u="none" strike="noStrike">
                        <a:solidFill>
                          <a:srgbClr val="000000"/>
                        </a:solidFill>
                        <a:effectLst/>
                        <a:latin typeface="Calibri" panose="020F0502020204030204" pitchFamily="34" charset="0"/>
                      </a:endParaRPr>
                    </a:p>
                  </a:txBody>
                  <a:tcPr marL="6647" marR="6647" marT="6647" marB="0" anchor="b"/>
                </a:tc>
                <a:extLst>
                  <a:ext uri="{0D108BD9-81ED-4DB2-BD59-A6C34878D82A}">
                    <a16:rowId xmlns:a16="http://schemas.microsoft.com/office/drawing/2014/main" val="2811090166"/>
                  </a:ext>
                </a:extLst>
              </a:tr>
              <a:tr h="249330">
                <a:tc vMerge="1">
                  <a:txBody>
                    <a:bodyPr/>
                    <a:lstStyle/>
                    <a:p>
                      <a:endParaRPr lang="en-US"/>
                    </a:p>
                  </a:txBody>
                  <a:tcPr/>
                </a:tc>
                <a:tc>
                  <a:txBody>
                    <a:bodyPr/>
                    <a:lstStyle/>
                    <a:p>
                      <a:pPr algn="l" fontAlgn="b"/>
                      <a:r>
                        <a:rPr lang="en-US" sz="1600" u="none" strike="noStrike">
                          <a:effectLst/>
                        </a:rPr>
                        <a:t>sed</a:t>
                      </a:r>
                      <a:endParaRPr lang="en-US" sz="1600" b="0" i="0" u="none" strike="noStrike">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a:effectLst/>
                        </a:rPr>
                        <a:t>1262</a:t>
                      </a:r>
                      <a:endParaRPr lang="en-US" sz="1600" b="0" i="0" u="none" strike="noStrike">
                        <a:solidFill>
                          <a:srgbClr val="000000"/>
                        </a:solidFill>
                        <a:effectLst/>
                        <a:latin typeface="Calibri" panose="020F0502020204030204" pitchFamily="34" charset="0"/>
                      </a:endParaRPr>
                    </a:p>
                  </a:txBody>
                  <a:tcPr marL="7327" marR="7327" marT="7327" marB="0" anchor="b"/>
                </a:tc>
                <a:tc>
                  <a:txBody>
                    <a:bodyPr/>
                    <a:lstStyle/>
                    <a:p>
                      <a:pPr algn="r" fontAlgn="b"/>
                      <a:r>
                        <a:rPr lang="en-US" sz="1600" u="none" strike="noStrike">
                          <a:effectLst/>
                        </a:rPr>
                        <a:t>1.7%</a:t>
                      </a:r>
                      <a:endParaRPr lang="en-US" sz="1600" b="0" i="0" u="none" strike="noStrike">
                        <a:solidFill>
                          <a:srgbClr val="000000"/>
                        </a:solidFill>
                        <a:effectLst/>
                        <a:latin typeface="Calibri" panose="020F0502020204030204" pitchFamily="34" charset="0"/>
                      </a:endParaRPr>
                    </a:p>
                  </a:txBody>
                  <a:tcPr marL="7327" marR="7327" marT="7327" marB="0" anchor="b"/>
                </a:tc>
                <a:tc>
                  <a:txBody>
                    <a:bodyPr/>
                    <a:lstStyle/>
                    <a:p>
                      <a:pPr algn="r" fontAlgn="b"/>
                      <a:r>
                        <a:rPr lang="en-US" sz="1600" u="none" strike="noStrike" dirty="0">
                          <a:effectLst/>
                        </a:rPr>
                        <a:t>0.049</a:t>
                      </a:r>
                      <a:endParaRPr lang="en-US" sz="1600" b="0" i="0" u="none" strike="noStrike" dirty="0">
                        <a:solidFill>
                          <a:srgbClr val="000000"/>
                        </a:solidFill>
                        <a:effectLst/>
                        <a:latin typeface="Calibri" panose="020F0502020204030204" pitchFamily="34" charset="0"/>
                      </a:endParaRPr>
                    </a:p>
                  </a:txBody>
                  <a:tcPr marL="7327" marR="7327" marT="7327" marB="0" anchor="b"/>
                </a:tc>
                <a:tc>
                  <a:txBody>
                    <a:bodyPr/>
                    <a:lstStyle/>
                    <a:p>
                      <a:pPr algn="r" fontAlgn="b"/>
                      <a:r>
                        <a:rPr lang="en-US" sz="1600" u="none" strike="noStrike">
                          <a:effectLst/>
                        </a:rPr>
                        <a:t>1912</a:t>
                      </a:r>
                      <a:endParaRPr lang="en-US" sz="1600" b="0" i="0" u="none" strike="noStrike">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dirty="0">
                          <a:effectLst/>
                        </a:rPr>
                        <a:t>2.6%</a:t>
                      </a:r>
                      <a:endParaRPr lang="en-US" sz="1600" b="0" i="0" u="none" strike="noStrike" dirty="0">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a:effectLst/>
                        </a:rPr>
                        <a:t>0.045</a:t>
                      </a:r>
                      <a:endParaRPr lang="en-US" sz="1600" b="0" i="0" u="none" strike="noStrike">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a:effectLst/>
                        </a:rPr>
                        <a:t>972</a:t>
                      </a:r>
                      <a:endParaRPr lang="en-US" sz="1600" b="0" i="0" u="none" strike="noStrike">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dirty="0">
                          <a:effectLst/>
                        </a:rPr>
                        <a:t>1.3%</a:t>
                      </a:r>
                      <a:endParaRPr lang="en-US" sz="1600" b="0" i="0" u="none" strike="noStrike" dirty="0">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a:effectLst/>
                        </a:rPr>
                        <a:t>0.055</a:t>
                      </a:r>
                      <a:endParaRPr lang="en-US" sz="1600" b="0" i="0" u="none" strike="noStrike">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dirty="0">
                          <a:effectLst/>
                        </a:rPr>
                        <a:t>1262</a:t>
                      </a:r>
                      <a:endParaRPr lang="en-US" sz="1600" b="0" i="0" u="none" strike="noStrike" dirty="0">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a:effectLst/>
                        </a:rPr>
                        <a:t>1.7%</a:t>
                      </a:r>
                      <a:endParaRPr lang="en-US" sz="1600" b="0" i="0" u="none" strike="noStrike">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a:effectLst/>
                        </a:rPr>
                        <a:t>0.015</a:t>
                      </a:r>
                      <a:endParaRPr lang="en-US" sz="1600" b="0" i="0" u="none" strike="noStrike">
                        <a:solidFill>
                          <a:srgbClr val="000000"/>
                        </a:solidFill>
                        <a:effectLst/>
                        <a:latin typeface="Calibri" panose="020F0502020204030204" pitchFamily="34" charset="0"/>
                      </a:endParaRPr>
                    </a:p>
                  </a:txBody>
                  <a:tcPr marL="6647" marR="6647" marT="6647" marB="0" anchor="b"/>
                </a:tc>
                <a:extLst>
                  <a:ext uri="{0D108BD9-81ED-4DB2-BD59-A6C34878D82A}">
                    <a16:rowId xmlns:a16="http://schemas.microsoft.com/office/drawing/2014/main" val="1227450603"/>
                  </a:ext>
                </a:extLst>
              </a:tr>
              <a:tr h="249330">
                <a:tc vMerge="1">
                  <a:txBody>
                    <a:bodyPr/>
                    <a:lstStyle/>
                    <a:p>
                      <a:endParaRPr lang="en-US"/>
                    </a:p>
                  </a:txBody>
                  <a:tcPr/>
                </a:tc>
                <a:tc>
                  <a:txBody>
                    <a:bodyPr/>
                    <a:lstStyle/>
                    <a:p>
                      <a:pPr algn="l" fontAlgn="b"/>
                      <a:r>
                        <a:rPr lang="en-US" sz="1600" u="none" strike="noStrike">
                          <a:effectLst/>
                        </a:rPr>
                        <a:t>space</a:t>
                      </a:r>
                      <a:endParaRPr lang="en-US" sz="1600" b="0" i="0" u="none" strike="noStrike">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a:effectLst/>
                        </a:rPr>
                        <a:t>3454</a:t>
                      </a:r>
                      <a:endParaRPr lang="en-US" sz="1600" b="0" i="0" u="none" strike="noStrike">
                        <a:solidFill>
                          <a:srgbClr val="000000"/>
                        </a:solidFill>
                        <a:effectLst/>
                        <a:latin typeface="Calibri" panose="020F0502020204030204" pitchFamily="34" charset="0"/>
                      </a:endParaRPr>
                    </a:p>
                  </a:txBody>
                  <a:tcPr marL="7327" marR="7327" marT="7327" marB="0" anchor="b"/>
                </a:tc>
                <a:tc>
                  <a:txBody>
                    <a:bodyPr/>
                    <a:lstStyle/>
                    <a:p>
                      <a:pPr algn="r" fontAlgn="b"/>
                      <a:r>
                        <a:rPr lang="en-US" sz="1600" u="none" strike="noStrike">
                          <a:effectLst/>
                        </a:rPr>
                        <a:t>3.2%</a:t>
                      </a:r>
                      <a:endParaRPr lang="en-US" sz="1600" b="0" i="0" u="none" strike="noStrike">
                        <a:solidFill>
                          <a:srgbClr val="000000"/>
                        </a:solidFill>
                        <a:effectLst/>
                        <a:latin typeface="Calibri" panose="020F0502020204030204" pitchFamily="34" charset="0"/>
                      </a:endParaRPr>
                    </a:p>
                  </a:txBody>
                  <a:tcPr marL="7327" marR="7327" marT="7327" marB="0" anchor="b"/>
                </a:tc>
                <a:tc>
                  <a:txBody>
                    <a:bodyPr/>
                    <a:lstStyle/>
                    <a:p>
                      <a:pPr algn="r" fontAlgn="b"/>
                      <a:r>
                        <a:rPr lang="en-US" sz="1600" u="none" strike="noStrike" dirty="0">
                          <a:effectLst/>
                        </a:rPr>
                        <a:t>0.007</a:t>
                      </a:r>
                      <a:endParaRPr lang="en-US" sz="1600" b="0" i="0" u="none" strike="noStrike" dirty="0">
                        <a:solidFill>
                          <a:srgbClr val="000000"/>
                        </a:solidFill>
                        <a:effectLst/>
                        <a:latin typeface="Calibri" panose="020F0502020204030204" pitchFamily="34" charset="0"/>
                      </a:endParaRPr>
                    </a:p>
                  </a:txBody>
                  <a:tcPr marL="7327" marR="7327" marT="7327" marB="0" anchor="b"/>
                </a:tc>
                <a:tc>
                  <a:txBody>
                    <a:bodyPr/>
                    <a:lstStyle/>
                    <a:p>
                      <a:pPr algn="r" fontAlgn="b"/>
                      <a:r>
                        <a:rPr lang="en-US" sz="1600" u="none" strike="noStrike">
                          <a:effectLst/>
                        </a:rPr>
                        <a:t>2564</a:t>
                      </a:r>
                      <a:endParaRPr lang="en-US" sz="1600" b="0" i="0" u="none" strike="noStrike">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dirty="0">
                          <a:effectLst/>
                        </a:rPr>
                        <a:t>2.4%</a:t>
                      </a:r>
                      <a:endParaRPr lang="en-US" sz="1600" b="0" i="0" u="none" strike="noStrike" dirty="0">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a:effectLst/>
                        </a:rPr>
                        <a:t>0.008</a:t>
                      </a:r>
                      <a:endParaRPr lang="en-US" sz="1600" b="0" i="0" u="none" strike="noStrike">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a:effectLst/>
                        </a:rPr>
                        <a:t>2074</a:t>
                      </a:r>
                      <a:endParaRPr lang="en-US" sz="1600" b="0" i="0" u="none" strike="noStrike">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dirty="0">
                          <a:effectLst/>
                        </a:rPr>
                        <a:t>1.9%</a:t>
                      </a:r>
                      <a:endParaRPr lang="en-US" sz="1600" b="0" i="0" u="none" strike="noStrike" dirty="0">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a:effectLst/>
                        </a:rPr>
                        <a:t>0.008</a:t>
                      </a:r>
                      <a:endParaRPr lang="en-US" sz="1600" b="0" i="0" u="none" strike="noStrike">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dirty="0">
                          <a:effectLst/>
                        </a:rPr>
                        <a:t>3454</a:t>
                      </a:r>
                      <a:endParaRPr lang="en-US" sz="1600" b="0" i="0" u="none" strike="noStrike" dirty="0">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dirty="0">
                          <a:effectLst/>
                        </a:rPr>
                        <a:t>3.2%</a:t>
                      </a:r>
                      <a:endParaRPr lang="en-US" sz="1600" b="0" i="0" u="none" strike="noStrike" dirty="0">
                        <a:solidFill>
                          <a:srgbClr val="000000"/>
                        </a:solidFill>
                        <a:effectLst/>
                        <a:latin typeface="Calibri" panose="020F0502020204030204" pitchFamily="34" charset="0"/>
                      </a:endParaRPr>
                    </a:p>
                  </a:txBody>
                  <a:tcPr marL="6647" marR="6647" marT="6647" marB="0" anchor="b"/>
                </a:tc>
                <a:tc>
                  <a:txBody>
                    <a:bodyPr/>
                    <a:lstStyle/>
                    <a:p>
                      <a:pPr algn="r" fontAlgn="b"/>
                      <a:r>
                        <a:rPr lang="en-US" sz="1600" u="none" strike="noStrike">
                          <a:effectLst/>
                        </a:rPr>
                        <a:t>0.002</a:t>
                      </a:r>
                      <a:endParaRPr lang="en-US" sz="1600" b="0" i="0" u="none" strike="noStrike">
                        <a:solidFill>
                          <a:srgbClr val="000000"/>
                        </a:solidFill>
                        <a:effectLst/>
                        <a:latin typeface="Calibri" panose="020F0502020204030204" pitchFamily="34" charset="0"/>
                      </a:endParaRPr>
                    </a:p>
                  </a:txBody>
                  <a:tcPr marL="6647" marR="6647" marT="6647" marB="0" anchor="b"/>
                </a:tc>
                <a:extLst>
                  <a:ext uri="{0D108BD9-81ED-4DB2-BD59-A6C34878D82A}">
                    <a16:rowId xmlns:a16="http://schemas.microsoft.com/office/drawing/2014/main" val="4079683870"/>
                  </a:ext>
                </a:extLst>
              </a:tr>
              <a:tr h="318668">
                <a:tc vMerge="1">
                  <a:txBody>
                    <a:bodyPr/>
                    <a:lstStyle/>
                    <a:p>
                      <a:endParaRPr lang="en-US"/>
                    </a:p>
                  </a:txBody>
                  <a:tcPr/>
                </a:tc>
                <a:tc>
                  <a:txBody>
                    <a:bodyPr/>
                    <a:lstStyle/>
                    <a:p>
                      <a:pPr algn="l" fontAlgn="b"/>
                      <a:r>
                        <a:rPr lang="en-US" sz="1600" u="none" strike="noStrike">
                          <a:effectLst/>
                        </a:rPr>
                        <a:t>Average</a:t>
                      </a:r>
                      <a:endParaRPr lang="en-US" sz="1600" b="0" i="0" u="none" strike="noStrike">
                        <a:solidFill>
                          <a:srgbClr val="000000"/>
                        </a:solidFill>
                        <a:effectLst/>
                        <a:latin typeface="Calibri" panose="020F0502020204030204" pitchFamily="34" charset="0"/>
                      </a:endParaRPr>
                    </a:p>
                  </a:txBody>
                  <a:tcPr marL="6647" marR="6647" marT="6647" marB="0" anchor="b"/>
                </a:tc>
                <a:tc>
                  <a:txBody>
                    <a:bodyPr/>
                    <a:lstStyle/>
                    <a:p>
                      <a:pPr algn="r" fontAlgn="b"/>
                      <a:r>
                        <a:rPr lang="en-US" sz="2000" b="1" u="none" strike="noStrike" dirty="0">
                          <a:solidFill>
                            <a:schemeClr val="accent2"/>
                          </a:solidFill>
                          <a:effectLst/>
                        </a:rPr>
                        <a:t>4717.8</a:t>
                      </a:r>
                      <a:endParaRPr lang="en-US" sz="2000" b="1" i="0" u="none" strike="noStrike" dirty="0">
                        <a:solidFill>
                          <a:schemeClr val="accent2"/>
                        </a:solidFill>
                        <a:effectLst/>
                        <a:latin typeface="Calibri" panose="020F0502020204030204" pitchFamily="34" charset="0"/>
                      </a:endParaRPr>
                    </a:p>
                  </a:txBody>
                  <a:tcPr marL="7327" marR="7327" marT="7327" marB="0" anchor="b"/>
                </a:tc>
                <a:tc>
                  <a:txBody>
                    <a:bodyPr/>
                    <a:lstStyle/>
                    <a:p>
                      <a:pPr algn="r" fontAlgn="b"/>
                      <a:r>
                        <a:rPr lang="en-US" sz="2000" b="1" u="none" strike="noStrike" dirty="0">
                          <a:solidFill>
                            <a:schemeClr val="accent2"/>
                          </a:solidFill>
                          <a:effectLst/>
                        </a:rPr>
                        <a:t>1.3%</a:t>
                      </a:r>
                      <a:endParaRPr lang="en-US" sz="2000" b="1" i="0" u="none" strike="noStrike" dirty="0">
                        <a:solidFill>
                          <a:schemeClr val="accent2"/>
                        </a:solidFill>
                        <a:effectLst/>
                        <a:latin typeface="Calibri" panose="020F0502020204030204" pitchFamily="34" charset="0"/>
                      </a:endParaRPr>
                    </a:p>
                  </a:txBody>
                  <a:tcPr marL="7327" marR="7327" marT="7327" marB="0" anchor="b"/>
                </a:tc>
                <a:tc>
                  <a:txBody>
                    <a:bodyPr/>
                    <a:lstStyle/>
                    <a:p>
                      <a:pPr algn="r" fontAlgn="b"/>
                      <a:r>
                        <a:rPr lang="en-US" sz="2000" b="1" u="none" strike="noStrike" dirty="0">
                          <a:solidFill>
                            <a:schemeClr val="accent2"/>
                          </a:solidFill>
                          <a:effectLst/>
                        </a:rPr>
                        <a:t>0.050</a:t>
                      </a:r>
                      <a:endParaRPr lang="en-US" sz="2000" b="1" i="0" u="none" strike="noStrike" dirty="0">
                        <a:solidFill>
                          <a:schemeClr val="accent2"/>
                        </a:solidFill>
                        <a:effectLst/>
                        <a:latin typeface="Calibri" panose="020F0502020204030204" pitchFamily="34" charset="0"/>
                      </a:endParaRPr>
                    </a:p>
                  </a:txBody>
                  <a:tcPr marL="7327" marR="7327" marT="7327" marB="0" anchor="b"/>
                </a:tc>
                <a:tc>
                  <a:txBody>
                    <a:bodyPr/>
                    <a:lstStyle/>
                    <a:p>
                      <a:pPr algn="r" fontAlgn="b"/>
                      <a:r>
                        <a:rPr lang="en-US" sz="2000" b="1" u="none" strike="noStrike" dirty="0">
                          <a:solidFill>
                            <a:srgbClr val="0070C0"/>
                          </a:solidFill>
                          <a:effectLst/>
                        </a:rPr>
                        <a:t>2664.2</a:t>
                      </a:r>
                      <a:endParaRPr lang="en-US" sz="2000" b="1" i="0" u="none" strike="noStrike" dirty="0">
                        <a:solidFill>
                          <a:srgbClr val="0070C0"/>
                        </a:solidFill>
                        <a:effectLst/>
                        <a:latin typeface="Calibri" panose="020F0502020204030204" pitchFamily="34" charset="0"/>
                      </a:endParaRPr>
                    </a:p>
                  </a:txBody>
                  <a:tcPr marL="6647" marR="6647" marT="6647" marB="0" anchor="b"/>
                </a:tc>
                <a:tc>
                  <a:txBody>
                    <a:bodyPr/>
                    <a:lstStyle/>
                    <a:p>
                      <a:pPr algn="r" fontAlgn="b"/>
                      <a:r>
                        <a:rPr lang="en-US" sz="2000" b="1" u="none" strike="noStrike" dirty="0">
                          <a:solidFill>
                            <a:srgbClr val="0070C0"/>
                          </a:solidFill>
                          <a:effectLst/>
                        </a:rPr>
                        <a:t>0.7%</a:t>
                      </a:r>
                      <a:endParaRPr lang="en-US" sz="2000" b="1" i="0" u="none" strike="noStrike" dirty="0">
                        <a:solidFill>
                          <a:srgbClr val="0070C0"/>
                        </a:solidFill>
                        <a:effectLst/>
                        <a:latin typeface="Calibri" panose="020F0502020204030204" pitchFamily="34" charset="0"/>
                      </a:endParaRPr>
                    </a:p>
                  </a:txBody>
                  <a:tcPr marL="6647" marR="6647" marT="6647" marB="0" anchor="b"/>
                </a:tc>
                <a:tc>
                  <a:txBody>
                    <a:bodyPr/>
                    <a:lstStyle/>
                    <a:p>
                      <a:pPr algn="r" fontAlgn="b"/>
                      <a:r>
                        <a:rPr lang="en-US" sz="2000" b="1" u="none" strike="noStrike" dirty="0">
                          <a:solidFill>
                            <a:srgbClr val="0070C0"/>
                          </a:solidFill>
                          <a:effectLst/>
                        </a:rPr>
                        <a:t>0.048</a:t>
                      </a:r>
                      <a:endParaRPr lang="en-US" sz="2000" b="1" i="0" u="none" strike="noStrike" dirty="0">
                        <a:solidFill>
                          <a:srgbClr val="0070C0"/>
                        </a:solidFill>
                        <a:effectLst/>
                        <a:latin typeface="Calibri" panose="020F0502020204030204" pitchFamily="34" charset="0"/>
                      </a:endParaRPr>
                    </a:p>
                  </a:txBody>
                  <a:tcPr marL="6647" marR="6647" marT="6647" marB="0" anchor="b"/>
                </a:tc>
                <a:tc>
                  <a:txBody>
                    <a:bodyPr/>
                    <a:lstStyle/>
                    <a:p>
                      <a:pPr algn="r" fontAlgn="b"/>
                      <a:r>
                        <a:rPr lang="en-US" sz="2000" b="1" u="none" strike="noStrike" dirty="0">
                          <a:solidFill>
                            <a:srgbClr val="FF0000"/>
                          </a:solidFill>
                          <a:effectLst/>
                        </a:rPr>
                        <a:t>1584.0</a:t>
                      </a:r>
                      <a:endParaRPr lang="en-US" sz="2000" b="1" i="0" u="none" strike="noStrike" dirty="0">
                        <a:solidFill>
                          <a:srgbClr val="FF0000"/>
                        </a:solidFill>
                        <a:effectLst/>
                        <a:latin typeface="Calibri" panose="020F0502020204030204" pitchFamily="34" charset="0"/>
                      </a:endParaRPr>
                    </a:p>
                  </a:txBody>
                  <a:tcPr marL="6647" marR="6647" marT="6647" marB="0" anchor="b"/>
                </a:tc>
                <a:tc>
                  <a:txBody>
                    <a:bodyPr/>
                    <a:lstStyle/>
                    <a:p>
                      <a:pPr algn="r" fontAlgn="b"/>
                      <a:r>
                        <a:rPr lang="en-US" sz="2000" b="1" u="none" strike="noStrike" dirty="0">
                          <a:solidFill>
                            <a:srgbClr val="FF0000"/>
                          </a:solidFill>
                          <a:effectLst/>
                        </a:rPr>
                        <a:t>0.4%</a:t>
                      </a:r>
                      <a:endParaRPr lang="en-US" sz="2000" b="1" i="0" u="none" strike="noStrike" dirty="0">
                        <a:solidFill>
                          <a:srgbClr val="FF0000"/>
                        </a:solidFill>
                        <a:effectLst/>
                        <a:latin typeface="Calibri" panose="020F0502020204030204" pitchFamily="34" charset="0"/>
                      </a:endParaRPr>
                    </a:p>
                  </a:txBody>
                  <a:tcPr marL="6647" marR="6647" marT="6647" marB="0" anchor="b"/>
                </a:tc>
                <a:tc>
                  <a:txBody>
                    <a:bodyPr/>
                    <a:lstStyle/>
                    <a:p>
                      <a:pPr algn="r" fontAlgn="b"/>
                      <a:r>
                        <a:rPr lang="en-US" sz="2000" b="1" u="none" strike="noStrike" dirty="0">
                          <a:solidFill>
                            <a:srgbClr val="FF0000"/>
                          </a:solidFill>
                          <a:effectLst/>
                        </a:rPr>
                        <a:t>0.047</a:t>
                      </a:r>
                      <a:endParaRPr lang="en-US" sz="2000" b="1" i="0" u="none" strike="noStrike" dirty="0">
                        <a:solidFill>
                          <a:srgbClr val="FF0000"/>
                        </a:solidFill>
                        <a:effectLst/>
                        <a:latin typeface="Calibri" panose="020F0502020204030204" pitchFamily="34" charset="0"/>
                      </a:endParaRPr>
                    </a:p>
                  </a:txBody>
                  <a:tcPr marL="6647" marR="6647" marT="6647" marB="0" anchor="b"/>
                </a:tc>
                <a:tc>
                  <a:txBody>
                    <a:bodyPr/>
                    <a:lstStyle/>
                    <a:p>
                      <a:pPr algn="r" fontAlgn="b"/>
                      <a:r>
                        <a:rPr lang="en-US" sz="2000" b="1" u="none" strike="noStrike" dirty="0">
                          <a:solidFill>
                            <a:srgbClr val="00B050"/>
                          </a:solidFill>
                          <a:effectLst/>
                        </a:rPr>
                        <a:t>4717.8</a:t>
                      </a:r>
                      <a:endParaRPr lang="en-US" sz="2000" b="1" i="0" u="none" strike="noStrike" dirty="0">
                        <a:solidFill>
                          <a:srgbClr val="00B050"/>
                        </a:solidFill>
                        <a:effectLst/>
                        <a:latin typeface="Calibri" panose="020F0502020204030204" pitchFamily="34" charset="0"/>
                      </a:endParaRPr>
                    </a:p>
                  </a:txBody>
                  <a:tcPr marL="6647" marR="6647" marT="6647" marB="0" anchor="b"/>
                </a:tc>
                <a:tc>
                  <a:txBody>
                    <a:bodyPr/>
                    <a:lstStyle/>
                    <a:p>
                      <a:pPr algn="r" fontAlgn="b"/>
                      <a:r>
                        <a:rPr lang="en-US" sz="2000" b="1" u="none" strike="noStrike" dirty="0">
                          <a:solidFill>
                            <a:srgbClr val="00B050"/>
                          </a:solidFill>
                          <a:effectLst/>
                        </a:rPr>
                        <a:t>1.3%</a:t>
                      </a:r>
                      <a:endParaRPr lang="en-US" sz="2000" b="1" i="0" u="none" strike="noStrike" dirty="0">
                        <a:solidFill>
                          <a:srgbClr val="00B050"/>
                        </a:solidFill>
                        <a:effectLst/>
                        <a:latin typeface="Calibri" panose="020F0502020204030204" pitchFamily="34" charset="0"/>
                      </a:endParaRPr>
                    </a:p>
                  </a:txBody>
                  <a:tcPr marL="6647" marR="6647" marT="6647" marB="0" anchor="b"/>
                </a:tc>
                <a:tc>
                  <a:txBody>
                    <a:bodyPr/>
                    <a:lstStyle/>
                    <a:p>
                      <a:pPr algn="r" fontAlgn="b"/>
                      <a:r>
                        <a:rPr lang="en-US" sz="2000" b="1" u="none" strike="noStrike" dirty="0">
                          <a:solidFill>
                            <a:srgbClr val="00B050"/>
                          </a:solidFill>
                          <a:effectLst/>
                        </a:rPr>
                        <a:t>0.011</a:t>
                      </a:r>
                      <a:endParaRPr lang="en-US" sz="2000" b="1" i="0" u="none" strike="noStrike" dirty="0">
                        <a:solidFill>
                          <a:srgbClr val="00B050"/>
                        </a:solidFill>
                        <a:effectLst/>
                        <a:latin typeface="Calibri" panose="020F0502020204030204" pitchFamily="34" charset="0"/>
                      </a:endParaRPr>
                    </a:p>
                  </a:txBody>
                  <a:tcPr marL="6647" marR="6647" marT="6647" marB="0" anchor="b"/>
                </a:tc>
                <a:extLst>
                  <a:ext uri="{0D108BD9-81ED-4DB2-BD59-A6C34878D82A}">
                    <a16:rowId xmlns:a16="http://schemas.microsoft.com/office/drawing/2014/main" val="1062043922"/>
                  </a:ext>
                </a:extLst>
              </a:tr>
            </a:tbl>
          </a:graphicData>
        </a:graphic>
      </p:graphicFrame>
    </p:spTree>
    <p:extLst>
      <p:ext uri="{BB962C8B-B14F-4D97-AF65-F5344CB8AC3E}">
        <p14:creationId xmlns:p14="http://schemas.microsoft.com/office/powerpoint/2010/main" val="13186779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RQ3 &amp; RQ4 Results Illustration</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3024" y="1541734"/>
            <a:ext cx="3183336" cy="2387502"/>
          </a:xfrm>
          <a:ln>
            <a:solidFill>
              <a:schemeClr val="tx1"/>
            </a:solidFill>
          </a:ln>
        </p:spPr>
      </p:pic>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26</a:t>
            </a:fld>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8156" y="1520998"/>
            <a:ext cx="3210984" cy="2408238"/>
          </a:xfrm>
          <a:prstGeom prst="rect">
            <a:avLst/>
          </a:prstGeom>
          <a:ln>
            <a:solidFill>
              <a:schemeClr val="tx1"/>
            </a:solid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0936" y="1520998"/>
            <a:ext cx="3210984" cy="2408238"/>
          </a:xfrm>
          <a:prstGeom prst="rect">
            <a:avLst/>
          </a:prstGeom>
          <a:ln>
            <a:solidFill>
              <a:schemeClr val="tx1"/>
            </a:solidFill>
          </a:ln>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024" y="4051456"/>
            <a:ext cx="3183336" cy="2408238"/>
          </a:xfrm>
          <a:prstGeom prst="rect">
            <a:avLst/>
          </a:prstGeom>
          <a:ln>
            <a:solidFill>
              <a:schemeClr val="tx1"/>
            </a:solidFill>
          </a:ln>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48156" y="4051456"/>
            <a:ext cx="3210984" cy="2408238"/>
          </a:xfrm>
          <a:prstGeom prst="rect">
            <a:avLst/>
          </a:prstGeom>
          <a:ln>
            <a:solidFill>
              <a:schemeClr val="tx1"/>
            </a:solidFill>
          </a:ln>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40936" y="4051456"/>
            <a:ext cx="3210984" cy="2408238"/>
          </a:xfrm>
          <a:prstGeom prst="rect">
            <a:avLst/>
          </a:prstGeom>
          <a:ln>
            <a:solidFill>
              <a:schemeClr val="tx1"/>
            </a:solidFill>
          </a:ln>
        </p:spPr>
      </p:pic>
      <mc:AlternateContent xmlns:mc="http://schemas.openxmlformats.org/markup-compatibility/2006" xmlns:a14="http://schemas.microsoft.com/office/drawing/2010/main">
        <mc:Choice Requires="a14">
          <p:sp>
            <p:nvSpPr>
              <p:cNvPr id="13" name="TextBox 12"/>
              <p:cNvSpPr txBox="1"/>
              <p:nvPr/>
            </p:nvSpPr>
            <p:spPr>
              <a:xfrm>
                <a:off x="8019772" y="706931"/>
                <a:ext cx="4172228" cy="830997"/>
              </a:xfrm>
              <a:prstGeom prst="rect">
                <a:avLst/>
              </a:prstGeom>
              <a:noFill/>
            </p:spPr>
            <p:txBody>
              <a:bodyPr wrap="square" rtlCol="0">
                <a:spAutoFit/>
              </a:bodyPr>
              <a:lstStyle/>
              <a:p>
                <a:r>
                  <a:rPr lang="en-US" sz="2400" dirty="0" smtClean="0"/>
                  <a:t>If a point is </a:t>
                </a:r>
                <a:r>
                  <a:rPr lang="en-US" sz="2400" b="1" dirty="0" smtClean="0">
                    <a:solidFill>
                      <a:srgbClr val="00B050"/>
                    </a:solidFill>
                  </a:rPr>
                  <a:t>closer to </a:t>
                </a:r>
                <a14:m>
                  <m:oMath xmlns:m="http://schemas.openxmlformats.org/officeDocument/2006/math">
                    <m:r>
                      <a:rPr lang="en-US" sz="2400" b="1" i="1" smtClean="0">
                        <a:solidFill>
                          <a:srgbClr val="00B050"/>
                        </a:solidFill>
                        <a:latin typeface="Cambria Math" panose="02040503050406030204" pitchFamily="18" charset="0"/>
                      </a:rPr>
                      <m:t>𝒚</m:t>
                    </m:r>
                    <m:r>
                      <a:rPr lang="en-US" sz="2400" b="1" i="1" smtClean="0">
                        <a:solidFill>
                          <a:srgbClr val="00B050"/>
                        </a:solidFill>
                        <a:latin typeface="Cambria Math" panose="02040503050406030204" pitchFamily="18" charset="0"/>
                      </a:rPr>
                      <m:t>=</m:t>
                    </m:r>
                    <m:r>
                      <a:rPr lang="en-US" sz="2400" b="1" i="1" smtClean="0">
                        <a:solidFill>
                          <a:srgbClr val="00B050"/>
                        </a:solidFill>
                        <a:latin typeface="Cambria Math" panose="02040503050406030204" pitchFamily="18" charset="0"/>
                      </a:rPr>
                      <m:t>𝒙</m:t>
                    </m:r>
                  </m:oMath>
                </a14:m>
                <a:r>
                  <a:rPr lang="en-US" sz="2400" b="1" dirty="0" smtClean="0">
                    <a:solidFill>
                      <a:srgbClr val="00B050"/>
                    </a:solidFill>
                  </a:rPr>
                  <a:t> line</a:t>
                </a:r>
                <a:r>
                  <a:rPr lang="en-US" sz="2400" dirty="0" smtClean="0"/>
                  <a:t>, </a:t>
                </a:r>
                <a:br>
                  <a:rPr lang="en-US" sz="2400" dirty="0" smtClean="0"/>
                </a:br>
                <a:r>
                  <a:rPr lang="en-US" sz="2400" dirty="0" smtClean="0"/>
                  <a:t>the prediction </a:t>
                </a:r>
                <a:r>
                  <a:rPr lang="en-US" sz="2400" dirty="0"/>
                  <a:t>is </a:t>
                </a:r>
                <a:r>
                  <a:rPr lang="en-US" sz="2400" b="1" dirty="0">
                    <a:solidFill>
                      <a:srgbClr val="00B050"/>
                    </a:solidFill>
                  </a:rPr>
                  <a:t>more </a:t>
                </a:r>
                <a:r>
                  <a:rPr lang="en-US" sz="2400" b="1" dirty="0" smtClean="0">
                    <a:solidFill>
                      <a:srgbClr val="00B050"/>
                    </a:solidFill>
                  </a:rPr>
                  <a:t>accurate</a:t>
                </a:r>
                <a:r>
                  <a:rPr lang="en-US" sz="2400" dirty="0" smtClean="0"/>
                  <a:t>.</a:t>
                </a:r>
                <a:endParaRPr 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8019772" y="706931"/>
                <a:ext cx="4172228" cy="830997"/>
              </a:xfrm>
              <a:prstGeom prst="rect">
                <a:avLst/>
              </a:prstGeom>
              <a:blipFill>
                <a:blip r:embed="rId9"/>
                <a:stretch>
                  <a:fillRect l="-2339" t="-5882" r="-2924" b="-16176"/>
                </a:stretch>
              </a:blipFill>
            </p:spPr>
            <p:txBody>
              <a:bodyPr/>
              <a:lstStyle/>
              <a:p>
                <a:r>
                  <a:rPr lang="en-US">
                    <a:noFill/>
                  </a:rPr>
                  <a:t> </a:t>
                </a:r>
              </a:p>
            </p:txBody>
          </p:sp>
        </mc:Fallback>
      </mc:AlternateContent>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024" y="1523907"/>
            <a:ext cx="6524384" cy="4935787"/>
          </a:xfrm>
          <a:prstGeom prst="rect">
            <a:avLst/>
          </a:prstGeom>
          <a:ln>
            <a:solidFill>
              <a:schemeClr val="tx1"/>
            </a:solidFill>
          </a:ln>
        </p:spPr>
      </p:pic>
    </p:spTree>
    <p:extLst>
      <p:ext uri="{BB962C8B-B14F-4D97-AF65-F5344CB8AC3E}">
        <p14:creationId xmlns:p14="http://schemas.microsoft.com/office/powerpoint/2010/main" val="3329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 presetClass="exit" presetSubtype="0" fill="hold" nodeType="withEffect">
                                  <p:stCondLst>
                                    <p:cond delay="0"/>
                                  </p:stCondLst>
                                  <p:childTnLst>
                                    <p:set>
                                      <p:cBhvr>
                                        <p:cTn id="2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27</a:t>
            </a:fld>
            <a:endParaRPr lang="en-US"/>
          </a:p>
        </p:txBody>
      </p:sp>
    </p:spTree>
    <p:extLst>
      <p:ext uri="{BB962C8B-B14F-4D97-AF65-F5344CB8AC3E}">
        <p14:creationId xmlns:p14="http://schemas.microsoft.com/office/powerpoint/2010/main" val="13816372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287867" y="3292370"/>
            <a:ext cx="11616266" cy="3063979"/>
          </a:xfrm>
        </p:spPr>
        <p:txBody>
          <a:bodyPr>
            <a:normAutofit/>
          </a:bodyPr>
          <a:lstStyle/>
          <a:p>
            <a:r>
              <a:rPr lang="en-US" dirty="0" smtClean="0"/>
              <a:t>I have developed MUSIC, a practical mutation tool for modern, complex C programs and showed that MUSIC has higher applicability and generates no stillborn mutants comparing to existing tools, </a:t>
            </a:r>
            <a:r>
              <a:rPr lang="en-US" dirty="0" err="1" smtClean="0"/>
              <a:t>Proteum</a:t>
            </a:r>
            <a:r>
              <a:rPr lang="en-US" dirty="0" smtClean="0"/>
              <a:t> and </a:t>
            </a:r>
            <a:r>
              <a:rPr lang="en-US" dirty="0" err="1" smtClean="0"/>
              <a:t>Milu</a:t>
            </a:r>
            <a:endParaRPr lang="en-US" dirty="0" smtClean="0"/>
          </a:p>
          <a:p>
            <a:pPr lvl="1"/>
            <a:r>
              <a:rPr lang="en-US" dirty="0" smtClean="0"/>
              <a:t>Case study is conducted on Siemens programs and </a:t>
            </a:r>
            <a:r>
              <a:rPr lang="en-US" dirty="0" err="1" smtClean="0"/>
              <a:t>cURL</a:t>
            </a:r>
            <a:endParaRPr lang="en-US" dirty="0" smtClean="0"/>
          </a:p>
          <a:p>
            <a:r>
              <a:rPr lang="en-US" dirty="0" smtClean="0"/>
              <a:t>I have developed REFINER, a fine-grained mutation operator based mutant reduction technique to predict hard-to-kill mutation score accurately and efficiently</a:t>
            </a:r>
          </a:p>
          <a:p>
            <a:r>
              <a:rPr lang="en-US" dirty="0" smtClean="0"/>
              <a:t>Experiments on 6 SIR programs show that REFINER selects less than 2.0% of generated mutants on average and achieves lowest prediction error compared to existing techniques.</a:t>
            </a:r>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28</a:t>
            </a:fld>
            <a:endParaRPr lang="en-US"/>
          </a:p>
        </p:txBody>
      </p:sp>
      <p:sp>
        <p:nvSpPr>
          <p:cNvPr id="6" name="Content Placeholder 2"/>
          <p:cNvSpPr txBox="1">
            <a:spLocks/>
          </p:cNvSpPr>
          <p:nvPr/>
        </p:nvSpPr>
        <p:spPr>
          <a:xfrm>
            <a:off x="1403758" y="1853966"/>
            <a:ext cx="9384484" cy="1275127"/>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smtClean="0"/>
              <a:t>Fine-grained mutation operators </a:t>
            </a:r>
            <a:br>
              <a:rPr lang="en-US" sz="2800" smtClean="0"/>
            </a:br>
            <a:r>
              <a:rPr lang="en-US" sz="2800" smtClean="0"/>
              <a:t>refined from coarse-grained mutation operators can improve </a:t>
            </a:r>
            <a:br>
              <a:rPr lang="en-US" sz="2800" smtClean="0"/>
            </a:br>
            <a:r>
              <a:rPr lang="en-US" sz="2800" smtClean="0"/>
              <a:t>mutant reduction technique practically </a:t>
            </a:r>
            <a:endParaRPr lang="en-US" sz="2800" dirty="0"/>
          </a:p>
        </p:txBody>
      </p:sp>
    </p:spTree>
    <p:extLst>
      <p:ext uri="{BB962C8B-B14F-4D97-AF65-F5344CB8AC3E}">
        <p14:creationId xmlns:p14="http://schemas.microsoft.com/office/powerpoint/2010/main" val="8244737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Apply MUSIC to </a:t>
            </a:r>
            <a:r>
              <a:rPr lang="en-US" dirty="0" smtClean="0"/>
              <a:t>larger, more complex </a:t>
            </a:r>
            <a:r>
              <a:rPr lang="en-US" dirty="0" smtClean="0"/>
              <a:t>C projects to evaluate its applicability further</a:t>
            </a:r>
          </a:p>
          <a:p>
            <a:r>
              <a:rPr lang="en-US" dirty="0" smtClean="0"/>
              <a:t>Provide more diverse mutation operators for various software analysis tasks</a:t>
            </a:r>
          </a:p>
          <a:p>
            <a:r>
              <a:rPr lang="en-US" dirty="0" smtClean="0"/>
              <a:t>Develop program semantics based mutant reduction heuristics and combine with REFINER to improve mutant reduction furthermore</a:t>
            </a:r>
          </a:p>
          <a:p>
            <a:r>
              <a:rPr lang="en-US" dirty="0" smtClean="0"/>
              <a:t>Apply REFINER to select mutants for mutation based fault localization, test case generation</a:t>
            </a:r>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29</a:t>
            </a:fld>
            <a:endParaRPr lang="en-US"/>
          </a:p>
        </p:txBody>
      </p:sp>
    </p:spTree>
    <p:extLst>
      <p:ext uri="{BB962C8B-B14F-4D97-AF65-F5344CB8AC3E}">
        <p14:creationId xmlns:p14="http://schemas.microsoft.com/office/powerpoint/2010/main" val="1055260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Challenge #1</a:t>
            </a:r>
            <a:endParaRPr lang="en-US" dirty="0"/>
          </a:p>
        </p:txBody>
      </p:sp>
      <p:sp>
        <p:nvSpPr>
          <p:cNvPr id="3" name="Content Placeholder 2"/>
          <p:cNvSpPr>
            <a:spLocks noGrp="1"/>
          </p:cNvSpPr>
          <p:nvPr>
            <p:ph idx="1"/>
          </p:nvPr>
        </p:nvSpPr>
        <p:spPr/>
        <p:txBody>
          <a:bodyPr/>
          <a:lstStyle/>
          <a:p>
            <a:r>
              <a:rPr lang="en-US" dirty="0" smtClean="0"/>
              <a:t>Existing, publicly available mutation tools for C programs suffer from </a:t>
            </a:r>
            <a:r>
              <a:rPr lang="en-US" sz="3200" dirty="0" smtClean="0">
                <a:solidFill>
                  <a:srgbClr val="FF0000"/>
                </a:solidFill>
              </a:rPr>
              <a:t>several limitations</a:t>
            </a:r>
            <a:endParaRPr lang="en-US" dirty="0" smtClean="0">
              <a:solidFill>
                <a:srgbClr val="FF0000"/>
              </a:solidFill>
            </a:endParaRPr>
          </a:p>
        </p:txBody>
      </p:sp>
      <p:sp>
        <p:nvSpPr>
          <p:cNvPr id="4" name="Date Placeholder 3"/>
          <p:cNvSpPr>
            <a:spLocks noGrp="1"/>
          </p:cNvSpPr>
          <p:nvPr>
            <p:ph type="dt" sz="half" idx="10"/>
          </p:nvPr>
        </p:nvSpPr>
        <p:spPr/>
        <p:txBody>
          <a:bodyPr/>
          <a:lstStyle/>
          <a:p>
            <a:r>
              <a:rPr lang="en-US" dirty="0" smtClean="0"/>
              <a:t>12/16/2019</a:t>
            </a:r>
            <a:endParaRPr lang="en-US" dirty="0"/>
          </a:p>
        </p:txBody>
      </p:sp>
      <p:sp>
        <p:nvSpPr>
          <p:cNvPr id="5" name="Slide Number Placeholder 4"/>
          <p:cNvSpPr>
            <a:spLocks noGrp="1"/>
          </p:cNvSpPr>
          <p:nvPr>
            <p:ph type="sldNum" sz="quarter" idx="12"/>
          </p:nvPr>
        </p:nvSpPr>
        <p:spPr/>
        <p:txBody>
          <a:bodyPr/>
          <a:lstStyle/>
          <a:p>
            <a:fld id="{47E81607-7F19-43FA-866D-50281015831B}" type="slidenum">
              <a:rPr lang="en-US" smtClean="0"/>
              <a:t>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878628014"/>
              </p:ext>
            </p:extLst>
          </p:nvPr>
        </p:nvGraphicFramePr>
        <p:xfrm>
          <a:off x="729843" y="2931981"/>
          <a:ext cx="10623958" cy="2291080"/>
        </p:xfrm>
        <a:graphic>
          <a:graphicData uri="http://schemas.openxmlformats.org/drawingml/2006/table">
            <a:tbl>
              <a:tblPr firstRow="1" bandRow="1">
                <a:tableStyleId>{5940675A-B579-460E-94D1-54222C63F5DA}</a:tableStyleId>
              </a:tblPr>
              <a:tblGrid>
                <a:gridCol w="1329202">
                  <a:extLst>
                    <a:ext uri="{9D8B030D-6E8A-4147-A177-3AD203B41FA5}">
                      <a16:colId xmlns:a16="http://schemas.microsoft.com/office/drawing/2014/main" val="1537169034"/>
                    </a:ext>
                  </a:extLst>
                </a:gridCol>
                <a:gridCol w="2499798">
                  <a:extLst>
                    <a:ext uri="{9D8B030D-6E8A-4147-A177-3AD203B41FA5}">
                      <a16:colId xmlns:a16="http://schemas.microsoft.com/office/drawing/2014/main" val="3753742775"/>
                    </a:ext>
                  </a:extLst>
                </a:gridCol>
                <a:gridCol w="2337010">
                  <a:extLst>
                    <a:ext uri="{9D8B030D-6E8A-4147-A177-3AD203B41FA5}">
                      <a16:colId xmlns:a16="http://schemas.microsoft.com/office/drawing/2014/main" val="1792103084"/>
                    </a:ext>
                  </a:extLst>
                </a:gridCol>
                <a:gridCol w="2492755">
                  <a:extLst>
                    <a:ext uri="{9D8B030D-6E8A-4147-A177-3AD203B41FA5}">
                      <a16:colId xmlns:a16="http://schemas.microsoft.com/office/drawing/2014/main" val="986843300"/>
                    </a:ext>
                  </a:extLst>
                </a:gridCol>
                <a:gridCol w="1965193">
                  <a:extLst>
                    <a:ext uri="{9D8B030D-6E8A-4147-A177-3AD203B41FA5}">
                      <a16:colId xmlns:a16="http://schemas.microsoft.com/office/drawing/2014/main" val="1040148592"/>
                    </a:ext>
                  </a:extLst>
                </a:gridCol>
              </a:tblGrid>
              <a:tr h="370840">
                <a:tc>
                  <a:txBody>
                    <a:bodyPr/>
                    <a:lstStyle/>
                    <a:p>
                      <a:r>
                        <a:rPr lang="en-US" dirty="0" smtClean="0"/>
                        <a:t>Tool</a:t>
                      </a:r>
                      <a:endParaRPr lang="en-US" dirty="0"/>
                    </a:p>
                  </a:txBody>
                  <a:tcPr/>
                </a:tc>
                <a:tc>
                  <a:txBody>
                    <a:bodyPr/>
                    <a:lstStyle/>
                    <a:p>
                      <a:r>
                        <a:rPr lang="en-US" dirty="0" smtClean="0"/>
                        <a:t>Applicability</a:t>
                      </a:r>
                      <a:r>
                        <a:rPr lang="en-US" baseline="0" dirty="0" smtClean="0"/>
                        <a:t> to modern C programs (i.e. &gt; C89)</a:t>
                      </a:r>
                      <a:endParaRPr lang="en-US" dirty="0"/>
                    </a:p>
                  </a:txBody>
                  <a:tcPr/>
                </a:tc>
                <a:tc>
                  <a:txBody>
                    <a:bodyPr/>
                    <a:lstStyle/>
                    <a:p>
                      <a:r>
                        <a:rPr lang="en-US" dirty="0" smtClean="0"/>
                        <a:t>Avoid generation</a:t>
                      </a:r>
                      <a:r>
                        <a:rPr lang="en-US" baseline="0" dirty="0" smtClean="0"/>
                        <a:t> of </a:t>
                      </a:r>
                      <a:r>
                        <a:rPr lang="en-US" u="sng" baseline="0" dirty="0" smtClean="0"/>
                        <a:t>stillborn mutants</a:t>
                      </a:r>
                      <a:endParaRPr lang="en-US" u="sng" dirty="0"/>
                    </a:p>
                  </a:txBody>
                  <a:tcPr/>
                </a:tc>
                <a:tc>
                  <a:txBody>
                    <a:bodyPr/>
                    <a:lstStyle/>
                    <a:p>
                      <a:r>
                        <a:rPr lang="en-US" dirty="0" smtClean="0"/>
                        <a:t>Easy implementation</a:t>
                      </a:r>
                      <a:r>
                        <a:rPr lang="en-US" baseline="0" dirty="0" smtClean="0"/>
                        <a:t> of new mutation operator</a:t>
                      </a:r>
                      <a:endParaRPr lang="en-US" dirty="0"/>
                    </a:p>
                  </a:txBody>
                  <a:tcPr/>
                </a:tc>
                <a:tc>
                  <a:txBody>
                    <a:bodyPr/>
                    <a:lstStyle/>
                    <a:p>
                      <a:r>
                        <a:rPr lang="en-US" dirty="0" smtClean="0"/>
                        <a:t>Fine-grained level tool</a:t>
                      </a:r>
                      <a:r>
                        <a:rPr lang="en-US" baseline="0" dirty="0" smtClean="0"/>
                        <a:t> configuration</a:t>
                      </a:r>
                      <a:endParaRPr lang="en-US" dirty="0"/>
                    </a:p>
                  </a:txBody>
                  <a:tcPr/>
                </a:tc>
                <a:extLst>
                  <a:ext uri="{0D108BD9-81ED-4DB2-BD59-A6C34878D82A}">
                    <a16:rowId xmlns:a16="http://schemas.microsoft.com/office/drawing/2014/main" val="1327908523"/>
                  </a:ext>
                </a:extLst>
              </a:tr>
              <a:tr h="370840">
                <a:tc>
                  <a:txBody>
                    <a:bodyPr/>
                    <a:lstStyle/>
                    <a:p>
                      <a:r>
                        <a:rPr lang="en-US" dirty="0" smtClean="0"/>
                        <a:t>Proteum</a:t>
                      </a:r>
                      <a:r>
                        <a:rPr lang="en-US" baseline="30000" dirty="0" smtClean="0"/>
                        <a:t>1</a:t>
                      </a:r>
                      <a:endParaRPr lang="en-US" dirty="0" smtClean="0"/>
                    </a:p>
                  </a:txBody>
                  <a:tcPr/>
                </a:tc>
                <a:tc>
                  <a:txBody>
                    <a:bodyPr/>
                    <a:lstStyle/>
                    <a:p>
                      <a:r>
                        <a:rPr lang="en-US" dirty="0" smtClean="0"/>
                        <a:t>X</a:t>
                      </a:r>
                      <a:endParaRPr lang="en-US" dirty="0"/>
                    </a:p>
                  </a:txBody>
                  <a:tcPr/>
                </a:tc>
                <a:tc>
                  <a:txBody>
                    <a:bodyPr/>
                    <a:lstStyle/>
                    <a:p>
                      <a:r>
                        <a:rPr lang="en-US" dirty="0" smtClean="0"/>
                        <a:t>O</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extLst>
                  <a:ext uri="{0D108BD9-81ED-4DB2-BD59-A6C34878D82A}">
                    <a16:rowId xmlns:a16="http://schemas.microsoft.com/office/drawing/2014/main" val="748608148"/>
                  </a:ext>
                </a:extLst>
              </a:tr>
              <a:tr h="370840">
                <a:tc>
                  <a:txBody>
                    <a:bodyPr/>
                    <a:lstStyle/>
                    <a:p>
                      <a:r>
                        <a:rPr lang="en-US" dirty="0" err="1" smtClean="0"/>
                        <a:t>Milu</a:t>
                      </a:r>
                      <a:endParaRPr lang="en-US" dirty="0" smtClean="0"/>
                    </a:p>
                    <a:p>
                      <a:r>
                        <a:rPr lang="en-US" dirty="0" smtClean="0"/>
                        <a:t>(TAIC’08)</a:t>
                      </a:r>
                      <a:endParaRPr lang="en-US" dirty="0"/>
                    </a:p>
                  </a:txBody>
                  <a:tcPr/>
                </a:tc>
                <a:tc>
                  <a:txBody>
                    <a:bodyPr/>
                    <a:lstStyle/>
                    <a:p>
                      <a:r>
                        <a:rPr lang="en-US" dirty="0" smtClean="0"/>
                        <a:t>O</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extLst>
                  <a:ext uri="{0D108BD9-81ED-4DB2-BD59-A6C34878D82A}">
                    <a16:rowId xmlns:a16="http://schemas.microsoft.com/office/drawing/2014/main" val="3026790267"/>
                  </a:ext>
                </a:extLst>
              </a:tr>
              <a:tr h="370840">
                <a:tc>
                  <a:txBody>
                    <a:bodyPr/>
                    <a:lstStyle/>
                    <a:p>
                      <a:r>
                        <a:rPr lang="en-US" dirty="0" smtClean="0"/>
                        <a:t>MUSIC</a:t>
                      </a:r>
                    </a:p>
                    <a:p>
                      <a:r>
                        <a:rPr lang="en-US" dirty="0" smtClean="0"/>
                        <a:t>(ICSTW’18)</a:t>
                      </a:r>
                      <a:endParaRPr lang="en-US" dirty="0"/>
                    </a:p>
                  </a:txBody>
                  <a:tcPr>
                    <a:solidFill>
                      <a:schemeClr val="accent4">
                        <a:lumMod val="40000"/>
                        <a:lumOff val="60000"/>
                      </a:schemeClr>
                    </a:solidFill>
                  </a:tcPr>
                </a:tc>
                <a:tc>
                  <a:txBody>
                    <a:bodyPr/>
                    <a:lstStyle/>
                    <a:p>
                      <a:r>
                        <a:rPr lang="en-US" dirty="0" smtClean="0"/>
                        <a:t>O</a:t>
                      </a:r>
                      <a:endParaRPr lang="en-US" dirty="0"/>
                    </a:p>
                  </a:txBody>
                  <a:tcPr>
                    <a:solidFill>
                      <a:schemeClr val="accent4">
                        <a:lumMod val="40000"/>
                        <a:lumOff val="60000"/>
                      </a:schemeClr>
                    </a:solidFill>
                  </a:tcPr>
                </a:tc>
                <a:tc>
                  <a:txBody>
                    <a:bodyPr/>
                    <a:lstStyle/>
                    <a:p>
                      <a:r>
                        <a:rPr lang="en-US" dirty="0" smtClean="0"/>
                        <a:t>O</a:t>
                      </a:r>
                      <a:endParaRPr lang="en-US" dirty="0"/>
                    </a:p>
                  </a:txBody>
                  <a:tcPr>
                    <a:solidFill>
                      <a:schemeClr val="accent4">
                        <a:lumMod val="40000"/>
                        <a:lumOff val="60000"/>
                      </a:schemeClr>
                    </a:solidFill>
                  </a:tcPr>
                </a:tc>
                <a:tc>
                  <a:txBody>
                    <a:bodyPr/>
                    <a:lstStyle/>
                    <a:p>
                      <a:r>
                        <a:rPr lang="en-US" dirty="0" smtClean="0"/>
                        <a:t>O</a:t>
                      </a:r>
                      <a:endParaRPr lang="en-US" dirty="0"/>
                    </a:p>
                  </a:txBody>
                  <a:tcPr>
                    <a:solidFill>
                      <a:schemeClr val="accent4">
                        <a:lumMod val="40000"/>
                        <a:lumOff val="60000"/>
                      </a:schemeClr>
                    </a:solidFill>
                  </a:tcPr>
                </a:tc>
                <a:tc>
                  <a:txBody>
                    <a:bodyPr/>
                    <a:lstStyle/>
                    <a:p>
                      <a:r>
                        <a:rPr lang="en-US" dirty="0" smtClean="0"/>
                        <a:t>O</a:t>
                      </a:r>
                      <a:endParaRPr lang="en-US" dirty="0"/>
                    </a:p>
                  </a:txBody>
                  <a:tcPr>
                    <a:solidFill>
                      <a:schemeClr val="accent4">
                        <a:lumMod val="40000"/>
                        <a:lumOff val="60000"/>
                      </a:schemeClr>
                    </a:solidFill>
                  </a:tcPr>
                </a:tc>
                <a:extLst>
                  <a:ext uri="{0D108BD9-81ED-4DB2-BD59-A6C34878D82A}">
                    <a16:rowId xmlns:a16="http://schemas.microsoft.com/office/drawing/2014/main" val="2832014763"/>
                  </a:ext>
                </a:extLst>
              </a:tr>
            </a:tbl>
          </a:graphicData>
        </a:graphic>
      </p:graphicFrame>
      <p:sp>
        <p:nvSpPr>
          <p:cNvPr id="7" name="TextBox 6"/>
          <p:cNvSpPr txBox="1"/>
          <p:nvPr/>
        </p:nvSpPr>
        <p:spPr>
          <a:xfrm>
            <a:off x="662731" y="5248559"/>
            <a:ext cx="3453189" cy="307777"/>
          </a:xfrm>
          <a:prstGeom prst="rect">
            <a:avLst/>
          </a:prstGeom>
          <a:noFill/>
        </p:spPr>
        <p:txBody>
          <a:bodyPr wrap="none" rtlCol="0">
            <a:spAutoFit/>
          </a:bodyPr>
          <a:lstStyle/>
          <a:p>
            <a:r>
              <a:rPr lang="en-US" sz="1400" baseline="30000" dirty="0" smtClean="0"/>
              <a:t>1</a:t>
            </a:r>
            <a:r>
              <a:rPr lang="en-US" sz="1400" dirty="0" smtClean="0"/>
              <a:t> Mutation Testing for the New Century 2001</a:t>
            </a:r>
            <a:endParaRPr lang="en-US" sz="1400" dirty="0"/>
          </a:p>
        </p:txBody>
      </p:sp>
      <p:sp>
        <p:nvSpPr>
          <p:cNvPr id="9" name="TextBox 8"/>
          <p:cNvSpPr txBox="1"/>
          <p:nvPr/>
        </p:nvSpPr>
        <p:spPr>
          <a:xfrm>
            <a:off x="7048961" y="5454172"/>
            <a:ext cx="4304839" cy="646331"/>
          </a:xfrm>
          <a:prstGeom prst="rect">
            <a:avLst/>
          </a:prstGeom>
          <a:noFill/>
        </p:spPr>
        <p:txBody>
          <a:bodyPr wrap="square" rtlCol="0">
            <a:spAutoFit/>
          </a:bodyPr>
          <a:lstStyle/>
          <a:p>
            <a:r>
              <a:rPr lang="en-US" u="sng" dirty="0" smtClean="0"/>
              <a:t>Stillborn mutants</a:t>
            </a:r>
            <a:r>
              <a:rPr lang="en-US" dirty="0" smtClean="0"/>
              <a:t> = mutants whose code are syntactically incorrect </a:t>
            </a:r>
            <a:r>
              <a:rPr lang="en-US" dirty="0" smtClean="0">
                <a:sym typeface="Wingdings" panose="05000000000000000000" pitchFamily="2" charset="2"/>
              </a:rPr>
              <a:t> cannot compile.</a:t>
            </a:r>
            <a:endParaRPr lang="en-US" dirty="0"/>
          </a:p>
        </p:txBody>
      </p:sp>
    </p:spTree>
    <p:extLst>
      <p:ext uri="{BB962C8B-B14F-4D97-AF65-F5344CB8AC3E}">
        <p14:creationId xmlns:p14="http://schemas.microsoft.com/office/powerpoint/2010/main" val="37450997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a:t>
            </a:r>
            <a:endParaRPr lang="en-US" dirty="0"/>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30</a:t>
            </a:fld>
            <a:endParaRPr lang="en-US"/>
          </a:p>
        </p:txBody>
      </p:sp>
    </p:spTree>
    <p:extLst>
      <p:ext uri="{BB962C8B-B14F-4D97-AF65-F5344CB8AC3E}">
        <p14:creationId xmlns:p14="http://schemas.microsoft.com/office/powerpoint/2010/main" val="5924947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 Analysis Overview</a:t>
            </a:r>
            <a:endParaRPr lang="en-US" dirty="0"/>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31</a:t>
            </a:fld>
            <a:endParaRPr lang="en-US"/>
          </a:p>
        </p:txBody>
      </p:sp>
    </p:spTree>
    <p:extLst>
      <p:ext uri="{BB962C8B-B14F-4D97-AF65-F5344CB8AC3E}">
        <p14:creationId xmlns:p14="http://schemas.microsoft.com/office/powerpoint/2010/main" val="12489063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 Analysis – Overview (1/3)</a:t>
            </a:r>
            <a:endParaRPr lang="en-US" dirty="0"/>
          </a:p>
        </p:txBody>
      </p:sp>
      <p:sp>
        <p:nvSpPr>
          <p:cNvPr id="3" name="Content Placeholder 2"/>
          <p:cNvSpPr>
            <a:spLocks noGrp="1"/>
          </p:cNvSpPr>
          <p:nvPr>
            <p:ph idx="1"/>
          </p:nvPr>
        </p:nvSpPr>
        <p:spPr>
          <a:xfrm>
            <a:off x="134225" y="1590733"/>
            <a:ext cx="4899150" cy="4351338"/>
          </a:xfrm>
        </p:spPr>
        <p:txBody>
          <a:bodyPr>
            <a:normAutofit fontScale="92500"/>
          </a:bodyPr>
          <a:lstStyle/>
          <a:p>
            <a:r>
              <a:rPr lang="en-US" dirty="0"/>
              <a:t>Mutation analysis generates many </a:t>
            </a:r>
            <a:r>
              <a:rPr lang="en-US" u="sng" dirty="0"/>
              <a:t>variants of a program</a:t>
            </a:r>
            <a:r>
              <a:rPr lang="en-US" dirty="0"/>
              <a:t> </a:t>
            </a:r>
            <a:r>
              <a:rPr lang="en-US" dirty="0" smtClean="0"/>
              <a:t>by </a:t>
            </a:r>
            <a:r>
              <a:rPr lang="en-US" dirty="0"/>
              <a:t>applying a set of </a:t>
            </a:r>
            <a:r>
              <a:rPr lang="en-US" u="sng" dirty="0"/>
              <a:t>syntactic code </a:t>
            </a:r>
            <a:r>
              <a:rPr lang="en-US" u="sng" dirty="0" smtClean="0"/>
              <a:t>changes</a:t>
            </a:r>
          </a:p>
          <a:p>
            <a:pPr lvl="1"/>
            <a:r>
              <a:rPr lang="en-US" b="1" dirty="0" smtClean="0"/>
              <a:t>Mutant</a:t>
            </a:r>
            <a:r>
              <a:rPr lang="en-US" dirty="0" smtClean="0"/>
              <a:t> = a variant of a program</a:t>
            </a:r>
          </a:p>
          <a:p>
            <a:pPr lvl="1"/>
            <a:r>
              <a:rPr lang="en-US" b="1" dirty="0" smtClean="0"/>
              <a:t>Mutation Operator</a:t>
            </a:r>
            <a:r>
              <a:rPr lang="en-US" dirty="0" smtClean="0"/>
              <a:t> = syntactic code change</a:t>
            </a:r>
          </a:p>
          <a:p>
            <a:endParaRPr lang="en-US" dirty="0" smtClean="0"/>
          </a:p>
          <a:p>
            <a:r>
              <a:rPr lang="en-US" dirty="0" smtClean="0"/>
              <a:t>Ex: 3 mutation operators are applied to generate 3 mutants for function f</a:t>
            </a:r>
          </a:p>
          <a:p>
            <a:pPr lvl="1"/>
            <a:r>
              <a:rPr lang="en-US" dirty="0" err="1" smtClean="0">
                <a:latin typeface="Courier New" panose="02070309020205020404" pitchFamily="49" charset="0"/>
                <a:cs typeface="Courier New" panose="02070309020205020404" pitchFamily="49" charset="0"/>
              </a:rPr>
              <a:t>Cccr</a:t>
            </a:r>
            <a:r>
              <a:rPr lang="en-US" dirty="0" smtClean="0"/>
              <a:t>: mutate constant to constant</a:t>
            </a:r>
          </a:p>
          <a:p>
            <a:pPr lvl="1"/>
            <a:r>
              <a:rPr lang="en-US" dirty="0" smtClean="0">
                <a:latin typeface="Courier New" panose="02070309020205020404" pitchFamily="49" charset="0"/>
                <a:cs typeface="Courier New" panose="02070309020205020404" pitchFamily="49" charset="0"/>
              </a:rPr>
              <a:t>ORRN</a:t>
            </a:r>
            <a:r>
              <a:rPr lang="en-US" dirty="0" smtClean="0"/>
              <a:t>: mutate operator to operator</a:t>
            </a:r>
          </a:p>
          <a:p>
            <a:pPr lvl="1"/>
            <a:r>
              <a:rPr lang="en-US" dirty="0" smtClean="0">
                <a:latin typeface="Courier New" panose="02070309020205020404" pitchFamily="49" charset="0"/>
                <a:cs typeface="Courier New" panose="02070309020205020404" pitchFamily="49" charset="0"/>
              </a:rPr>
              <a:t>SSDL</a:t>
            </a:r>
            <a:r>
              <a:rPr lang="en-US" dirty="0" smtClean="0"/>
              <a:t>: delete a statement</a:t>
            </a:r>
            <a:r>
              <a:rPr lang="en-US" dirty="0"/>
              <a:t/>
            </a:r>
            <a:br>
              <a:rPr lang="en-US" dirty="0"/>
            </a:br>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32</a:t>
            </a:fld>
            <a:endParaRPr lang="en-US"/>
          </a:p>
        </p:txBody>
      </p:sp>
      <p:sp>
        <p:nvSpPr>
          <p:cNvPr id="6" name="TextBox 5"/>
          <p:cNvSpPr txBox="1"/>
          <p:nvPr/>
        </p:nvSpPr>
        <p:spPr>
          <a:xfrm>
            <a:off x="5259897" y="2396450"/>
            <a:ext cx="2728849" cy="2031325"/>
          </a:xfrm>
          <a:prstGeom prst="rect">
            <a:avLst/>
          </a:prstGeom>
          <a:noFill/>
          <a:ln>
            <a:solidFill>
              <a:schemeClr val="tx1"/>
            </a:solidFill>
          </a:ln>
        </p:spPr>
        <p:txBody>
          <a:bodyPr wrap="square" rtlCol="0">
            <a:spAutoFit/>
          </a:bodyPr>
          <a:lstStyle/>
          <a:p>
            <a:r>
              <a:rPr lang="en-US" dirty="0" smtClean="0">
                <a:latin typeface="Consolas" panose="020B0609020204030204" pitchFamily="49" charset="0"/>
                <a:ea typeface="Bitstream Vera Sans Mono" panose="020B0609030804020204" pitchFamily="49" charset="-127"/>
              </a:rPr>
              <a:t>void f(</a:t>
            </a:r>
            <a:r>
              <a:rPr lang="en-US" dirty="0" err="1" smtClean="0">
                <a:latin typeface="Consolas" panose="020B0609020204030204" pitchFamily="49" charset="0"/>
                <a:ea typeface="Bitstream Vera Sans Mono" panose="020B0609030804020204" pitchFamily="49" charset="-127"/>
              </a:rPr>
              <a:t>int</a:t>
            </a:r>
            <a:r>
              <a:rPr lang="en-US" dirty="0" smtClean="0">
                <a:latin typeface="Consolas" panose="020B0609020204030204" pitchFamily="49" charset="0"/>
                <a:ea typeface="Bitstream Vera Sans Mono" panose="020B0609030804020204" pitchFamily="49" charset="-127"/>
              </a:rPr>
              <a:t> a, </a:t>
            </a:r>
            <a:r>
              <a:rPr lang="en-US" dirty="0" err="1" smtClean="0">
                <a:latin typeface="Consolas" panose="020B0609020204030204" pitchFamily="49" charset="0"/>
                <a:ea typeface="Bitstream Vera Sans Mono" panose="020B0609030804020204" pitchFamily="49" charset="-127"/>
              </a:rPr>
              <a:t>int</a:t>
            </a:r>
            <a:r>
              <a:rPr lang="en-US" dirty="0" smtClean="0">
                <a:latin typeface="Consolas" panose="020B0609020204030204" pitchFamily="49" charset="0"/>
                <a:ea typeface="Bitstream Vera Sans Mono" panose="020B0609030804020204" pitchFamily="49" charset="-127"/>
              </a:rPr>
              <a:t> b)</a:t>
            </a:r>
          </a:p>
          <a:p>
            <a:r>
              <a:rPr lang="en-US" dirty="0" smtClean="0">
                <a:latin typeface="Consolas" panose="020B0609020204030204" pitchFamily="49" charset="0"/>
                <a:ea typeface="Bitstream Vera Sans Mono" panose="020B0609030804020204" pitchFamily="49" charset="-127"/>
              </a:rPr>
              <a:t>{</a:t>
            </a:r>
          </a:p>
          <a:p>
            <a:r>
              <a:rPr lang="en-US" dirty="0">
                <a:latin typeface="Consolas" panose="020B0609020204030204" pitchFamily="49" charset="0"/>
                <a:ea typeface="Bitstream Vera Sans Mono" panose="020B0609030804020204" pitchFamily="49" charset="-127"/>
              </a:rPr>
              <a:t> </a:t>
            </a:r>
            <a:r>
              <a:rPr lang="en-US" dirty="0" smtClean="0">
                <a:latin typeface="Consolas" panose="020B0609020204030204" pitchFamily="49" charset="0"/>
                <a:ea typeface="Bitstream Vera Sans Mono" panose="020B0609030804020204" pitchFamily="49" charset="-127"/>
              </a:rPr>
              <a:t>if (a == 1) {</a:t>
            </a:r>
          </a:p>
          <a:p>
            <a:r>
              <a:rPr lang="en-US" dirty="0">
                <a:latin typeface="Consolas" panose="020B0609020204030204" pitchFamily="49" charset="0"/>
                <a:ea typeface="Bitstream Vera Sans Mono" panose="020B0609030804020204" pitchFamily="49" charset="-127"/>
              </a:rPr>
              <a:t> </a:t>
            </a:r>
            <a:r>
              <a:rPr lang="en-US" dirty="0" smtClean="0">
                <a:latin typeface="Consolas" panose="020B0609020204030204" pitchFamily="49" charset="0"/>
                <a:ea typeface="Bitstream Vera Sans Mono" panose="020B0609030804020204" pitchFamily="49" charset="-127"/>
              </a:rPr>
              <a:t> if (b &gt;= 2) {</a:t>
            </a:r>
          </a:p>
          <a:p>
            <a:r>
              <a:rPr lang="en-US" dirty="0">
                <a:latin typeface="Consolas" panose="020B0609020204030204" pitchFamily="49" charset="0"/>
                <a:ea typeface="Bitstream Vera Sans Mono" panose="020B0609030804020204" pitchFamily="49" charset="-127"/>
              </a:rPr>
              <a:t> </a:t>
            </a:r>
            <a:r>
              <a:rPr lang="en-US" dirty="0" smtClean="0">
                <a:latin typeface="Consolas" panose="020B0609020204030204" pitchFamily="49" charset="0"/>
                <a:ea typeface="Bitstream Vera Sans Mono" panose="020B0609030804020204" pitchFamily="49" charset="-127"/>
              </a:rPr>
              <a:t>  print(“pass”);</a:t>
            </a:r>
          </a:p>
          <a:p>
            <a:r>
              <a:rPr lang="en-US" dirty="0">
                <a:latin typeface="Consolas" panose="020B0609020204030204" pitchFamily="49" charset="0"/>
                <a:ea typeface="Bitstream Vera Sans Mono" panose="020B0609030804020204" pitchFamily="49" charset="-127"/>
              </a:rPr>
              <a:t> </a:t>
            </a:r>
            <a:r>
              <a:rPr lang="en-US" dirty="0" smtClean="0">
                <a:latin typeface="Consolas" panose="020B0609020204030204" pitchFamily="49" charset="0"/>
                <a:ea typeface="Bitstream Vera Sans Mono" panose="020B0609030804020204" pitchFamily="49" charset="-127"/>
              </a:rPr>
              <a:t>}}</a:t>
            </a:r>
          </a:p>
          <a:p>
            <a:r>
              <a:rPr lang="en-US" dirty="0" smtClean="0">
                <a:latin typeface="Consolas" panose="020B0609020204030204" pitchFamily="49" charset="0"/>
                <a:ea typeface="Bitstream Vera Sans Mono" panose="020B0609030804020204" pitchFamily="49" charset="-127"/>
              </a:rPr>
              <a:t>}</a:t>
            </a:r>
            <a:endParaRPr lang="en-US" dirty="0">
              <a:latin typeface="Consolas" panose="020B0609020204030204" pitchFamily="49" charset="0"/>
              <a:ea typeface="Bitstream Vera Sans Mono" panose="020B0609030804020204" pitchFamily="49" charset="-127"/>
            </a:endParaRPr>
          </a:p>
        </p:txBody>
      </p:sp>
      <p:cxnSp>
        <p:nvCxnSpPr>
          <p:cNvPr id="11" name="Straight Arrow Connector 10"/>
          <p:cNvCxnSpPr>
            <a:stCxn id="6" idx="3"/>
            <a:endCxn id="7" idx="1"/>
          </p:cNvCxnSpPr>
          <p:nvPr/>
        </p:nvCxnSpPr>
        <p:spPr>
          <a:xfrm flipV="1">
            <a:off x="7988746" y="1205434"/>
            <a:ext cx="1259088" cy="22066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3"/>
            <a:endCxn id="9" idx="1"/>
          </p:cNvCxnSpPr>
          <p:nvPr/>
        </p:nvCxnSpPr>
        <p:spPr>
          <a:xfrm>
            <a:off x="7988746" y="3412113"/>
            <a:ext cx="125908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3"/>
            <a:endCxn id="8" idx="1"/>
          </p:cNvCxnSpPr>
          <p:nvPr/>
        </p:nvCxnSpPr>
        <p:spPr>
          <a:xfrm>
            <a:off x="7988746" y="3412113"/>
            <a:ext cx="1259087" cy="22066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9247834" y="189771"/>
            <a:ext cx="2728849" cy="2031886"/>
            <a:chOff x="9247834" y="189771"/>
            <a:chExt cx="2728849" cy="2031886"/>
          </a:xfrm>
        </p:grpSpPr>
        <p:sp>
          <p:nvSpPr>
            <p:cNvPr id="7" name="TextBox 6"/>
            <p:cNvSpPr txBox="1"/>
            <p:nvPr/>
          </p:nvSpPr>
          <p:spPr>
            <a:xfrm>
              <a:off x="9247834" y="189771"/>
              <a:ext cx="2728849" cy="2031325"/>
            </a:xfrm>
            <a:prstGeom prst="rect">
              <a:avLst/>
            </a:prstGeom>
            <a:noFill/>
            <a:ln>
              <a:solidFill>
                <a:schemeClr val="tx1"/>
              </a:solidFill>
            </a:ln>
          </p:spPr>
          <p:txBody>
            <a:bodyPr wrap="square" rtlCol="0">
              <a:spAutoFit/>
            </a:bodyPr>
            <a:lstStyle/>
            <a:p>
              <a:r>
                <a:rPr lang="en-US" dirty="0" smtClean="0">
                  <a:latin typeface="Consolas" panose="020B0609020204030204" pitchFamily="49" charset="0"/>
                  <a:ea typeface="Bitstream Vera Sans Mono" panose="020B0609030804020204" pitchFamily="49" charset="-127"/>
                </a:rPr>
                <a:t>void f(</a:t>
              </a:r>
              <a:r>
                <a:rPr lang="en-US" dirty="0" err="1" smtClean="0">
                  <a:latin typeface="Consolas" panose="020B0609020204030204" pitchFamily="49" charset="0"/>
                  <a:ea typeface="Bitstream Vera Sans Mono" panose="020B0609030804020204" pitchFamily="49" charset="-127"/>
                </a:rPr>
                <a:t>int</a:t>
              </a:r>
              <a:r>
                <a:rPr lang="en-US" dirty="0" smtClean="0">
                  <a:latin typeface="Consolas" panose="020B0609020204030204" pitchFamily="49" charset="0"/>
                  <a:ea typeface="Bitstream Vera Sans Mono" panose="020B0609030804020204" pitchFamily="49" charset="-127"/>
                </a:rPr>
                <a:t> a, </a:t>
              </a:r>
              <a:r>
                <a:rPr lang="en-US" dirty="0" err="1" smtClean="0">
                  <a:latin typeface="Consolas" panose="020B0609020204030204" pitchFamily="49" charset="0"/>
                  <a:ea typeface="Bitstream Vera Sans Mono" panose="020B0609030804020204" pitchFamily="49" charset="-127"/>
                </a:rPr>
                <a:t>int</a:t>
              </a:r>
              <a:r>
                <a:rPr lang="en-US" dirty="0" smtClean="0">
                  <a:latin typeface="Consolas" panose="020B0609020204030204" pitchFamily="49" charset="0"/>
                  <a:ea typeface="Bitstream Vera Sans Mono" panose="020B0609030804020204" pitchFamily="49" charset="-127"/>
                </a:rPr>
                <a:t> b)</a:t>
              </a:r>
            </a:p>
            <a:p>
              <a:r>
                <a:rPr lang="en-US" dirty="0" smtClean="0">
                  <a:latin typeface="Consolas" panose="020B0609020204030204" pitchFamily="49" charset="0"/>
                  <a:ea typeface="Bitstream Vera Sans Mono" panose="020B0609030804020204" pitchFamily="49" charset="-127"/>
                </a:rPr>
                <a:t>{</a:t>
              </a:r>
            </a:p>
            <a:p>
              <a:r>
                <a:rPr lang="en-US" dirty="0">
                  <a:latin typeface="Consolas" panose="020B0609020204030204" pitchFamily="49" charset="0"/>
                  <a:ea typeface="Bitstream Vera Sans Mono" panose="020B0609030804020204" pitchFamily="49" charset="-127"/>
                </a:rPr>
                <a:t> </a:t>
              </a:r>
              <a:r>
                <a:rPr lang="en-US" dirty="0" smtClean="0">
                  <a:latin typeface="Consolas" panose="020B0609020204030204" pitchFamily="49" charset="0"/>
                  <a:ea typeface="Bitstream Vera Sans Mono" panose="020B0609030804020204" pitchFamily="49" charset="-127"/>
                </a:rPr>
                <a:t>if (a == </a:t>
              </a:r>
              <a:r>
                <a:rPr lang="en-US" b="1" dirty="0" smtClean="0">
                  <a:solidFill>
                    <a:srgbClr val="FF0000"/>
                  </a:solidFill>
                  <a:latin typeface="Consolas" panose="020B0609020204030204" pitchFamily="49" charset="0"/>
                  <a:ea typeface="Bitstream Vera Sans Mono" panose="020B0609030804020204" pitchFamily="49" charset="-127"/>
                </a:rPr>
                <a:t>2</a:t>
              </a:r>
              <a:r>
                <a:rPr lang="en-US" dirty="0" smtClean="0">
                  <a:latin typeface="Consolas" panose="020B0609020204030204" pitchFamily="49" charset="0"/>
                  <a:ea typeface="Bitstream Vera Sans Mono" panose="020B0609030804020204" pitchFamily="49" charset="-127"/>
                </a:rPr>
                <a:t>) {</a:t>
              </a:r>
            </a:p>
            <a:p>
              <a:r>
                <a:rPr lang="en-US" dirty="0">
                  <a:latin typeface="Consolas" panose="020B0609020204030204" pitchFamily="49" charset="0"/>
                  <a:ea typeface="Bitstream Vera Sans Mono" panose="020B0609030804020204" pitchFamily="49" charset="-127"/>
                </a:rPr>
                <a:t> </a:t>
              </a:r>
              <a:r>
                <a:rPr lang="en-US" dirty="0" smtClean="0">
                  <a:latin typeface="Consolas" panose="020B0609020204030204" pitchFamily="49" charset="0"/>
                  <a:ea typeface="Bitstream Vera Sans Mono" panose="020B0609030804020204" pitchFamily="49" charset="-127"/>
                </a:rPr>
                <a:t> if (b &gt;= 2) {</a:t>
              </a:r>
            </a:p>
            <a:p>
              <a:r>
                <a:rPr lang="en-US" dirty="0">
                  <a:latin typeface="Consolas" panose="020B0609020204030204" pitchFamily="49" charset="0"/>
                  <a:ea typeface="Bitstream Vera Sans Mono" panose="020B0609030804020204" pitchFamily="49" charset="-127"/>
                </a:rPr>
                <a:t> </a:t>
              </a:r>
              <a:r>
                <a:rPr lang="en-US" dirty="0" smtClean="0">
                  <a:latin typeface="Consolas" panose="020B0609020204030204" pitchFamily="49" charset="0"/>
                  <a:ea typeface="Bitstream Vera Sans Mono" panose="020B0609030804020204" pitchFamily="49" charset="-127"/>
                </a:rPr>
                <a:t>  print(“pass”);</a:t>
              </a:r>
            </a:p>
            <a:p>
              <a:r>
                <a:rPr lang="en-US" dirty="0">
                  <a:latin typeface="Consolas" panose="020B0609020204030204" pitchFamily="49" charset="0"/>
                  <a:ea typeface="Bitstream Vera Sans Mono" panose="020B0609030804020204" pitchFamily="49" charset="-127"/>
                </a:rPr>
                <a:t> </a:t>
              </a:r>
              <a:r>
                <a:rPr lang="en-US" dirty="0" smtClean="0">
                  <a:latin typeface="Consolas" panose="020B0609020204030204" pitchFamily="49" charset="0"/>
                  <a:ea typeface="Bitstream Vera Sans Mono" panose="020B0609030804020204" pitchFamily="49" charset="-127"/>
                </a:rPr>
                <a:t>}}</a:t>
              </a:r>
            </a:p>
            <a:p>
              <a:r>
                <a:rPr lang="en-US" dirty="0" smtClean="0">
                  <a:latin typeface="Consolas" panose="020B0609020204030204" pitchFamily="49" charset="0"/>
                  <a:ea typeface="Bitstream Vera Sans Mono" panose="020B0609030804020204" pitchFamily="49" charset="-127"/>
                </a:rPr>
                <a:t>}</a:t>
              </a:r>
              <a:endParaRPr lang="en-US" dirty="0">
                <a:latin typeface="Consolas" panose="020B0609020204030204" pitchFamily="49" charset="0"/>
                <a:ea typeface="Bitstream Vera Sans Mono" panose="020B0609030804020204" pitchFamily="49" charset="-127"/>
              </a:endParaRPr>
            </a:p>
          </p:txBody>
        </p:sp>
        <p:sp>
          <p:nvSpPr>
            <p:cNvPr id="18" name="TextBox 17"/>
            <p:cNvSpPr txBox="1"/>
            <p:nvPr/>
          </p:nvSpPr>
          <p:spPr>
            <a:xfrm>
              <a:off x="10921713" y="1852325"/>
              <a:ext cx="1054969" cy="369332"/>
            </a:xfrm>
            <a:prstGeom prst="rect">
              <a:avLst/>
            </a:prstGeom>
            <a:noFill/>
            <a:ln>
              <a:solidFill>
                <a:schemeClr val="tx1"/>
              </a:solidFill>
            </a:ln>
          </p:spPr>
          <p:txBody>
            <a:bodyPr wrap="none" rtlCol="0">
              <a:spAutoFit/>
            </a:bodyPr>
            <a:lstStyle/>
            <a:p>
              <a:r>
                <a:rPr lang="en-US" dirty="0" smtClean="0"/>
                <a:t>Mutant 1</a:t>
              </a:r>
              <a:endParaRPr lang="en-US" dirty="0"/>
            </a:p>
          </p:txBody>
        </p:sp>
      </p:grpSp>
      <p:grpSp>
        <p:nvGrpSpPr>
          <p:cNvPr id="16" name="Group 15"/>
          <p:cNvGrpSpPr/>
          <p:nvPr/>
        </p:nvGrpSpPr>
        <p:grpSpPr>
          <a:xfrm>
            <a:off x="9247834" y="2396450"/>
            <a:ext cx="2728849" cy="2031325"/>
            <a:chOff x="9247834" y="2396450"/>
            <a:chExt cx="2728849" cy="2031325"/>
          </a:xfrm>
        </p:grpSpPr>
        <p:sp>
          <p:nvSpPr>
            <p:cNvPr id="9" name="TextBox 8"/>
            <p:cNvSpPr txBox="1"/>
            <p:nvPr/>
          </p:nvSpPr>
          <p:spPr>
            <a:xfrm>
              <a:off x="9247834" y="2396450"/>
              <a:ext cx="2728849" cy="2031325"/>
            </a:xfrm>
            <a:prstGeom prst="rect">
              <a:avLst/>
            </a:prstGeom>
            <a:noFill/>
            <a:ln>
              <a:solidFill>
                <a:schemeClr val="tx1"/>
              </a:solidFill>
            </a:ln>
          </p:spPr>
          <p:txBody>
            <a:bodyPr wrap="square" rtlCol="0">
              <a:spAutoFit/>
            </a:bodyPr>
            <a:lstStyle/>
            <a:p>
              <a:r>
                <a:rPr lang="en-US" dirty="0" smtClean="0">
                  <a:latin typeface="Consolas" panose="020B0609020204030204" pitchFamily="49" charset="0"/>
                  <a:ea typeface="Bitstream Vera Sans Mono" panose="020B0609030804020204" pitchFamily="49" charset="-127"/>
                </a:rPr>
                <a:t>void f(</a:t>
              </a:r>
              <a:r>
                <a:rPr lang="en-US" dirty="0" err="1" smtClean="0">
                  <a:latin typeface="Consolas" panose="020B0609020204030204" pitchFamily="49" charset="0"/>
                  <a:ea typeface="Bitstream Vera Sans Mono" panose="020B0609030804020204" pitchFamily="49" charset="-127"/>
                </a:rPr>
                <a:t>int</a:t>
              </a:r>
              <a:r>
                <a:rPr lang="en-US" dirty="0" smtClean="0">
                  <a:latin typeface="Consolas" panose="020B0609020204030204" pitchFamily="49" charset="0"/>
                  <a:ea typeface="Bitstream Vera Sans Mono" panose="020B0609030804020204" pitchFamily="49" charset="-127"/>
                </a:rPr>
                <a:t> a, </a:t>
              </a:r>
              <a:r>
                <a:rPr lang="en-US" dirty="0" err="1" smtClean="0">
                  <a:latin typeface="Consolas" panose="020B0609020204030204" pitchFamily="49" charset="0"/>
                  <a:ea typeface="Bitstream Vera Sans Mono" panose="020B0609030804020204" pitchFamily="49" charset="-127"/>
                </a:rPr>
                <a:t>int</a:t>
              </a:r>
              <a:r>
                <a:rPr lang="en-US" dirty="0" smtClean="0">
                  <a:latin typeface="Consolas" panose="020B0609020204030204" pitchFamily="49" charset="0"/>
                  <a:ea typeface="Bitstream Vera Sans Mono" panose="020B0609030804020204" pitchFamily="49" charset="-127"/>
                </a:rPr>
                <a:t> b)</a:t>
              </a:r>
            </a:p>
            <a:p>
              <a:r>
                <a:rPr lang="en-US" dirty="0" smtClean="0">
                  <a:latin typeface="Consolas" panose="020B0609020204030204" pitchFamily="49" charset="0"/>
                  <a:ea typeface="Bitstream Vera Sans Mono" panose="020B0609030804020204" pitchFamily="49" charset="-127"/>
                </a:rPr>
                <a:t>{</a:t>
              </a:r>
            </a:p>
            <a:p>
              <a:r>
                <a:rPr lang="en-US" dirty="0">
                  <a:latin typeface="Consolas" panose="020B0609020204030204" pitchFamily="49" charset="0"/>
                  <a:ea typeface="Bitstream Vera Sans Mono" panose="020B0609030804020204" pitchFamily="49" charset="-127"/>
                </a:rPr>
                <a:t> </a:t>
              </a:r>
              <a:r>
                <a:rPr lang="en-US" dirty="0" smtClean="0">
                  <a:latin typeface="Consolas" panose="020B0609020204030204" pitchFamily="49" charset="0"/>
                  <a:ea typeface="Bitstream Vera Sans Mono" panose="020B0609030804020204" pitchFamily="49" charset="-127"/>
                </a:rPr>
                <a:t>if (a == 1) {</a:t>
              </a:r>
            </a:p>
            <a:p>
              <a:r>
                <a:rPr lang="en-US" dirty="0">
                  <a:latin typeface="Consolas" panose="020B0609020204030204" pitchFamily="49" charset="0"/>
                  <a:ea typeface="Bitstream Vera Sans Mono" panose="020B0609030804020204" pitchFamily="49" charset="-127"/>
                </a:rPr>
                <a:t> </a:t>
              </a:r>
              <a:r>
                <a:rPr lang="en-US" dirty="0" smtClean="0">
                  <a:latin typeface="Consolas" panose="020B0609020204030204" pitchFamily="49" charset="0"/>
                  <a:ea typeface="Bitstream Vera Sans Mono" panose="020B0609030804020204" pitchFamily="49" charset="-127"/>
                </a:rPr>
                <a:t> if (b </a:t>
              </a:r>
              <a:r>
                <a:rPr lang="en-US" b="1" dirty="0" smtClean="0">
                  <a:solidFill>
                    <a:srgbClr val="FF0000"/>
                  </a:solidFill>
                  <a:latin typeface="Consolas" panose="020B0609020204030204" pitchFamily="49" charset="0"/>
                  <a:ea typeface="Bitstream Vera Sans Mono" panose="020B0609030804020204" pitchFamily="49" charset="-127"/>
                </a:rPr>
                <a:t>&lt;</a:t>
              </a:r>
              <a:r>
                <a:rPr lang="en-US" dirty="0" smtClean="0">
                  <a:latin typeface="Consolas" panose="020B0609020204030204" pitchFamily="49" charset="0"/>
                  <a:ea typeface="Bitstream Vera Sans Mono" panose="020B0609030804020204" pitchFamily="49" charset="-127"/>
                </a:rPr>
                <a:t> 2) {</a:t>
              </a:r>
            </a:p>
            <a:p>
              <a:r>
                <a:rPr lang="en-US" dirty="0">
                  <a:latin typeface="Consolas" panose="020B0609020204030204" pitchFamily="49" charset="0"/>
                  <a:ea typeface="Bitstream Vera Sans Mono" panose="020B0609030804020204" pitchFamily="49" charset="-127"/>
                </a:rPr>
                <a:t> </a:t>
              </a:r>
              <a:r>
                <a:rPr lang="en-US" dirty="0" smtClean="0">
                  <a:latin typeface="Consolas" panose="020B0609020204030204" pitchFamily="49" charset="0"/>
                  <a:ea typeface="Bitstream Vera Sans Mono" panose="020B0609030804020204" pitchFamily="49" charset="-127"/>
                </a:rPr>
                <a:t>  print(“pass”);</a:t>
              </a:r>
            </a:p>
            <a:p>
              <a:r>
                <a:rPr lang="en-US" dirty="0">
                  <a:latin typeface="Consolas" panose="020B0609020204030204" pitchFamily="49" charset="0"/>
                  <a:ea typeface="Bitstream Vera Sans Mono" panose="020B0609030804020204" pitchFamily="49" charset="-127"/>
                </a:rPr>
                <a:t> </a:t>
              </a:r>
              <a:r>
                <a:rPr lang="en-US" dirty="0" smtClean="0">
                  <a:latin typeface="Consolas" panose="020B0609020204030204" pitchFamily="49" charset="0"/>
                  <a:ea typeface="Bitstream Vera Sans Mono" panose="020B0609030804020204" pitchFamily="49" charset="-127"/>
                </a:rPr>
                <a:t>}}</a:t>
              </a:r>
            </a:p>
            <a:p>
              <a:r>
                <a:rPr lang="en-US" dirty="0" smtClean="0">
                  <a:latin typeface="Consolas" panose="020B0609020204030204" pitchFamily="49" charset="0"/>
                  <a:ea typeface="Bitstream Vera Sans Mono" panose="020B0609030804020204" pitchFamily="49" charset="-127"/>
                </a:rPr>
                <a:t>}</a:t>
              </a:r>
              <a:endParaRPr lang="en-US" dirty="0">
                <a:latin typeface="Consolas" panose="020B0609020204030204" pitchFamily="49" charset="0"/>
                <a:ea typeface="Bitstream Vera Sans Mono" panose="020B0609030804020204" pitchFamily="49" charset="-127"/>
              </a:endParaRPr>
            </a:p>
          </p:txBody>
        </p:sp>
        <p:sp>
          <p:nvSpPr>
            <p:cNvPr id="19" name="TextBox 18"/>
            <p:cNvSpPr txBox="1"/>
            <p:nvPr/>
          </p:nvSpPr>
          <p:spPr>
            <a:xfrm>
              <a:off x="10921713" y="4055151"/>
              <a:ext cx="1054969" cy="369332"/>
            </a:xfrm>
            <a:prstGeom prst="rect">
              <a:avLst/>
            </a:prstGeom>
            <a:noFill/>
            <a:ln>
              <a:solidFill>
                <a:schemeClr val="tx1"/>
              </a:solidFill>
            </a:ln>
          </p:spPr>
          <p:txBody>
            <a:bodyPr wrap="none" rtlCol="0">
              <a:spAutoFit/>
            </a:bodyPr>
            <a:lstStyle/>
            <a:p>
              <a:r>
                <a:rPr lang="en-US" dirty="0" smtClean="0"/>
                <a:t>Mutant 2</a:t>
              </a:r>
              <a:endParaRPr lang="en-US" dirty="0"/>
            </a:p>
          </p:txBody>
        </p:sp>
      </p:grpSp>
      <p:grpSp>
        <p:nvGrpSpPr>
          <p:cNvPr id="22" name="Group 21"/>
          <p:cNvGrpSpPr/>
          <p:nvPr/>
        </p:nvGrpSpPr>
        <p:grpSpPr>
          <a:xfrm>
            <a:off x="9247833" y="4603129"/>
            <a:ext cx="2728849" cy="2031325"/>
            <a:chOff x="9247833" y="4603129"/>
            <a:chExt cx="2728849" cy="2031325"/>
          </a:xfrm>
        </p:grpSpPr>
        <p:sp>
          <p:nvSpPr>
            <p:cNvPr id="8" name="TextBox 7"/>
            <p:cNvSpPr txBox="1"/>
            <p:nvPr/>
          </p:nvSpPr>
          <p:spPr>
            <a:xfrm>
              <a:off x="9247833" y="4603129"/>
              <a:ext cx="2728849" cy="2031325"/>
            </a:xfrm>
            <a:prstGeom prst="rect">
              <a:avLst/>
            </a:prstGeom>
            <a:noFill/>
            <a:ln>
              <a:solidFill>
                <a:schemeClr val="tx1"/>
              </a:solidFill>
            </a:ln>
          </p:spPr>
          <p:txBody>
            <a:bodyPr wrap="square" rtlCol="0">
              <a:spAutoFit/>
            </a:bodyPr>
            <a:lstStyle/>
            <a:p>
              <a:r>
                <a:rPr lang="en-US" dirty="0" smtClean="0">
                  <a:latin typeface="Consolas" panose="020B0609020204030204" pitchFamily="49" charset="0"/>
                  <a:ea typeface="Bitstream Vera Sans Mono" panose="020B0609030804020204" pitchFamily="49" charset="-127"/>
                </a:rPr>
                <a:t>void f(</a:t>
              </a:r>
              <a:r>
                <a:rPr lang="en-US" dirty="0" err="1" smtClean="0">
                  <a:latin typeface="Consolas" panose="020B0609020204030204" pitchFamily="49" charset="0"/>
                  <a:ea typeface="Bitstream Vera Sans Mono" panose="020B0609030804020204" pitchFamily="49" charset="-127"/>
                </a:rPr>
                <a:t>int</a:t>
              </a:r>
              <a:r>
                <a:rPr lang="en-US" dirty="0" smtClean="0">
                  <a:latin typeface="Consolas" panose="020B0609020204030204" pitchFamily="49" charset="0"/>
                  <a:ea typeface="Bitstream Vera Sans Mono" panose="020B0609030804020204" pitchFamily="49" charset="-127"/>
                </a:rPr>
                <a:t> a, </a:t>
              </a:r>
              <a:r>
                <a:rPr lang="en-US" dirty="0" err="1" smtClean="0">
                  <a:latin typeface="Consolas" panose="020B0609020204030204" pitchFamily="49" charset="0"/>
                  <a:ea typeface="Bitstream Vera Sans Mono" panose="020B0609030804020204" pitchFamily="49" charset="-127"/>
                </a:rPr>
                <a:t>int</a:t>
              </a:r>
              <a:r>
                <a:rPr lang="en-US" dirty="0" smtClean="0">
                  <a:latin typeface="Consolas" panose="020B0609020204030204" pitchFamily="49" charset="0"/>
                  <a:ea typeface="Bitstream Vera Sans Mono" panose="020B0609030804020204" pitchFamily="49" charset="-127"/>
                </a:rPr>
                <a:t> b)</a:t>
              </a:r>
            </a:p>
            <a:p>
              <a:r>
                <a:rPr lang="en-US" dirty="0" smtClean="0">
                  <a:latin typeface="Consolas" panose="020B0609020204030204" pitchFamily="49" charset="0"/>
                  <a:ea typeface="Bitstream Vera Sans Mono" panose="020B0609030804020204" pitchFamily="49" charset="-127"/>
                </a:rPr>
                <a:t>{</a:t>
              </a:r>
            </a:p>
            <a:p>
              <a:r>
                <a:rPr lang="en-US" dirty="0">
                  <a:latin typeface="Consolas" panose="020B0609020204030204" pitchFamily="49" charset="0"/>
                  <a:ea typeface="Bitstream Vera Sans Mono" panose="020B0609030804020204" pitchFamily="49" charset="-127"/>
                </a:rPr>
                <a:t> </a:t>
              </a:r>
              <a:r>
                <a:rPr lang="en-US" dirty="0" smtClean="0">
                  <a:latin typeface="Consolas" panose="020B0609020204030204" pitchFamily="49" charset="0"/>
                  <a:ea typeface="Bitstream Vera Sans Mono" panose="020B0609030804020204" pitchFamily="49" charset="-127"/>
                </a:rPr>
                <a:t>if (a == 1) {</a:t>
              </a:r>
            </a:p>
            <a:p>
              <a:r>
                <a:rPr lang="en-US" dirty="0">
                  <a:latin typeface="Consolas" panose="020B0609020204030204" pitchFamily="49" charset="0"/>
                  <a:ea typeface="Bitstream Vera Sans Mono" panose="020B0609030804020204" pitchFamily="49" charset="-127"/>
                </a:rPr>
                <a:t> </a:t>
              </a:r>
              <a:r>
                <a:rPr lang="en-US" dirty="0" smtClean="0">
                  <a:latin typeface="Consolas" panose="020B0609020204030204" pitchFamily="49" charset="0"/>
                  <a:ea typeface="Bitstream Vera Sans Mono" panose="020B0609030804020204" pitchFamily="49" charset="-127"/>
                </a:rPr>
                <a:t> if (b &gt;= 2) {</a:t>
              </a:r>
            </a:p>
            <a:p>
              <a:r>
                <a:rPr lang="en-US" dirty="0" smtClean="0">
                  <a:latin typeface="Consolas" panose="020B0609020204030204" pitchFamily="49" charset="0"/>
                  <a:ea typeface="Bitstream Vera Sans Mono" panose="020B0609030804020204" pitchFamily="49" charset="-127"/>
                </a:rPr>
                <a:t>   </a:t>
              </a:r>
              <a:r>
                <a:rPr lang="en-US" b="1" dirty="0" smtClean="0">
                  <a:solidFill>
                    <a:srgbClr val="FF0000"/>
                  </a:solidFill>
                  <a:latin typeface="Consolas" panose="020B0609020204030204" pitchFamily="49" charset="0"/>
                  <a:ea typeface="Bitstream Vera Sans Mono" panose="020B0609030804020204" pitchFamily="49" charset="-127"/>
                </a:rPr>
                <a:t>;</a:t>
              </a:r>
            </a:p>
            <a:p>
              <a:r>
                <a:rPr lang="en-US" dirty="0">
                  <a:latin typeface="Consolas" panose="020B0609020204030204" pitchFamily="49" charset="0"/>
                  <a:ea typeface="Bitstream Vera Sans Mono" panose="020B0609030804020204" pitchFamily="49" charset="-127"/>
                </a:rPr>
                <a:t> </a:t>
              </a:r>
              <a:r>
                <a:rPr lang="en-US" dirty="0" smtClean="0">
                  <a:latin typeface="Consolas" panose="020B0609020204030204" pitchFamily="49" charset="0"/>
                  <a:ea typeface="Bitstream Vera Sans Mono" panose="020B0609030804020204" pitchFamily="49" charset="-127"/>
                </a:rPr>
                <a:t>}}</a:t>
              </a:r>
            </a:p>
            <a:p>
              <a:r>
                <a:rPr lang="en-US" dirty="0" smtClean="0">
                  <a:latin typeface="Consolas" panose="020B0609020204030204" pitchFamily="49" charset="0"/>
                  <a:ea typeface="Bitstream Vera Sans Mono" panose="020B0609030804020204" pitchFamily="49" charset="-127"/>
                </a:rPr>
                <a:t>}</a:t>
              </a:r>
              <a:endParaRPr lang="en-US" dirty="0">
                <a:latin typeface="Consolas" panose="020B0609020204030204" pitchFamily="49" charset="0"/>
                <a:ea typeface="Bitstream Vera Sans Mono" panose="020B0609030804020204" pitchFamily="49" charset="-127"/>
              </a:endParaRPr>
            </a:p>
          </p:txBody>
        </p:sp>
        <p:sp>
          <p:nvSpPr>
            <p:cNvPr id="20" name="TextBox 19"/>
            <p:cNvSpPr txBox="1"/>
            <p:nvPr/>
          </p:nvSpPr>
          <p:spPr>
            <a:xfrm>
              <a:off x="10921712" y="6265122"/>
              <a:ext cx="1054969" cy="369332"/>
            </a:xfrm>
            <a:prstGeom prst="rect">
              <a:avLst/>
            </a:prstGeom>
            <a:noFill/>
            <a:ln>
              <a:solidFill>
                <a:schemeClr val="tx1"/>
              </a:solidFill>
            </a:ln>
          </p:spPr>
          <p:txBody>
            <a:bodyPr wrap="none" rtlCol="0">
              <a:spAutoFit/>
            </a:bodyPr>
            <a:lstStyle/>
            <a:p>
              <a:r>
                <a:rPr lang="en-US" dirty="0" smtClean="0"/>
                <a:t>Mutant 3</a:t>
              </a:r>
              <a:endParaRPr lang="en-US" dirty="0"/>
            </a:p>
          </p:txBody>
        </p:sp>
      </p:grpSp>
      <p:sp>
        <p:nvSpPr>
          <p:cNvPr id="10" name="TextBox 9"/>
          <p:cNvSpPr txBox="1"/>
          <p:nvPr/>
        </p:nvSpPr>
        <p:spPr>
          <a:xfrm>
            <a:off x="8116836" y="1732197"/>
            <a:ext cx="803498" cy="369332"/>
          </a:xfrm>
          <a:prstGeom prst="rect">
            <a:avLst/>
          </a:prstGeom>
          <a:noFill/>
        </p:spPr>
        <p:txBody>
          <a:bodyPr wrap="square" rtlCol="0">
            <a:spAutoFit/>
          </a:bodyPr>
          <a:lstStyle/>
          <a:p>
            <a:pPr algn="ctr"/>
            <a:r>
              <a:rPr lang="en-US" dirty="0" err="1" smtClean="0">
                <a:latin typeface="Courier New" panose="02070309020205020404" pitchFamily="49" charset="0"/>
                <a:cs typeface="Courier New" panose="02070309020205020404" pitchFamily="49" charset="0"/>
              </a:rPr>
              <a:t>Cccr</a:t>
            </a:r>
            <a:endParaRPr lang="en-US" dirty="0">
              <a:latin typeface="Courier New" panose="02070309020205020404" pitchFamily="49" charset="0"/>
              <a:cs typeface="Courier New" panose="02070309020205020404" pitchFamily="49" charset="0"/>
            </a:endParaRPr>
          </a:p>
        </p:txBody>
      </p:sp>
      <p:sp>
        <p:nvSpPr>
          <p:cNvPr id="17" name="TextBox 16"/>
          <p:cNvSpPr txBox="1"/>
          <p:nvPr/>
        </p:nvSpPr>
        <p:spPr>
          <a:xfrm>
            <a:off x="8213348" y="3042782"/>
            <a:ext cx="809882" cy="369332"/>
          </a:xfrm>
          <a:prstGeom prst="rect">
            <a:avLst/>
          </a:prstGeom>
          <a:noFill/>
        </p:spPr>
        <p:txBody>
          <a:bodyPr wrap="square" rtlCol="0">
            <a:spAutoFit/>
          </a:bodyPr>
          <a:lstStyle/>
          <a:p>
            <a:pPr algn="ctr"/>
            <a:r>
              <a:rPr lang="en-US" dirty="0" smtClean="0">
                <a:latin typeface="Courier New" panose="02070309020205020404" pitchFamily="49" charset="0"/>
                <a:cs typeface="Courier New" panose="02070309020205020404" pitchFamily="49" charset="0"/>
              </a:rPr>
              <a:t>ORRN</a:t>
            </a:r>
            <a:endParaRPr lang="en-US" dirty="0">
              <a:latin typeface="Courier New" panose="02070309020205020404" pitchFamily="49" charset="0"/>
              <a:cs typeface="Courier New" panose="02070309020205020404" pitchFamily="49" charset="0"/>
            </a:endParaRPr>
          </a:p>
        </p:txBody>
      </p:sp>
      <p:sp>
        <p:nvSpPr>
          <p:cNvPr id="21" name="TextBox 20"/>
          <p:cNvSpPr txBox="1"/>
          <p:nvPr/>
        </p:nvSpPr>
        <p:spPr>
          <a:xfrm>
            <a:off x="8116836" y="4707879"/>
            <a:ext cx="803498" cy="369332"/>
          </a:xfrm>
          <a:prstGeom prst="rect">
            <a:avLst/>
          </a:prstGeom>
          <a:noFill/>
        </p:spPr>
        <p:txBody>
          <a:bodyPr wrap="square" rtlCol="0">
            <a:spAutoFit/>
          </a:bodyPr>
          <a:lstStyle/>
          <a:p>
            <a:pPr algn="ctr"/>
            <a:r>
              <a:rPr lang="en-US" dirty="0" smtClean="0">
                <a:latin typeface="Courier New" panose="02070309020205020404" pitchFamily="49" charset="0"/>
                <a:cs typeface="Courier New" panose="02070309020205020404" pitchFamily="49" charset="0"/>
              </a:rPr>
              <a:t>SSDL</a:t>
            </a:r>
            <a:endParaRPr lang="en-US" dirty="0">
              <a:latin typeface="Courier New" panose="02070309020205020404" pitchFamily="49" charset="0"/>
              <a:cs typeface="Courier New" panose="02070309020205020404" pitchFamily="49" charset="0"/>
            </a:endParaRPr>
          </a:p>
        </p:txBody>
      </p:sp>
      <p:sp>
        <p:nvSpPr>
          <p:cNvPr id="13" name="TextBox 12"/>
          <p:cNvSpPr txBox="1"/>
          <p:nvPr/>
        </p:nvSpPr>
        <p:spPr>
          <a:xfrm>
            <a:off x="5736234" y="2011642"/>
            <a:ext cx="1776173" cy="369332"/>
          </a:xfrm>
          <a:prstGeom prst="rect">
            <a:avLst/>
          </a:prstGeom>
          <a:noFill/>
        </p:spPr>
        <p:txBody>
          <a:bodyPr wrap="square" rtlCol="0">
            <a:spAutoFit/>
          </a:bodyPr>
          <a:lstStyle/>
          <a:p>
            <a:pPr algn="ctr"/>
            <a:r>
              <a:rPr lang="en-US" dirty="0" smtClean="0"/>
              <a:t>Target Program</a:t>
            </a:r>
            <a:endParaRPr lang="en-US" dirty="0"/>
          </a:p>
        </p:txBody>
      </p:sp>
    </p:spTree>
    <p:extLst>
      <p:ext uri="{BB962C8B-B14F-4D97-AF65-F5344CB8AC3E}">
        <p14:creationId xmlns:p14="http://schemas.microsoft.com/office/powerpoint/2010/main" val="391962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7" grpId="0"/>
      <p:bldP spid="21"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 Analysis – Overview (2/3)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24323" y="1590733"/>
                <a:ext cx="4609051" cy="4351338"/>
              </a:xfrm>
            </p:spPr>
            <p:txBody>
              <a:bodyPr>
                <a:normAutofit/>
              </a:bodyPr>
              <a:lstStyle/>
              <a:p>
                <a:r>
                  <a:rPr lang="en-US" dirty="0" smtClean="0"/>
                  <a:t>Mutation analysis </a:t>
                </a:r>
                <a:r>
                  <a:rPr lang="en-US" dirty="0"/>
                  <a:t>runs </a:t>
                </a:r>
                <a:r>
                  <a:rPr lang="en-US" dirty="0" smtClean="0"/>
                  <a:t>test suites </a:t>
                </a:r>
                <a:r>
                  <a:rPr lang="en-US" dirty="0"/>
                  <a:t>on the mutants, and analyzes the output difference between the original program and the mutants. </a:t>
                </a:r>
                <a:endParaRPr lang="en-US" dirty="0" smtClean="0"/>
              </a:p>
              <a:p>
                <a:r>
                  <a:rPr lang="en-US" dirty="0"/>
                  <a:t>A mutant </a:t>
                </a:r>
                <a:r>
                  <a:rPr lang="en-US" i="1" dirty="0"/>
                  <a:t>m </a:t>
                </a:r>
                <a:r>
                  <a:rPr lang="en-US" dirty="0"/>
                  <a:t>is </a:t>
                </a:r>
                <a:r>
                  <a:rPr lang="en-US" b="1" u="sng" dirty="0"/>
                  <a:t>killed</a:t>
                </a:r>
                <a:r>
                  <a:rPr lang="en-US" dirty="0"/>
                  <a:t> by a test set </a:t>
                </a:r>
                <a:r>
                  <a:rPr lang="en-US" i="1" dirty="0"/>
                  <a:t>T </a:t>
                </a:r>
                <a:r>
                  <a:rPr lang="en-US" dirty="0"/>
                  <a:t>if for some test case </a:t>
                </a:r>
                <a:r>
                  <a:rPr lang="en-US" i="1" dirty="0"/>
                  <a:t>t </a:t>
                </a:r>
                <a14:m>
                  <m:oMath xmlns:m="http://schemas.openxmlformats.org/officeDocument/2006/math">
                    <m:r>
                      <a:rPr lang="en-US" b="0" i="1" dirty="0" smtClean="0">
                        <a:latin typeface="Cambria Math" panose="02040503050406030204" pitchFamily="18" charset="0"/>
                      </a:rPr>
                      <m:t>∈</m:t>
                    </m:r>
                  </m:oMath>
                </a14:m>
                <a:r>
                  <a:rPr lang="en-US" i="1" dirty="0"/>
                  <a:t> T</a:t>
                </a:r>
                <a:r>
                  <a:rPr lang="en-US" dirty="0"/>
                  <a:t>, the output of </a:t>
                </a:r>
                <a:r>
                  <a:rPr lang="en-US" i="1" dirty="0"/>
                  <a:t>m </a:t>
                </a:r>
                <a:r>
                  <a:rPr lang="en-US" dirty="0"/>
                  <a:t>is different from that</a:t>
                </a:r>
                <a:br>
                  <a:rPr lang="en-US" dirty="0"/>
                </a:br>
                <a:r>
                  <a:rPr lang="en-US" dirty="0"/>
                  <a:t>of the original program. </a:t>
                </a:r>
                <a:endParaRPr lang="en-US" dirty="0" smtClean="0"/>
              </a:p>
              <a:p>
                <a:pPr lvl="1"/>
                <a:r>
                  <a:rPr lang="en-US" dirty="0" smtClean="0"/>
                  <a:t>Mutant 1 is killed by Test 2</a:t>
                </a:r>
              </a:p>
              <a:p>
                <a:pPr lvl="1"/>
                <a:r>
                  <a:rPr lang="en-US" dirty="0" smtClean="0"/>
                  <a:t>Mutant 2 is killed by Test 3</a:t>
                </a:r>
              </a:p>
              <a:p>
                <a:pPr lvl="1"/>
                <a:r>
                  <a:rPr lang="en-US" dirty="0" smtClean="0"/>
                  <a:t>Mutant 3 is not killed by any test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24323" y="1590733"/>
                <a:ext cx="4609051" cy="4351338"/>
              </a:xfrm>
              <a:blipFill>
                <a:blip r:embed="rId3"/>
                <a:stretch>
                  <a:fillRect l="-1852" t="-1961" r="-1984"/>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33</a:t>
            </a:fld>
            <a:endParaRPr lang="en-US"/>
          </a:p>
        </p:txBody>
      </p:sp>
      <p:sp>
        <p:nvSpPr>
          <p:cNvPr id="10" name="Folded Corner 9"/>
          <p:cNvSpPr/>
          <p:nvPr/>
        </p:nvSpPr>
        <p:spPr>
          <a:xfrm>
            <a:off x="5545123" y="2051415"/>
            <a:ext cx="1442907" cy="620785"/>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75000"/>
                  </a:schemeClr>
                </a:solidFill>
              </a:rPr>
              <a:t>Original Program</a:t>
            </a:r>
            <a:endParaRPr lang="en-US" dirty="0">
              <a:solidFill>
                <a:schemeClr val="accent1">
                  <a:lumMod val="75000"/>
                </a:schemeClr>
              </a:solidFill>
            </a:endParaRPr>
          </a:p>
        </p:txBody>
      </p:sp>
      <p:sp>
        <p:nvSpPr>
          <p:cNvPr id="17" name="Folded Corner 16"/>
          <p:cNvSpPr/>
          <p:nvPr/>
        </p:nvSpPr>
        <p:spPr>
          <a:xfrm>
            <a:off x="5542326" y="3042714"/>
            <a:ext cx="1442907" cy="620785"/>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75000"/>
                  </a:schemeClr>
                </a:solidFill>
              </a:rPr>
              <a:t>Mutant 1</a:t>
            </a:r>
            <a:endParaRPr lang="en-US" dirty="0">
              <a:solidFill>
                <a:schemeClr val="accent1">
                  <a:lumMod val="75000"/>
                </a:schemeClr>
              </a:solidFill>
            </a:endParaRPr>
          </a:p>
        </p:txBody>
      </p:sp>
      <p:sp>
        <p:nvSpPr>
          <p:cNvPr id="21" name="Folded Corner 20"/>
          <p:cNvSpPr/>
          <p:nvPr/>
        </p:nvSpPr>
        <p:spPr>
          <a:xfrm>
            <a:off x="5542326" y="4034013"/>
            <a:ext cx="1442907" cy="620785"/>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75000"/>
                  </a:schemeClr>
                </a:solidFill>
              </a:rPr>
              <a:t>Mutant 2</a:t>
            </a:r>
            <a:endParaRPr lang="en-US" dirty="0">
              <a:solidFill>
                <a:schemeClr val="accent1">
                  <a:lumMod val="75000"/>
                </a:schemeClr>
              </a:solidFill>
            </a:endParaRPr>
          </a:p>
        </p:txBody>
      </p:sp>
      <p:sp>
        <p:nvSpPr>
          <p:cNvPr id="22" name="Folded Corner 21"/>
          <p:cNvSpPr/>
          <p:nvPr/>
        </p:nvSpPr>
        <p:spPr>
          <a:xfrm>
            <a:off x="5542326" y="5174023"/>
            <a:ext cx="1442907" cy="620785"/>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75000"/>
                  </a:schemeClr>
                </a:solidFill>
              </a:rPr>
              <a:t>Mutant 3</a:t>
            </a:r>
            <a:endParaRPr lang="en-US" dirty="0">
              <a:solidFill>
                <a:schemeClr val="accent1">
                  <a:lumMod val="75000"/>
                </a:schemeClr>
              </a:solidFill>
            </a:endParaRPr>
          </a:p>
        </p:txBody>
      </p:sp>
      <p:sp>
        <p:nvSpPr>
          <p:cNvPr id="14" name="Flowchart: Predefined Process 13"/>
          <p:cNvSpPr/>
          <p:nvPr/>
        </p:nvSpPr>
        <p:spPr>
          <a:xfrm>
            <a:off x="7591337" y="1728919"/>
            <a:ext cx="1149291" cy="327171"/>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Test 1</a:t>
            </a:r>
            <a:endParaRPr lang="en-US" dirty="0">
              <a:solidFill>
                <a:schemeClr val="tx1"/>
              </a:solidFill>
            </a:endParaRPr>
          </a:p>
        </p:txBody>
      </p:sp>
      <p:sp>
        <p:nvSpPr>
          <p:cNvPr id="25" name="Flowchart: Predefined Process 24"/>
          <p:cNvSpPr/>
          <p:nvPr/>
        </p:nvSpPr>
        <p:spPr>
          <a:xfrm>
            <a:off x="7591337" y="2056090"/>
            <a:ext cx="1149291" cy="327171"/>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Test 2</a:t>
            </a:r>
            <a:endParaRPr lang="en-US" dirty="0">
              <a:solidFill>
                <a:schemeClr val="tx1"/>
              </a:solidFill>
            </a:endParaRPr>
          </a:p>
        </p:txBody>
      </p:sp>
      <p:sp>
        <p:nvSpPr>
          <p:cNvPr id="26" name="Flowchart: Predefined Process 25"/>
          <p:cNvSpPr/>
          <p:nvPr/>
        </p:nvSpPr>
        <p:spPr>
          <a:xfrm>
            <a:off x="7591337" y="2383261"/>
            <a:ext cx="1149291" cy="327171"/>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Test 3</a:t>
            </a:r>
            <a:endParaRPr lang="en-US" dirty="0">
              <a:solidFill>
                <a:schemeClr val="tx1"/>
              </a:solidFill>
            </a:endParaRPr>
          </a:p>
        </p:txBody>
      </p:sp>
      <p:sp>
        <p:nvSpPr>
          <p:cNvPr id="30" name="Flowchart: Predefined Process 29"/>
          <p:cNvSpPr/>
          <p:nvPr/>
        </p:nvSpPr>
        <p:spPr>
          <a:xfrm>
            <a:off x="7591337" y="2815792"/>
            <a:ext cx="1149291" cy="327171"/>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Test 1</a:t>
            </a:r>
            <a:endParaRPr lang="en-US" dirty="0">
              <a:solidFill>
                <a:schemeClr val="tx1"/>
              </a:solidFill>
            </a:endParaRPr>
          </a:p>
        </p:txBody>
      </p:sp>
      <p:sp>
        <p:nvSpPr>
          <p:cNvPr id="31" name="Flowchart: Predefined Process 30"/>
          <p:cNvSpPr/>
          <p:nvPr/>
        </p:nvSpPr>
        <p:spPr>
          <a:xfrm>
            <a:off x="7591337" y="3142963"/>
            <a:ext cx="1149291" cy="327171"/>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Test 2</a:t>
            </a:r>
            <a:endParaRPr lang="en-US" dirty="0">
              <a:solidFill>
                <a:schemeClr val="tx1"/>
              </a:solidFill>
            </a:endParaRPr>
          </a:p>
        </p:txBody>
      </p:sp>
      <p:sp>
        <p:nvSpPr>
          <p:cNvPr id="32" name="Flowchart: Predefined Process 31"/>
          <p:cNvSpPr/>
          <p:nvPr/>
        </p:nvSpPr>
        <p:spPr>
          <a:xfrm>
            <a:off x="7591337" y="3470134"/>
            <a:ext cx="1149291" cy="327171"/>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Test 3</a:t>
            </a:r>
            <a:endParaRPr lang="en-US" dirty="0">
              <a:solidFill>
                <a:schemeClr val="tx1"/>
              </a:solidFill>
            </a:endParaRPr>
          </a:p>
        </p:txBody>
      </p:sp>
      <p:sp>
        <p:nvSpPr>
          <p:cNvPr id="33" name="Flowchart: Predefined Process 32"/>
          <p:cNvSpPr/>
          <p:nvPr/>
        </p:nvSpPr>
        <p:spPr>
          <a:xfrm>
            <a:off x="7591337" y="3902666"/>
            <a:ext cx="1149291" cy="327171"/>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Test 1</a:t>
            </a:r>
            <a:endParaRPr lang="en-US" dirty="0">
              <a:solidFill>
                <a:schemeClr val="tx1"/>
              </a:solidFill>
            </a:endParaRPr>
          </a:p>
        </p:txBody>
      </p:sp>
      <p:sp>
        <p:nvSpPr>
          <p:cNvPr id="34" name="Flowchart: Predefined Process 33"/>
          <p:cNvSpPr/>
          <p:nvPr/>
        </p:nvSpPr>
        <p:spPr>
          <a:xfrm>
            <a:off x="7591337" y="4229837"/>
            <a:ext cx="1149291" cy="327171"/>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Test 2</a:t>
            </a:r>
            <a:endParaRPr lang="en-US" dirty="0">
              <a:solidFill>
                <a:schemeClr val="tx1"/>
              </a:solidFill>
            </a:endParaRPr>
          </a:p>
        </p:txBody>
      </p:sp>
      <p:sp>
        <p:nvSpPr>
          <p:cNvPr id="35" name="Flowchart: Predefined Process 34"/>
          <p:cNvSpPr/>
          <p:nvPr/>
        </p:nvSpPr>
        <p:spPr>
          <a:xfrm>
            <a:off x="7591337" y="4557008"/>
            <a:ext cx="1149291" cy="327171"/>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Test 3</a:t>
            </a:r>
            <a:endParaRPr lang="en-US" dirty="0">
              <a:solidFill>
                <a:schemeClr val="tx1"/>
              </a:solidFill>
            </a:endParaRPr>
          </a:p>
        </p:txBody>
      </p:sp>
      <p:sp>
        <p:nvSpPr>
          <p:cNvPr id="36" name="Flowchart: Predefined Process 35"/>
          <p:cNvSpPr/>
          <p:nvPr/>
        </p:nvSpPr>
        <p:spPr>
          <a:xfrm>
            <a:off x="7591337" y="4994141"/>
            <a:ext cx="1149291" cy="327171"/>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Test 1</a:t>
            </a:r>
            <a:endParaRPr lang="en-US" dirty="0">
              <a:solidFill>
                <a:schemeClr val="tx1"/>
              </a:solidFill>
            </a:endParaRPr>
          </a:p>
        </p:txBody>
      </p:sp>
      <p:sp>
        <p:nvSpPr>
          <p:cNvPr id="37" name="Flowchart: Predefined Process 36"/>
          <p:cNvSpPr/>
          <p:nvPr/>
        </p:nvSpPr>
        <p:spPr>
          <a:xfrm>
            <a:off x="7591337" y="5321312"/>
            <a:ext cx="1149291" cy="327171"/>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Test 2</a:t>
            </a:r>
            <a:endParaRPr lang="en-US" dirty="0">
              <a:solidFill>
                <a:schemeClr val="tx1"/>
              </a:solidFill>
            </a:endParaRPr>
          </a:p>
        </p:txBody>
      </p:sp>
      <p:sp>
        <p:nvSpPr>
          <p:cNvPr id="38" name="Flowchart: Predefined Process 37"/>
          <p:cNvSpPr/>
          <p:nvPr/>
        </p:nvSpPr>
        <p:spPr>
          <a:xfrm>
            <a:off x="7591337" y="5648483"/>
            <a:ext cx="1149291" cy="327171"/>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Test 3</a:t>
            </a:r>
            <a:endParaRPr lang="en-US" dirty="0">
              <a:solidFill>
                <a:schemeClr val="tx1"/>
              </a:solidFill>
            </a:endParaRPr>
          </a:p>
        </p:txBody>
      </p:sp>
      <p:cxnSp>
        <p:nvCxnSpPr>
          <p:cNvPr id="40" name="Straight Arrow Connector 39"/>
          <p:cNvCxnSpPr>
            <a:stCxn id="10" idx="3"/>
            <a:endCxn id="14" idx="1"/>
          </p:cNvCxnSpPr>
          <p:nvPr/>
        </p:nvCxnSpPr>
        <p:spPr>
          <a:xfrm flipV="1">
            <a:off x="6988030" y="1892505"/>
            <a:ext cx="603307" cy="46930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0" idx="3"/>
            <a:endCxn id="25" idx="1"/>
          </p:cNvCxnSpPr>
          <p:nvPr/>
        </p:nvCxnSpPr>
        <p:spPr>
          <a:xfrm flipV="1">
            <a:off x="6988030" y="2219676"/>
            <a:ext cx="603307" cy="1421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0" idx="3"/>
            <a:endCxn id="26" idx="1"/>
          </p:cNvCxnSpPr>
          <p:nvPr/>
        </p:nvCxnSpPr>
        <p:spPr>
          <a:xfrm>
            <a:off x="6988030" y="2361808"/>
            <a:ext cx="603307" cy="1850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7" idx="3"/>
            <a:endCxn id="30" idx="1"/>
          </p:cNvCxnSpPr>
          <p:nvPr/>
        </p:nvCxnSpPr>
        <p:spPr>
          <a:xfrm flipV="1">
            <a:off x="6985233" y="2979378"/>
            <a:ext cx="606104" cy="3737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7" idx="3"/>
            <a:endCxn id="31" idx="1"/>
          </p:cNvCxnSpPr>
          <p:nvPr/>
        </p:nvCxnSpPr>
        <p:spPr>
          <a:xfrm flipV="1">
            <a:off x="6985233" y="3306549"/>
            <a:ext cx="606104" cy="465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7" idx="3"/>
            <a:endCxn id="32" idx="1"/>
          </p:cNvCxnSpPr>
          <p:nvPr/>
        </p:nvCxnSpPr>
        <p:spPr>
          <a:xfrm>
            <a:off x="6985233" y="3353107"/>
            <a:ext cx="606104" cy="2806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21" idx="3"/>
            <a:endCxn id="33" idx="1"/>
          </p:cNvCxnSpPr>
          <p:nvPr/>
        </p:nvCxnSpPr>
        <p:spPr>
          <a:xfrm flipV="1">
            <a:off x="6985233" y="4066252"/>
            <a:ext cx="606104" cy="2781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21" idx="3"/>
            <a:endCxn id="34" idx="1"/>
          </p:cNvCxnSpPr>
          <p:nvPr/>
        </p:nvCxnSpPr>
        <p:spPr>
          <a:xfrm>
            <a:off x="6985233" y="4344406"/>
            <a:ext cx="606104" cy="490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21" idx="3"/>
            <a:endCxn id="35" idx="1"/>
          </p:cNvCxnSpPr>
          <p:nvPr/>
        </p:nvCxnSpPr>
        <p:spPr>
          <a:xfrm>
            <a:off x="6985233" y="4344406"/>
            <a:ext cx="606104" cy="3761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22" idx="3"/>
            <a:endCxn id="36" idx="1"/>
          </p:cNvCxnSpPr>
          <p:nvPr/>
        </p:nvCxnSpPr>
        <p:spPr>
          <a:xfrm flipV="1">
            <a:off x="6985233" y="5157727"/>
            <a:ext cx="606104" cy="3266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22" idx="3"/>
            <a:endCxn id="37" idx="1"/>
          </p:cNvCxnSpPr>
          <p:nvPr/>
        </p:nvCxnSpPr>
        <p:spPr>
          <a:xfrm>
            <a:off x="6985233" y="5484416"/>
            <a:ext cx="606104" cy="48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22" idx="3"/>
            <a:endCxn id="38" idx="1"/>
          </p:cNvCxnSpPr>
          <p:nvPr/>
        </p:nvCxnSpPr>
        <p:spPr>
          <a:xfrm>
            <a:off x="6985233" y="5484416"/>
            <a:ext cx="606104" cy="3276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6" name="Frame 75"/>
          <p:cNvSpPr/>
          <p:nvPr/>
        </p:nvSpPr>
        <p:spPr>
          <a:xfrm>
            <a:off x="9343934" y="1732260"/>
            <a:ext cx="1149291" cy="32249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PASS</a:t>
            </a:r>
            <a:endParaRPr lang="en-US" dirty="0">
              <a:solidFill>
                <a:srgbClr val="00B050"/>
              </a:solidFill>
            </a:endParaRPr>
          </a:p>
        </p:txBody>
      </p:sp>
      <p:sp>
        <p:nvSpPr>
          <p:cNvPr id="93" name="Frame 92"/>
          <p:cNvSpPr/>
          <p:nvPr/>
        </p:nvSpPr>
        <p:spPr>
          <a:xfrm>
            <a:off x="9343933" y="2056413"/>
            <a:ext cx="1149291" cy="32249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PASS</a:t>
            </a:r>
            <a:endParaRPr lang="en-US" dirty="0">
              <a:solidFill>
                <a:srgbClr val="00B050"/>
              </a:solidFill>
            </a:endParaRPr>
          </a:p>
        </p:txBody>
      </p:sp>
      <p:sp>
        <p:nvSpPr>
          <p:cNvPr id="94" name="Frame 93"/>
          <p:cNvSpPr/>
          <p:nvPr/>
        </p:nvSpPr>
        <p:spPr>
          <a:xfrm>
            <a:off x="9343933" y="2385547"/>
            <a:ext cx="1149291" cy="32249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PASS</a:t>
            </a:r>
            <a:endParaRPr lang="en-US" dirty="0">
              <a:solidFill>
                <a:srgbClr val="00B050"/>
              </a:solidFill>
            </a:endParaRPr>
          </a:p>
        </p:txBody>
      </p:sp>
      <p:sp>
        <p:nvSpPr>
          <p:cNvPr id="95" name="Frame 94"/>
          <p:cNvSpPr/>
          <p:nvPr/>
        </p:nvSpPr>
        <p:spPr>
          <a:xfrm>
            <a:off x="9343935" y="2810917"/>
            <a:ext cx="1149291" cy="32249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PASS</a:t>
            </a:r>
            <a:endParaRPr lang="en-US" dirty="0">
              <a:solidFill>
                <a:srgbClr val="00B050"/>
              </a:solidFill>
            </a:endParaRPr>
          </a:p>
        </p:txBody>
      </p:sp>
      <p:sp>
        <p:nvSpPr>
          <p:cNvPr id="97" name="Frame 96"/>
          <p:cNvSpPr/>
          <p:nvPr/>
        </p:nvSpPr>
        <p:spPr>
          <a:xfrm>
            <a:off x="9343933" y="3464890"/>
            <a:ext cx="1149291" cy="32249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PASS</a:t>
            </a:r>
            <a:endParaRPr lang="en-US" dirty="0">
              <a:solidFill>
                <a:srgbClr val="00B050"/>
              </a:solidFill>
            </a:endParaRPr>
          </a:p>
        </p:txBody>
      </p:sp>
      <p:sp>
        <p:nvSpPr>
          <p:cNvPr id="98" name="Frame 97"/>
          <p:cNvSpPr/>
          <p:nvPr/>
        </p:nvSpPr>
        <p:spPr>
          <a:xfrm>
            <a:off x="9343933" y="3134481"/>
            <a:ext cx="1149291" cy="32249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FAIL</a:t>
            </a:r>
            <a:endParaRPr lang="en-US" dirty="0">
              <a:solidFill>
                <a:srgbClr val="FF0000"/>
              </a:solidFill>
            </a:endParaRPr>
          </a:p>
        </p:txBody>
      </p:sp>
      <p:sp>
        <p:nvSpPr>
          <p:cNvPr id="99" name="Frame 98"/>
          <p:cNvSpPr/>
          <p:nvPr/>
        </p:nvSpPr>
        <p:spPr>
          <a:xfrm>
            <a:off x="9343935" y="3900680"/>
            <a:ext cx="1149291" cy="32249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PASS</a:t>
            </a:r>
            <a:endParaRPr lang="en-US" dirty="0">
              <a:solidFill>
                <a:srgbClr val="00B050"/>
              </a:solidFill>
            </a:endParaRPr>
          </a:p>
        </p:txBody>
      </p:sp>
      <p:sp>
        <p:nvSpPr>
          <p:cNvPr id="100" name="Frame 99"/>
          <p:cNvSpPr/>
          <p:nvPr/>
        </p:nvSpPr>
        <p:spPr>
          <a:xfrm>
            <a:off x="9343935" y="4223559"/>
            <a:ext cx="1149291" cy="32249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PASS</a:t>
            </a:r>
            <a:endParaRPr lang="en-US" dirty="0">
              <a:solidFill>
                <a:srgbClr val="00B050"/>
              </a:solidFill>
            </a:endParaRPr>
          </a:p>
        </p:txBody>
      </p:sp>
      <p:sp>
        <p:nvSpPr>
          <p:cNvPr id="102" name="Frame 101"/>
          <p:cNvSpPr/>
          <p:nvPr/>
        </p:nvSpPr>
        <p:spPr>
          <a:xfrm>
            <a:off x="9343935" y="4546438"/>
            <a:ext cx="1149291" cy="32249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FAIL</a:t>
            </a:r>
            <a:endParaRPr lang="en-US" dirty="0">
              <a:solidFill>
                <a:srgbClr val="FF0000"/>
              </a:solidFill>
            </a:endParaRPr>
          </a:p>
        </p:txBody>
      </p:sp>
      <p:sp>
        <p:nvSpPr>
          <p:cNvPr id="103" name="Frame 102"/>
          <p:cNvSpPr/>
          <p:nvPr/>
        </p:nvSpPr>
        <p:spPr>
          <a:xfrm>
            <a:off x="9343933" y="4991866"/>
            <a:ext cx="1149291" cy="32249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PASS</a:t>
            </a:r>
            <a:endParaRPr lang="en-US" dirty="0">
              <a:solidFill>
                <a:srgbClr val="00B050"/>
              </a:solidFill>
            </a:endParaRPr>
          </a:p>
        </p:txBody>
      </p:sp>
      <p:sp>
        <p:nvSpPr>
          <p:cNvPr id="104" name="Frame 103"/>
          <p:cNvSpPr/>
          <p:nvPr/>
        </p:nvSpPr>
        <p:spPr>
          <a:xfrm>
            <a:off x="9343932" y="5324408"/>
            <a:ext cx="1149291" cy="32249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PASS</a:t>
            </a:r>
            <a:endParaRPr lang="en-US" dirty="0">
              <a:solidFill>
                <a:srgbClr val="00B050"/>
              </a:solidFill>
            </a:endParaRPr>
          </a:p>
        </p:txBody>
      </p:sp>
      <p:sp>
        <p:nvSpPr>
          <p:cNvPr id="105" name="Frame 104"/>
          <p:cNvSpPr/>
          <p:nvPr/>
        </p:nvSpPr>
        <p:spPr>
          <a:xfrm>
            <a:off x="9343932" y="5652432"/>
            <a:ext cx="1149291" cy="32249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PASS</a:t>
            </a:r>
            <a:endParaRPr lang="en-US" dirty="0">
              <a:solidFill>
                <a:srgbClr val="00B050"/>
              </a:solidFill>
            </a:endParaRPr>
          </a:p>
        </p:txBody>
      </p:sp>
      <p:cxnSp>
        <p:nvCxnSpPr>
          <p:cNvPr id="106" name="Straight Arrow Connector 105"/>
          <p:cNvCxnSpPr>
            <a:stCxn id="14" idx="3"/>
            <a:endCxn id="76" idx="1"/>
          </p:cNvCxnSpPr>
          <p:nvPr/>
        </p:nvCxnSpPr>
        <p:spPr>
          <a:xfrm>
            <a:off x="8740628" y="1892505"/>
            <a:ext cx="603306" cy="100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25" idx="3"/>
            <a:endCxn id="93" idx="1"/>
          </p:cNvCxnSpPr>
          <p:nvPr/>
        </p:nvCxnSpPr>
        <p:spPr>
          <a:xfrm flipV="1">
            <a:off x="8740628" y="2217661"/>
            <a:ext cx="603305" cy="20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26" idx="3"/>
            <a:endCxn id="94" idx="1"/>
          </p:cNvCxnSpPr>
          <p:nvPr/>
        </p:nvCxnSpPr>
        <p:spPr>
          <a:xfrm flipV="1">
            <a:off x="8740628" y="2546795"/>
            <a:ext cx="603305" cy="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30" idx="3"/>
            <a:endCxn id="95" idx="1"/>
          </p:cNvCxnSpPr>
          <p:nvPr/>
        </p:nvCxnSpPr>
        <p:spPr>
          <a:xfrm flipV="1">
            <a:off x="8740628" y="2972165"/>
            <a:ext cx="603307" cy="72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31" idx="3"/>
            <a:endCxn id="98" idx="1"/>
          </p:cNvCxnSpPr>
          <p:nvPr/>
        </p:nvCxnSpPr>
        <p:spPr>
          <a:xfrm flipV="1">
            <a:off x="8740628" y="3295729"/>
            <a:ext cx="603305" cy="1082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32" idx="3"/>
            <a:endCxn id="97" idx="1"/>
          </p:cNvCxnSpPr>
          <p:nvPr/>
        </p:nvCxnSpPr>
        <p:spPr>
          <a:xfrm flipV="1">
            <a:off x="8740628" y="3626138"/>
            <a:ext cx="603305" cy="758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33" idx="3"/>
            <a:endCxn id="99" idx="1"/>
          </p:cNvCxnSpPr>
          <p:nvPr/>
        </p:nvCxnSpPr>
        <p:spPr>
          <a:xfrm flipV="1">
            <a:off x="8740628" y="4061928"/>
            <a:ext cx="603307" cy="43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34" idx="3"/>
            <a:endCxn id="100" idx="1"/>
          </p:cNvCxnSpPr>
          <p:nvPr/>
        </p:nvCxnSpPr>
        <p:spPr>
          <a:xfrm flipV="1">
            <a:off x="8740628" y="4384807"/>
            <a:ext cx="603307" cy="86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35" idx="3"/>
            <a:endCxn id="102" idx="1"/>
          </p:cNvCxnSpPr>
          <p:nvPr/>
        </p:nvCxnSpPr>
        <p:spPr>
          <a:xfrm flipV="1">
            <a:off x="8740628" y="4707686"/>
            <a:ext cx="603307" cy="1290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36" idx="3"/>
            <a:endCxn id="103" idx="1"/>
          </p:cNvCxnSpPr>
          <p:nvPr/>
        </p:nvCxnSpPr>
        <p:spPr>
          <a:xfrm flipV="1">
            <a:off x="8740628" y="5153114"/>
            <a:ext cx="603305" cy="46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37" idx="3"/>
            <a:endCxn id="104" idx="1"/>
          </p:cNvCxnSpPr>
          <p:nvPr/>
        </p:nvCxnSpPr>
        <p:spPr>
          <a:xfrm>
            <a:off x="8740628" y="5484898"/>
            <a:ext cx="603304" cy="7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stCxn id="38" idx="3"/>
            <a:endCxn id="105" idx="1"/>
          </p:cNvCxnSpPr>
          <p:nvPr/>
        </p:nvCxnSpPr>
        <p:spPr>
          <a:xfrm>
            <a:off x="8740628" y="5812069"/>
            <a:ext cx="603304" cy="16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2" name="Flowchart: Alternate Process 141"/>
          <p:cNvSpPr/>
          <p:nvPr/>
        </p:nvSpPr>
        <p:spPr>
          <a:xfrm>
            <a:off x="10904989" y="3052564"/>
            <a:ext cx="897622" cy="492725"/>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KILLED</a:t>
            </a:r>
            <a:endParaRPr lang="en-US" dirty="0">
              <a:solidFill>
                <a:srgbClr val="FF0000"/>
              </a:solidFill>
            </a:endParaRPr>
          </a:p>
        </p:txBody>
      </p:sp>
      <p:sp>
        <p:nvSpPr>
          <p:cNvPr id="143" name="Flowchart: Alternate Process 142"/>
          <p:cNvSpPr/>
          <p:nvPr/>
        </p:nvSpPr>
        <p:spPr>
          <a:xfrm>
            <a:off x="10904989" y="4467777"/>
            <a:ext cx="897622" cy="492725"/>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KILLED</a:t>
            </a:r>
            <a:endParaRPr lang="en-US" dirty="0">
              <a:solidFill>
                <a:srgbClr val="FF0000"/>
              </a:solidFill>
            </a:endParaRPr>
          </a:p>
        </p:txBody>
      </p:sp>
      <p:cxnSp>
        <p:nvCxnSpPr>
          <p:cNvPr id="144" name="Straight Arrow Connector 143"/>
          <p:cNvCxnSpPr>
            <a:stCxn id="98" idx="3"/>
            <a:endCxn id="142" idx="1"/>
          </p:cNvCxnSpPr>
          <p:nvPr/>
        </p:nvCxnSpPr>
        <p:spPr>
          <a:xfrm>
            <a:off x="10493224" y="3295729"/>
            <a:ext cx="411765" cy="31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stCxn id="102" idx="3"/>
            <a:endCxn id="143" idx="1"/>
          </p:cNvCxnSpPr>
          <p:nvPr/>
        </p:nvCxnSpPr>
        <p:spPr>
          <a:xfrm>
            <a:off x="10493226" y="4707686"/>
            <a:ext cx="411763" cy="64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11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44"/>
                                        </p:tgtEl>
                                        <p:attrNameLst>
                                          <p:attrName>style.visibility</p:attrName>
                                        </p:attrNameLst>
                                      </p:cBhvr>
                                      <p:to>
                                        <p:strVal val="visible"/>
                                      </p:to>
                                    </p:set>
                                    <p:animEffect transition="in" filter="fade">
                                      <p:cBhvr>
                                        <p:cTn id="15" dur="500"/>
                                        <p:tgtEl>
                                          <p:spTgt spid="14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2"/>
                                        </p:tgtEl>
                                        <p:attrNameLst>
                                          <p:attrName>style.visibility</p:attrName>
                                        </p:attrNameLst>
                                      </p:cBhvr>
                                      <p:to>
                                        <p:strVal val="visible"/>
                                      </p:to>
                                    </p:set>
                                    <p:animEffect transition="in" filter="fade">
                                      <p:cBhvr>
                                        <p:cTn id="18" dur="500"/>
                                        <p:tgtEl>
                                          <p:spTgt spid="14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48"/>
                                        </p:tgtEl>
                                        <p:attrNameLst>
                                          <p:attrName>style.visibility</p:attrName>
                                        </p:attrNameLst>
                                      </p:cBhvr>
                                      <p:to>
                                        <p:strVal val="visible"/>
                                      </p:to>
                                    </p:set>
                                    <p:animEffect transition="in" filter="fade">
                                      <p:cBhvr>
                                        <p:cTn id="26" dur="500"/>
                                        <p:tgtEl>
                                          <p:spTgt spid="14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fade">
                                      <p:cBhvr>
                                        <p:cTn id="29" dur="500"/>
                                        <p:tgtEl>
                                          <p:spTgt spid="14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1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 Analysis – Overview (3/3)</a:t>
            </a:r>
            <a:endParaRPr lang="en-US" dirty="0"/>
          </a:p>
        </p:txBody>
      </p:sp>
      <p:sp>
        <p:nvSpPr>
          <p:cNvPr id="3" name="Content Placeholder 2"/>
          <p:cNvSpPr>
            <a:spLocks noGrp="1"/>
          </p:cNvSpPr>
          <p:nvPr>
            <p:ph idx="1"/>
          </p:nvPr>
        </p:nvSpPr>
        <p:spPr>
          <a:xfrm>
            <a:off x="209725" y="1825625"/>
            <a:ext cx="4787085" cy="4351338"/>
          </a:xfrm>
        </p:spPr>
        <p:txBody>
          <a:bodyPr/>
          <a:lstStyle/>
          <a:p>
            <a:r>
              <a:rPr lang="en-US" dirty="0" smtClean="0"/>
              <a:t>The output of mutation analysis is the following table called the </a:t>
            </a:r>
            <a:r>
              <a:rPr lang="en-US" b="1" dirty="0" smtClean="0"/>
              <a:t>killmap</a:t>
            </a:r>
            <a:r>
              <a:rPr lang="en-US" dirty="0" smtClean="0"/>
              <a:t>.</a:t>
            </a:r>
          </a:p>
          <a:p>
            <a:pPr lvl="1"/>
            <a:r>
              <a:rPr lang="en-US" dirty="0" smtClean="0"/>
              <a:t>Each row represents a mutant</a:t>
            </a:r>
          </a:p>
          <a:p>
            <a:pPr lvl="1"/>
            <a:r>
              <a:rPr lang="en-US" dirty="0" smtClean="0"/>
              <a:t>Each column represents a test case</a:t>
            </a:r>
          </a:p>
          <a:p>
            <a:pPr lvl="1"/>
            <a:r>
              <a:rPr lang="en-US" dirty="0" smtClean="0"/>
              <a:t>The last column represents the whole test suite (all test cases)</a:t>
            </a:r>
          </a:p>
          <a:p>
            <a:pPr lvl="1"/>
            <a:r>
              <a:rPr lang="en-US" dirty="0" smtClean="0"/>
              <a:t>A cell (</a:t>
            </a:r>
            <a:r>
              <a:rPr lang="en-US" dirty="0" err="1" smtClean="0">
                <a:latin typeface="Courier New" panose="02070309020205020404" pitchFamily="49" charset="0"/>
                <a:cs typeface="Courier New" panose="02070309020205020404" pitchFamily="49" charset="0"/>
              </a:rPr>
              <a:t>i</a:t>
            </a:r>
            <a:r>
              <a:rPr lang="en-US" dirty="0" smtClean="0"/>
              <a:t>, </a:t>
            </a:r>
            <a:r>
              <a:rPr lang="en-US" dirty="0" smtClean="0">
                <a:latin typeface="Courier New" panose="02070309020205020404" pitchFamily="49" charset="0"/>
                <a:cs typeface="Courier New" panose="02070309020205020404" pitchFamily="49" charset="0"/>
              </a:rPr>
              <a:t>j</a:t>
            </a:r>
            <a:r>
              <a:rPr lang="en-US" dirty="0" smtClean="0"/>
              <a:t>) is:</a:t>
            </a:r>
          </a:p>
          <a:p>
            <a:pPr lvl="2"/>
            <a:r>
              <a:rPr lang="en-US" dirty="0" smtClean="0"/>
              <a:t>0 if mutant </a:t>
            </a:r>
            <a:r>
              <a:rPr lang="en-US" dirty="0" err="1">
                <a:latin typeface="Courier New" panose="02070309020205020404" pitchFamily="49" charset="0"/>
                <a:cs typeface="Courier New" panose="02070309020205020404" pitchFamily="49" charset="0"/>
              </a:rPr>
              <a:t>i</a:t>
            </a:r>
            <a:r>
              <a:rPr lang="en-US" dirty="0" smtClean="0"/>
              <a:t> </a:t>
            </a:r>
            <a:r>
              <a:rPr lang="en-US" u="sng" dirty="0" smtClean="0"/>
              <a:t>is not killed</a:t>
            </a:r>
            <a:r>
              <a:rPr lang="en-US" dirty="0" smtClean="0"/>
              <a:t> by test </a:t>
            </a:r>
            <a:r>
              <a:rPr lang="en-US" dirty="0" smtClean="0">
                <a:latin typeface="Courier New" panose="02070309020205020404" pitchFamily="49" charset="0"/>
                <a:cs typeface="Courier New" panose="02070309020205020404" pitchFamily="49" charset="0"/>
              </a:rPr>
              <a:t>j</a:t>
            </a:r>
          </a:p>
          <a:p>
            <a:pPr lvl="2"/>
            <a:r>
              <a:rPr lang="en-US" dirty="0" smtClean="0"/>
              <a:t>1 if mutant </a:t>
            </a:r>
            <a:r>
              <a:rPr lang="en-US" dirty="0" err="1" smtClean="0">
                <a:latin typeface="Courier New" panose="02070309020205020404" pitchFamily="49" charset="0"/>
                <a:cs typeface="Courier New" panose="02070309020205020404" pitchFamily="49" charset="0"/>
              </a:rPr>
              <a:t>i</a:t>
            </a:r>
            <a:r>
              <a:rPr lang="en-US" dirty="0" smtClean="0"/>
              <a:t> </a:t>
            </a:r>
            <a:r>
              <a:rPr lang="en-US" u="sng" dirty="0" smtClean="0"/>
              <a:t>is killed</a:t>
            </a:r>
            <a:r>
              <a:rPr lang="en-US" dirty="0" smtClean="0"/>
              <a:t> by test </a:t>
            </a:r>
            <a:r>
              <a:rPr lang="en-US" dirty="0" smtClean="0">
                <a:latin typeface="Courier New" panose="02070309020205020404" pitchFamily="49" charset="0"/>
                <a:cs typeface="Courier New" panose="02070309020205020404" pitchFamily="49" charset="0"/>
              </a:rPr>
              <a:t>j</a:t>
            </a:r>
            <a:r>
              <a:rPr lang="en-US" dirty="0" smtClean="0"/>
              <a:t> </a:t>
            </a:r>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34</a:t>
            </a:fld>
            <a:endParaRPr lang="en-US"/>
          </a:p>
        </p:txBody>
      </p:sp>
      <p:graphicFrame>
        <p:nvGraphicFramePr>
          <p:cNvPr id="7" name="Table 6"/>
          <p:cNvGraphicFramePr>
            <a:graphicFrameLocks noGrp="1"/>
          </p:cNvGraphicFramePr>
          <p:nvPr>
            <p:extLst/>
          </p:nvPr>
        </p:nvGraphicFramePr>
        <p:xfrm>
          <a:off x="5231701" y="1912020"/>
          <a:ext cx="6356990" cy="1483360"/>
        </p:xfrm>
        <a:graphic>
          <a:graphicData uri="http://schemas.openxmlformats.org/drawingml/2006/table">
            <a:tbl>
              <a:tblPr firstRow="1" bandRow="1">
                <a:tableStyleId>{5940675A-B579-460E-94D1-54222C63F5DA}</a:tableStyleId>
              </a:tblPr>
              <a:tblGrid>
                <a:gridCol w="1271398">
                  <a:extLst>
                    <a:ext uri="{9D8B030D-6E8A-4147-A177-3AD203B41FA5}">
                      <a16:colId xmlns:a16="http://schemas.microsoft.com/office/drawing/2014/main" val="2946231536"/>
                    </a:ext>
                  </a:extLst>
                </a:gridCol>
                <a:gridCol w="1271398">
                  <a:extLst>
                    <a:ext uri="{9D8B030D-6E8A-4147-A177-3AD203B41FA5}">
                      <a16:colId xmlns:a16="http://schemas.microsoft.com/office/drawing/2014/main" val="2488134456"/>
                    </a:ext>
                  </a:extLst>
                </a:gridCol>
                <a:gridCol w="1271398">
                  <a:extLst>
                    <a:ext uri="{9D8B030D-6E8A-4147-A177-3AD203B41FA5}">
                      <a16:colId xmlns:a16="http://schemas.microsoft.com/office/drawing/2014/main" val="2860864003"/>
                    </a:ext>
                  </a:extLst>
                </a:gridCol>
                <a:gridCol w="1271398">
                  <a:extLst>
                    <a:ext uri="{9D8B030D-6E8A-4147-A177-3AD203B41FA5}">
                      <a16:colId xmlns:a16="http://schemas.microsoft.com/office/drawing/2014/main" val="3169249353"/>
                    </a:ext>
                  </a:extLst>
                </a:gridCol>
                <a:gridCol w="1271398">
                  <a:extLst>
                    <a:ext uri="{9D8B030D-6E8A-4147-A177-3AD203B41FA5}">
                      <a16:colId xmlns:a16="http://schemas.microsoft.com/office/drawing/2014/main" val="4130645237"/>
                    </a:ext>
                  </a:extLst>
                </a:gridCol>
              </a:tblGrid>
              <a:tr h="370840">
                <a:tc>
                  <a:txBody>
                    <a:bodyPr/>
                    <a:lstStyle/>
                    <a:p>
                      <a:endParaRPr lang="en-US" dirty="0"/>
                    </a:p>
                  </a:txBody>
                  <a:tcPr/>
                </a:tc>
                <a:tc>
                  <a:txBody>
                    <a:bodyPr/>
                    <a:lstStyle/>
                    <a:p>
                      <a:r>
                        <a:rPr lang="en-US" dirty="0" smtClean="0"/>
                        <a:t>Test 1</a:t>
                      </a:r>
                      <a:endParaRPr lang="en-US" dirty="0"/>
                    </a:p>
                  </a:txBody>
                  <a:tcPr/>
                </a:tc>
                <a:tc>
                  <a:txBody>
                    <a:bodyPr/>
                    <a:lstStyle/>
                    <a:p>
                      <a:r>
                        <a:rPr lang="en-US" dirty="0" smtClean="0"/>
                        <a:t>Test 2 </a:t>
                      </a:r>
                      <a:endParaRPr lang="en-US" dirty="0"/>
                    </a:p>
                  </a:txBody>
                  <a:tcPr/>
                </a:tc>
                <a:tc>
                  <a:txBody>
                    <a:bodyPr/>
                    <a:lstStyle/>
                    <a:p>
                      <a:r>
                        <a:rPr lang="en-US" dirty="0" smtClean="0"/>
                        <a:t>Test</a:t>
                      </a:r>
                      <a:r>
                        <a:rPr lang="en-US" baseline="0" dirty="0" smtClean="0"/>
                        <a:t> 3</a:t>
                      </a:r>
                      <a:endParaRPr lang="en-US" dirty="0"/>
                    </a:p>
                  </a:txBody>
                  <a:tcPr/>
                </a:tc>
                <a:tc>
                  <a:txBody>
                    <a:bodyPr/>
                    <a:lstStyle/>
                    <a:p>
                      <a:r>
                        <a:rPr lang="en-US" dirty="0" smtClean="0"/>
                        <a:t>Test</a:t>
                      </a:r>
                      <a:r>
                        <a:rPr lang="en-US" baseline="0" dirty="0" smtClean="0"/>
                        <a:t> Suite T</a:t>
                      </a:r>
                      <a:endParaRPr lang="en-US" dirty="0"/>
                    </a:p>
                  </a:txBody>
                  <a:tcPr/>
                </a:tc>
                <a:extLst>
                  <a:ext uri="{0D108BD9-81ED-4DB2-BD59-A6C34878D82A}">
                    <a16:rowId xmlns:a16="http://schemas.microsoft.com/office/drawing/2014/main" val="3782720206"/>
                  </a:ext>
                </a:extLst>
              </a:tr>
              <a:tr h="370840">
                <a:tc>
                  <a:txBody>
                    <a:bodyPr/>
                    <a:lstStyle/>
                    <a:p>
                      <a:r>
                        <a:rPr lang="en-US" dirty="0" smtClean="0"/>
                        <a:t>Mutant 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extLst>
                  <a:ext uri="{0D108BD9-81ED-4DB2-BD59-A6C34878D82A}">
                    <a16:rowId xmlns:a16="http://schemas.microsoft.com/office/drawing/2014/main" val="3239008168"/>
                  </a:ext>
                </a:extLst>
              </a:tr>
              <a:tr h="370840">
                <a:tc>
                  <a:txBody>
                    <a:bodyPr/>
                    <a:lstStyle/>
                    <a:p>
                      <a:r>
                        <a:rPr lang="en-US" dirty="0" smtClean="0"/>
                        <a:t>Mutant 2</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extLst>
                  <a:ext uri="{0D108BD9-81ED-4DB2-BD59-A6C34878D82A}">
                    <a16:rowId xmlns:a16="http://schemas.microsoft.com/office/drawing/2014/main" val="1009974591"/>
                  </a:ext>
                </a:extLst>
              </a:tr>
              <a:tr h="370840">
                <a:tc>
                  <a:txBody>
                    <a:bodyPr/>
                    <a:lstStyle/>
                    <a:p>
                      <a:r>
                        <a:rPr lang="en-US" dirty="0" smtClean="0"/>
                        <a:t>Mutant 3</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56967184"/>
                  </a:ext>
                </a:extLst>
              </a:tr>
            </a:tbl>
          </a:graphicData>
        </a:graphic>
      </p:graphicFrame>
      <mc:AlternateContent xmlns:mc="http://schemas.openxmlformats.org/markup-compatibility/2006" xmlns:a14="http://schemas.microsoft.com/office/drawing/2010/main">
        <mc:Choice Requires="a14">
          <p:sp>
            <p:nvSpPr>
              <p:cNvPr id="8" name="TextBox 7"/>
              <p:cNvSpPr txBox="1"/>
              <p:nvPr/>
            </p:nvSpPr>
            <p:spPr>
              <a:xfrm>
                <a:off x="5231701" y="3847784"/>
                <a:ext cx="6593746" cy="147399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quality of a test suite can be measured using mutation score.</a:t>
                </a:r>
              </a:p>
              <a:p>
                <a:pPr algn="ctr"/>
                <a14:m>
                  <m:oMath xmlns:m="http://schemas.openxmlformats.org/officeDocument/2006/math">
                    <m:r>
                      <a:rPr lang="en-US" b="0" i="1" smtClean="0">
                        <a:latin typeface="Cambria Math" panose="02040503050406030204" pitchFamily="18" charset="0"/>
                      </a:rPr>
                      <m:t>𝑀𝑆</m:t>
                    </m:r>
                    <m:d>
                      <m:dPr>
                        <m:ctrlPr>
                          <a:rPr lang="en-US" b="0" i="1" smtClean="0">
                            <a:latin typeface="Cambria Math" panose="02040503050406030204" pitchFamily="18" charset="0"/>
                          </a:rPr>
                        </m:ctrlPr>
                      </m:dPr>
                      <m:e>
                        <m:r>
                          <a:rPr lang="en-US" b="0" i="1" smtClean="0">
                            <a:latin typeface="Cambria Math" panose="02040503050406030204" pitchFamily="18" charset="0"/>
                          </a:rPr>
                          <m:t>𝑇𝑒𝑠𝑡</m:t>
                        </m:r>
                        <m:r>
                          <a:rPr lang="en-US" b="0" i="1" smtClean="0">
                            <a:latin typeface="Cambria Math" panose="02040503050406030204" pitchFamily="18" charset="0"/>
                          </a:rPr>
                          <m:t> </m:t>
                        </m:r>
                        <m:r>
                          <a:rPr lang="en-US" b="0" i="1" smtClean="0">
                            <a:latin typeface="Cambria Math" panose="02040503050406030204" pitchFamily="18" charset="0"/>
                          </a:rPr>
                          <m:t>𝑆𝑢𝑖𝑡𝑒</m:t>
                        </m:r>
                        <m:r>
                          <a:rPr lang="en-US" b="0" i="1" smtClean="0">
                            <a:latin typeface="Cambria Math" panose="02040503050406030204" pitchFamily="18" charset="0"/>
                          </a:rPr>
                          <m:t> </m:t>
                        </m:r>
                        <m:r>
                          <a:rPr lang="en-US" b="0" i="1" smtClean="0">
                            <a:latin typeface="Cambria Math" panose="02040503050406030204" pitchFamily="18" charset="0"/>
                          </a:rPr>
                          <m:t>𝑇</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𝑚𝑢𝑡𝑎𝑛𝑡𝑠</m:t>
                        </m:r>
                        <m:r>
                          <a:rPr lang="en-US" b="0" i="1" smtClean="0">
                            <a:latin typeface="Cambria Math" panose="02040503050406030204" pitchFamily="18" charset="0"/>
                          </a:rPr>
                          <m:t> </m:t>
                        </m:r>
                        <m:r>
                          <a:rPr lang="en-US" b="0" i="1" smtClean="0">
                            <a:latin typeface="Cambria Math" panose="02040503050406030204" pitchFamily="18" charset="0"/>
                          </a:rPr>
                          <m:t>𝑘𝑖𝑙𝑙𝑒𝑑</m:t>
                        </m:r>
                        <m:r>
                          <a:rPr lang="en-US" b="0" i="1" smtClean="0">
                            <a:latin typeface="Cambria Math" panose="02040503050406030204" pitchFamily="18" charset="0"/>
                          </a:rPr>
                          <m:t> </m:t>
                        </m:r>
                        <m:r>
                          <a:rPr lang="en-US" b="0" i="1" smtClean="0">
                            <a:latin typeface="Cambria Math" panose="02040503050406030204" pitchFamily="18" charset="0"/>
                          </a:rPr>
                          <m:t>𝑏𝑦</m:t>
                        </m:r>
                        <m:r>
                          <a:rPr lang="en-US" b="0" i="1" smtClean="0">
                            <a:latin typeface="Cambria Math" panose="02040503050406030204" pitchFamily="18" charset="0"/>
                          </a:rPr>
                          <m:t> </m:t>
                        </m:r>
                        <m:r>
                          <a:rPr lang="en-US" b="0" i="1" smtClean="0">
                            <a:latin typeface="Cambria Math" panose="02040503050406030204" pitchFamily="18" charset="0"/>
                          </a:rPr>
                          <m:t>𝑇</m:t>
                        </m:r>
                      </m:num>
                      <m:den>
                        <m:r>
                          <a:rPr lang="en-US" b="0" i="1" smtClean="0">
                            <a:latin typeface="Cambria Math" panose="02040503050406030204" pitchFamily="18" charset="0"/>
                          </a:rPr>
                          <m:t>#</m:t>
                        </m:r>
                        <m:r>
                          <a:rPr lang="en-US" b="0" i="1" smtClean="0">
                            <a:latin typeface="Cambria Math" panose="02040503050406030204" pitchFamily="18" charset="0"/>
                          </a:rPr>
                          <m:t>𝑚𝑢𝑡𝑎𝑛𝑡𝑠</m:t>
                        </m:r>
                        <m:r>
                          <a:rPr lang="en-US" b="0" i="1" smtClean="0">
                            <a:latin typeface="Cambria Math" panose="02040503050406030204" pitchFamily="18" charset="0"/>
                          </a:rPr>
                          <m:t> </m:t>
                        </m:r>
                        <m:r>
                          <a:rPr lang="en-US" b="0" i="1" smtClean="0">
                            <a:latin typeface="Cambria Math" panose="02040503050406030204" pitchFamily="18" charset="0"/>
                          </a:rPr>
                          <m:t>𝑔𝑒𝑛𝑒𝑟𝑎𝑡𝑒𝑑</m:t>
                        </m:r>
                      </m:den>
                    </m:f>
                  </m:oMath>
                </a14:m>
                <a:r>
                  <a:rPr lang="en-US" dirty="0" smtClean="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Example: in the above killmap, </a:t>
                </a:r>
                <a14:m>
                  <m:oMath xmlns:m="http://schemas.openxmlformats.org/officeDocument/2006/math">
                    <m:r>
                      <a:rPr lang="en-US" b="0" i="1" smtClean="0">
                        <a:latin typeface="Cambria Math" panose="02040503050406030204" pitchFamily="18" charset="0"/>
                      </a:rPr>
                      <m:t>𝑀𝑆</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oMath>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231701" y="3847784"/>
                <a:ext cx="6593746" cy="1473993"/>
              </a:xfrm>
              <a:prstGeom prst="rect">
                <a:avLst/>
              </a:prstGeom>
              <a:blipFill>
                <a:blip r:embed="rId3"/>
                <a:stretch>
                  <a:fillRect l="-555" t="-2066" b="-1653"/>
                </a:stretch>
              </a:blipFill>
            </p:spPr>
            <p:txBody>
              <a:bodyPr/>
              <a:lstStyle/>
              <a:p>
                <a:r>
                  <a:rPr lang="en-US">
                    <a:noFill/>
                  </a:rPr>
                  <a:t> </a:t>
                </a:r>
              </a:p>
            </p:txBody>
          </p:sp>
        </mc:Fallback>
      </mc:AlternateContent>
    </p:spTree>
    <p:extLst>
      <p:ext uri="{BB962C8B-B14F-4D97-AF65-F5344CB8AC3E}">
        <p14:creationId xmlns:p14="http://schemas.microsoft.com/office/powerpoint/2010/main" val="3204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fade">
                                      <p:cBhvr>
                                        <p:cTn id="1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 in Detail</a:t>
            </a:r>
            <a:endParaRPr lang="en-US" dirty="0"/>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35</a:t>
            </a:fld>
            <a:endParaRPr lang="en-US"/>
          </a:p>
        </p:txBody>
      </p:sp>
    </p:spTree>
    <p:extLst>
      <p:ext uri="{BB962C8B-B14F-4D97-AF65-F5344CB8AC3E}">
        <p14:creationId xmlns:p14="http://schemas.microsoft.com/office/powerpoint/2010/main" val="40497390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 Overview</a:t>
            </a:r>
            <a:endParaRPr lang="en-US" dirty="0"/>
          </a:p>
        </p:txBody>
      </p:sp>
      <p:sp>
        <p:nvSpPr>
          <p:cNvPr id="3" name="Content Placeholder 2"/>
          <p:cNvSpPr>
            <a:spLocks noGrp="1"/>
          </p:cNvSpPr>
          <p:nvPr>
            <p:ph idx="1"/>
          </p:nvPr>
        </p:nvSpPr>
        <p:spPr>
          <a:xfrm>
            <a:off x="838200" y="1825624"/>
            <a:ext cx="10515600" cy="4530725"/>
          </a:xfrm>
        </p:spPr>
        <p:txBody>
          <a:bodyPr/>
          <a:lstStyle/>
          <a:p>
            <a:r>
              <a:rPr lang="en-US" dirty="0"/>
              <a:t>MUSIC is a mutant generation tool for C programs with high </a:t>
            </a:r>
            <a:r>
              <a:rPr lang="en-US" b="1" dirty="0">
                <a:solidFill>
                  <a:srgbClr val="00B050"/>
                </a:solidFill>
              </a:rPr>
              <a:t>extensibility</a:t>
            </a:r>
            <a:r>
              <a:rPr lang="en-US" dirty="0"/>
              <a:t>, </a:t>
            </a:r>
            <a:r>
              <a:rPr lang="en-US" b="1" dirty="0">
                <a:solidFill>
                  <a:srgbClr val="00B050"/>
                </a:solidFill>
              </a:rPr>
              <a:t>configurability</a:t>
            </a:r>
            <a:r>
              <a:rPr lang="en-US" dirty="0"/>
              <a:t>, and </a:t>
            </a:r>
            <a:r>
              <a:rPr lang="en-US" b="1" dirty="0">
                <a:solidFill>
                  <a:srgbClr val="00B050"/>
                </a:solidFill>
              </a:rPr>
              <a:t>applicability</a:t>
            </a:r>
          </a:p>
          <a:p>
            <a:pPr lvl="1"/>
            <a:r>
              <a:rPr lang="en-US" b="1" dirty="0">
                <a:solidFill>
                  <a:srgbClr val="00B050"/>
                </a:solidFill>
              </a:rPr>
              <a:t>Extensibility</a:t>
            </a:r>
            <a:r>
              <a:rPr lang="en-US" dirty="0"/>
              <a:t>: It is easy implement a new mutation operator</a:t>
            </a:r>
          </a:p>
          <a:p>
            <a:pPr lvl="1"/>
            <a:r>
              <a:rPr lang="en-US" b="1" dirty="0">
                <a:solidFill>
                  <a:srgbClr val="00B050"/>
                </a:solidFill>
              </a:rPr>
              <a:t>Configurability</a:t>
            </a:r>
            <a:r>
              <a:rPr lang="en-US" dirty="0"/>
              <a:t>: </a:t>
            </a:r>
            <a:r>
              <a:rPr lang="en-US" dirty="0" smtClean="0"/>
              <a:t>A </a:t>
            </a:r>
            <a:r>
              <a:rPr lang="en-US" dirty="0"/>
              <a:t>user can specify domains and ranges of mutation operators as well as code ranges to be mutated</a:t>
            </a:r>
          </a:p>
          <a:p>
            <a:pPr lvl="1"/>
            <a:r>
              <a:rPr lang="en-US" b="1" dirty="0">
                <a:solidFill>
                  <a:srgbClr val="00B050"/>
                </a:solidFill>
              </a:rPr>
              <a:t>Applicability</a:t>
            </a:r>
            <a:r>
              <a:rPr lang="en-US" dirty="0"/>
              <a:t>: MUSIC can generate mutants of a large complex C project automatically</a:t>
            </a:r>
          </a:p>
          <a:p>
            <a:r>
              <a:rPr lang="en-US" dirty="0"/>
              <a:t>In addition, MUSIC avoids stillborn mutant generation using type </a:t>
            </a:r>
            <a:r>
              <a:rPr lang="en-US" dirty="0" smtClean="0"/>
              <a:t>checking</a:t>
            </a:r>
          </a:p>
          <a:p>
            <a:r>
              <a:rPr lang="en-US" dirty="0" smtClean="0"/>
              <a:t>MUSIC is implemented using Clang/LLVM 7.0 and supports 108 C mutation operators defined by Agrawal et al. and </a:t>
            </a:r>
            <a:r>
              <a:rPr lang="en-US" dirty="0" err="1"/>
              <a:t>Delamaro</a:t>
            </a:r>
            <a:r>
              <a:rPr lang="en-US" dirty="0" smtClean="0"/>
              <a:t> et al.</a:t>
            </a:r>
          </a:p>
          <a:p>
            <a:pPr lvl="1"/>
            <a:r>
              <a:rPr lang="en-US" dirty="0"/>
              <a:t>Clang/LLVM </a:t>
            </a:r>
            <a:r>
              <a:rPr lang="en-US" dirty="0" smtClean="0"/>
              <a:t>7.0 supports compiling, parsing C source code following C standards </a:t>
            </a:r>
            <a:r>
              <a:rPr lang="en-US" dirty="0" err="1" smtClean="0"/>
              <a:t>upto</a:t>
            </a:r>
            <a:r>
              <a:rPr lang="en-US" dirty="0" smtClean="0"/>
              <a:t> C18 (most recent)</a:t>
            </a:r>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36</a:t>
            </a:fld>
            <a:endParaRPr lang="en-US"/>
          </a:p>
        </p:txBody>
      </p:sp>
    </p:spTree>
    <p:extLst>
      <p:ext uri="{BB962C8B-B14F-4D97-AF65-F5344CB8AC3E}">
        <p14:creationId xmlns:p14="http://schemas.microsoft.com/office/powerpoint/2010/main" val="41086114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 Overview</a:t>
            </a:r>
            <a:endParaRPr lang="en-US" dirty="0"/>
          </a:p>
        </p:txBody>
      </p:sp>
      <p:sp>
        <p:nvSpPr>
          <p:cNvPr id="3" name="Content Placeholder 2"/>
          <p:cNvSpPr>
            <a:spLocks noGrp="1"/>
          </p:cNvSpPr>
          <p:nvPr>
            <p:ph idx="1"/>
          </p:nvPr>
        </p:nvSpPr>
        <p:spPr>
          <a:xfrm>
            <a:off x="838200" y="1825625"/>
            <a:ext cx="10515600" cy="1348312"/>
          </a:xfrm>
        </p:spPr>
        <p:txBody>
          <a:bodyPr/>
          <a:lstStyle/>
          <a:p>
            <a:r>
              <a:rPr lang="en-US" dirty="0"/>
              <a:t>Input: C source </a:t>
            </a:r>
            <a:r>
              <a:rPr lang="en-US" dirty="0" smtClean="0"/>
              <a:t>code(s) </a:t>
            </a:r>
            <a:r>
              <a:rPr lang="en-US" dirty="0"/>
              <a:t>with a build script and configuration </a:t>
            </a:r>
          </a:p>
          <a:p>
            <a:r>
              <a:rPr lang="en-US" dirty="0"/>
              <a:t>Output: Mutants and a mutant DB</a:t>
            </a:r>
          </a:p>
          <a:p>
            <a:pPr lvl="1"/>
            <a:r>
              <a:rPr lang="en-US" dirty="0"/>
              <a:t>Mutant DB: set of pairs of mutant id and information for the </a:t>
            </a:r>
            <a:r>
              <a:rPr lang="en-US" dirty="0" smtClean="0"/>
              <a:t>mutation</a:t>
            </a:r>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37</a:t>
            </a:fld>
            <a:endParaRPr lang="en-US"/>
          </a:p>
        </p:txBody>
      </p:sp>
      <p:grpSp>
        <p:nvGrpSpPr>
          <p:cNvPr id="33" name="Group 32"/>
          <p:cNvGrpSpPr/>
          <p:nvPr/>
        </p:nvGrpSpPr>
        <p:grpSpPr>
          <a:xfrm>
            <a:off x="2096504" y="3411511"/>
            <a:ext cx="8401664" cy="2626866"/>
            <a:chOff x="739517" y="3327621"/>
            <a:chExt cx="8401664" cy="2626866"/>
          </a:xfrm>
        </p:grpSpPr>
        <p:sp>
          <p:nvSpPr>
            <p:cNvPr id="6" name="직사각형 9"/>
            <p:cNvSpPr/>
            <p:nvPr/>
          </p:nvSpPr>
          <p:spPr>
            <a:xfrm>
              <a:off x="7249700" y="4156948"/>
              <a:ext cx="1891481" cy="17975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endParaRPr lang="ko-KR" altLang="en-US" dirty="0">
                <a:solidFill>
                  <a:schemeClr val="tx1"/>
                </a:solidFill>
              </a:endParaRPr>
            </a:p>
          </p:txBody>
        </p:sp>
        <p:sp>
          <p:nvSpPr>
            <p:cNvPr id="7" name="직사각형 9"/>
            <p:cNvSpPr/>
            <p:nvPr/>
          </p:nvSpPr>
          <p:spPr>
            <a:xfrm>
              <a:off x="7099119" y="4048052"/>
              <a:ext cx="1891481" cy="1797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endParaRPr lang="ko-KR" altLang="en-US" dirty="0">
                <a:solidFill>
                  <a:schemeClr val="tx1"/>
                </a:solidFill>
              </a:endParaRPr>
            </a:p>
          </p:txBody>
        </p:sp>
        <p:sp>
          <p:nvSpPr>
            <p:cNvPr id="8" name="순서도: 다중 문서 51"/>
            <p:cNvSpPr/>
            <p:nvPr/>
          </p:nvSpPr>
          <p:spPr>
            <a:xfrm>
              <a:off x="770477" y="3327621"/>
              <a:ext cx="1010093" cy="754912"/>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rPr>
                <a:t>C code</a:t>
              </a:r>
              <a:endParaRPr lang="en-US" altLang="ko-KR" dirty="0">
                <a:solidFill>
                  <a:schemeClr val="tx1"/>
                </a:solidFill>
              </a:endParaRPr>
            </a:p>
          </p:txBody>
        </p:sp>
        <p:sp>
          <p:nvSpPr>
            <p:cNvPr id="9" name="순서도: 문서 52"/>
            <p:cNvSpPr/>
            <p:nvPr/>
          </p:nvSpPr>
          <p:spPr>
            <a:xfrm>
              <a:off x="749758" y="5179868"/>
              <a:ext cx="991477" cy="673060"/>
            </a:xfrm>
            <a:prstGeom prst="flowChart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rPr>
                <a:t>Configuration</a:t>
              </a:r>
              <a:endParaRPr lang="ko-KR" altLang="en-US" dirty="0">
                <a:solidFill>
                  <a:schemeClr val="tx1"/>
                </a:solidFill>
              </a:endParaRPr>
            </a:p>
          </p:txBody>
        </p:sp>
        <p:sp>
          <p:nvSpPr>
            <p:cNvPr id="10" name="모서리가 둥근 직사각형 54"/>
            <p:cNvSpPr/>
            <p:nvPr/>
          </p:nvSpPr>
          <p:spPr>
            <a:xfrm>
              <a:off x="2119423" y="3543157"/>
              <a:ext cx="2517127" cy="203823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xtBox 10"/>
            <p:cNvSpPr txBox="1"/>
            <p:nvPr/>
          </p:nvSpPr>
          <p:spPr>
            <a:xfrm>
              <a:off x="2245274" y="3509579"/>
              <a:ext cx="878998" cy="307777"/>
            </a:xfrm>
            <a:prstGeom prst="rect">
              <a:avLst/>
            </a:prstGeom>
            <a:noFill/>
          </p:spPr>
          <p:txBody>
            <a:bodyPr wrap="square" rtlCol="0">
              <a:spAutoFit/>
            </a:bodyPr>
            <a:lstStyle/>
            <a:p>
              <a:r>
                <a:rPr lang="en-US" altLang="ko-KR" sz="1400" dirty="0" smtClean="0"/>
                <a:t>MUSIC</a:t>
              </a:r>
              <a:endParaRPr lang="ko-KR" altLang="en-US" sz="1400" dirty="0"/>
            </a:p>
          </p:txBody>
        </p:sp>
        <p:sp>
          <p:nvSpPr>
            <p:cNvPr id="12" name="순서도: 처리 56"/>
            <p:cNvSpPr/>
            <p:nvPr/>
          </p:nvSpPr>
          <p:spPr>
            <a:xfrm>
              <a:off x="2245275" y="4113701"/>
              <a:ext cx="709731" cy="492639"/>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ko-KR" sz="1400" dirty="0" smtClean="0">
                  <a:solidFill>
                    <a:schemeClr val="tx1"/>
                  </a:solidFill>
                </a:rPr>
                <a:t>C parser</a:t>
              </a:r>
              <a:endParaRPr lang="ko-KR" altLang="en-US" sz="1400" dirty="0">
                <a:solidFill>
                  <a:schemeClr val="tx1"/>
                </a:solidFill>
              </a:endParaRPr>
            </a:p>
          </p:txBody>
        </p:sp>
        <p:sp>
          <p:nvSpPr>
            <p:cNvPr id="13" name="순서도: 처리 57"/>
            <p:cNvSpPr/>
            <p:nvPr/>
          </p:nvSpPr>
          <p:spPr>
            <a:xfrm>
              <a:off x="2245274" y="4992389"/>
              <a:ext cx="709731" cy="492639"/>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ko-KR" sz="1400" dirty="0" smtClean="0">
                  <a:solidFill>
                    <a:schemeClr val="tx1"/>
                  </a:solidFill>
                </a:rPr>
                <a:t>Conf. parser</a:t>
              </a:r>
              <a:endParaRPr lang="ko-KR" altLang="en-US" sz="1400" dirty="0">
                <a:solidFill>
                  <a:schemeClr val="tx1"/>
                </a:solidFill>
              </a:endParaRPr>
            </a:p>
          </p:txBody>
        </p:sp>
        <p:sp>
          <p:nvSpPr>
            <p:cNvPr id="14" name="순서도: 처리 58"/>
            <p:cNvSpPr/>
            <p:nvPr/>
          </p:nvSpPr>
          <p:spPr>
            <a:xfrm>
              <a:off x="3175105" y="3960465"/>
              <a:ext cx="1286226" cy="1530833"/>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ko-KR" altLang="en-US" sz="1400" dirty="0">
                <a:solidFill>
                  <a:schemeClr val="tx1"/>
                </a:solidFill>
              </a:endParaRPr>
            </a:p>
          </p:txBody>
        </p:sp>
        <p:sp>
          <p:nvSpPr>
            <p:cNvPr id="15" name="TextBox 14"/>
            <p:cNvSpPr txBox="1"/>
            <p:nvPr/>
          </p:nvSpPr>
          <p:spPr>
            <a:xfrm>
              <a:off x="3125477" y="3895338"/>
              <a:ext cx="940395" cy="523220"/>
            </a:xfrm>
            <a:prstGeom prst="rect">
              <a:avLst/>
            </a:prstGeom>
            <a:noFill/>
          </p:spPr>
          <p:txBody>
            <a:bodyPr wrap="square" rtlCol="0">
              <a:spAutoFit/>
            </a:bodyPr>
            <a:lstStyle/>
            <a:p>
              <a:r>
                <a:rPr lang="en-US" altLang="ko-KR" sz="1400" dirty="0" smtClean="0"/>
                <a:t>Mutation </a:t>
              </a:r>
            </a:p>
            <a:p>
              <a:r>
                <a:rPr lang="en-US" altLang="ko-KR" sz="1400" dirty="0" smtClean="0"/>
                <a:t>Operators</a:t>
              </a:r>
              <a:endParaRPr lang="ko-KR" altLang="en-US" sz="1400" dirty="0"/>
            </a:p>
          </p:txBody>
        </p:sp>
        <p:sp>
          <p:nvSpPr>
            <p:cNvPr id="16" name="순서도: 처리 60"/>
            <p:cNvSpPr/>
            <p:nvPr/>
          </p:nvSpPr>
          <p:spPr>
            <a:xfrm>
              <a:off x="3224547" y="4420533"/>
              <a:ext cx="562708" cy="492639"/>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ko-KR" sz="1400" dirty="0" smtClean="0">
                  <a:solidFill>
                    <a:schemeClr val="tx1"/>
                  </a:solidFill>
                </a:rPr>
                <a:t>OAAN</a:t>
              </a:r>
              <a:endParaRPr lang="ko-KR" altLang="en-US" sz="1400" dirty="0">
                <a:solidFill>
                  <a:schemeClr val="tx1"/>
                </a:solidFill>
              </a:endParaRPr>
            </a:p>
          </p:txBody>
        </p:sp>
        <p:sp>
          <p:nvSpPr>
            <p:cNvPr id="17" name="순서도: 처리 61"/>
            <p:cNvSpPr/>
            <p:nvPr/>
          </p:nvSpPr>
          <p:spPr>
            <a:xfrm>
              <a:off x="3230410" y="4954609"/>
              <a:ext cx="562708" cy="492639"/>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ko-KR" sz="1400" dirty="0" smtClean="0">
                  <a:solidFill>
                    <a:schemeClr val="tx1"/>
                  </a:solidFill>
                </a:rPr>
                <a:t>ORRN</a:t>
              </a:r>
              <a:endParaRPr lang="ko-KR" altLang="en-US" sz="1400" dirty="0">
                <a:solidFill>
                  <a:schemeClr val="tx1"/>
                </a:solidFill>
              </a:endParaRPr>
            </a:p>
          </p:txBody>
        </p:sp>
        <p:sp>
          <p:nvSpPr>
            <p:cNvPr id="18" name="순서도: 처리 62"/>
            <p:cNvSpPr/>
            <p:nvPr/>
          </p:nvSpPr>
          <p:spPr>
            <a:xfrm>
              <a:off x="3818218" y="4420533"/>
              <a:ext cx="562708" cy="492639"/>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ko-KR" sz="1400" dirty="0" smtClean="0">
                  <a:solidFill>
                    <a:schemeClr val="tx1"/>
                  </a:solidFill>
                </a:rPr>
                <a:t>OLLN</a:t>
              </a:r>
              <a:endParaRPr lang="ko-KR" altLang="en-US" sz="1400" dirty="0">
                <a:solidFill>
                  <a:schemeClr val="tx1"/>
                </a:solidFill>
              </a:endParaRPr>
            </a:p>
          </p:txBody>
        </p:sp>
        <p:sp>
          <p:nvSpPr>
            <p:cNvPr id="19" name="순서도: 처리 63"/>
            <p:cNvSpPr/>
            <p:nvPr/>
          </p:nvSpPr>
          <p:spPr>
            <a:xfrm>
              <a:off x="3822425" y="4962734"/>
              <a:ext cx="562708" cy="49263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ko-KR" sz="1400" dirty="0" smtClean="0">
                  <a:solidFill>
                    <a:schemeClr val="tx1"/>
                  </a:solidFill>
                </a:rPr>
                <a:t>…</a:t>
              </a:r>
              <a:endParaRPr lang="ko-KR" altLang="en-US" sz="1400" dirty="0">
                <a:solidFill>
                  <a:schemeClr val="tx1"/>
                </a:solidFill>
              </a:endParaRPr>
            </a:p>
          </p:txBody>
        </p:sp>
        <p:cxnSp>
          <p:nvCxnSpPr>
            <p:cNvPr id="20" name="직선 화살표 연결선 73"/>
            <p:cNvCxnSpPr>
              <a:stCxn id="12" idx="3"/>
            </p:cNvCxnSpPr>
            <p:nvPr/>
          </p:nvCxnSpPr>
          <p:spPr>
            <a:xfrm>
              <a:off x="2955006" y="4360021"/>
              <a:ext cx="21388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직선 화살표 연결선 74"/>
            <p:cNvCxnSpPr>
              <a:stCxn id="13" idx="3"/>
            </p:cNvCxnSpPr>
            <p:nvPr/>
          </p:nvCxnSpPr>
          <p:spPr>
            <a:xfrm>
              <a:off x="2955005" y="5238709"/>
              <a:ext cx="21388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순서도: 문서 83"/>
            <p:cNvSpPr/>
            <p:nvPr/>
          </p:nvSpPr>
          <p:spPr>
            <a:xfrm>
              <a:off x="739517" y="4360649"/>
              <a:ext cx="991477" cy="673060"/>
            </a:xfrm>
            <a:prstGeom prst="flowChart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rPr>
                <a:t>Build</a:t>
              </a:r>
            </a:p>
            <a:p>
              <a:pPr algn="ctr"/>
              <a:r>
                <a:rPr lang="en-US" altLang="ko-KR" dirty="0" smtClean="0">
                  <a:solidFill>
                    <a:schemeClr val="tx1"/>
                  </a:solidFill>
                </a:rPr>
                <a:t>script</a:t>
              </a:r>
              <a:endParaRPr lang="ko-KR" altLang="en-US" dirty="0">
                <a:solidFill>
                  <a:schemeClr val="tx1"/>
                </a:solidFill>
              </a:endParaRPr>
            </a:p>
          </p:txBody>
        </p:sp>
        <p:sp>
          <p:nvSpPr>
            <p:cNvPr id="23" name="덧셈 기호 86"/>
            <p:cNvSpPr/>
            <p:nvPr/>
          </p:nvSpPr>
          <p:spPr>
            <a:xfrm>
              <a:off x="1109330" y="4048052"/>
              <a:ext cx="275781" cy="279070"/>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4" name="꺾인 연결선 88"/>
            <p:cNvCxnSpPr>
              <a:stCxn id="23" idx="0"/>
              <a:endCxn id="12" idx="1"/>
            </p:cNvCxnSpPr>
            <p:nvPr/>
          </p:nvCxnSpPr>
          <p:spPr>
            <a:xfrm>
              <a:off x="1348556" y="4187587"/>
              <a:ext cx="896719" cy="172434"/>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꺾인 연결선 96"/>
            <p:cNvCxnSpPr>
              <a:stCxn id="9" idx="3"/>
              <a:endCxn id="13" idx="1"/>
            </p:cNvCxnSpPr>
            <p:nvPr/>
          </p:nvCxnSpPr>
          <p:spPr>
            <a:xfrm flipV="1">
              <a:off x="1741235" y="5238709"/>
              <a:ext cx="504039" cy="277689"/>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순서도: 다중 문서 101"/>
            <p:cNvSpPr/>
            <p:nvPr/>
          </p:nvSpPr>
          <p:spPr>
            <a:xfrm>
              <a:off x="5071926" y="3605737"/>
              <a:ext cx="1216582" cy="754912"/>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rPr>
                <a:t>Mutants</a:t>
              </a:r>
              <a:endParaRPr lang="en-US" altLang="ko-KR" dirty="0">
                <a:solidFill>
                  <a:schemeClr val="tx1"/>
                </a:solidFill>
              </a:endParaRPr>
            </a:p>
          </p:txBody>
        </p:sp>
        <p:sp>
          <p:nvSpPr>
            <p:cNvPr id="27" name="순서도: 문서 102"/>
            <p:cNvSpPr/>
            <p:nvPr/>
          </p:nvSpPr>
          <p:spPr>
            <a:xfrm>
              <a:off x="5071926" y="4725882"/>
              <a:ext cx="1173940" cy="673060"/>
            </a:xfrm>
            <a:prstGeom prst="flowChart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rPr>
                <a:t>Mutant</a:t>
              </a:r>
            </a:p>
            <a:p>
              <a:pPr algn="ctr"/>
              <a:r>
                <a:rPr lang="en-US" altLang="ko-KR" dirty="0" smtClean="0">
                  <a:solidFill>
                    <a:schemeClr val="tx1"/>
                  </a:solidFill>
                </a:rPr>
                <a:t>DB</a:t>
              </a:r>
              <a:endParaRPr lang="ko-KR" altLang="en-US" dirty="0">
                <a:solidFill>
                  <a:schemeClr val="tx1"/>
                </a:solidFill>
              </a:endParaRPr>
            </a:p>
          </p:txBody>
        </p:sp>
        <p:cxnSp>
          <p:nvCxnSpPr>
            <p:cNvPr id="28" name="꺾인 연결선 103"/>
            <p:cNvCxnSpPr>
              <a:stCxn id="14" idx="3"/>
              <a:endCxn id="26" idx="1"/>
            </p:cNvCxnSpPr>
            <p:nvPr/>
          </p:nvCxnSpPr>
          <p:spPr>
            <a:xfrm flipV="1">
              <a:off x="4461331" y="3983193"/>
              <a:ext cx="610595" cy="742689"/>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꺾인 연결선 106"/>
            <p:cNvCxnSpPr>
              <a:stCxn id="14" idx="3"/>
              <a:endCxn id="27" idx="1"/>
            </p:cNvCxnSpPr>
            <p:nvPr/>
          </p:nvCxnSpPr>
          <p:spPr>
            <a:xfrm>
              <a:off x="4461331" y="4725882"/>
              <a:ext cx="610595" cy="336530"/>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직선 연결선 6"/>
            <p:cNvCxnSpPr>
              <a:stCxn id="27" idx="3"/>
            </p:cNvCxnSpPr>
            <p:nvPr/>
          </p:nvCxnSpPr>
          <p:spPr>
            <a:xfrm flipV="1">
              <a:off x="6245866" y="3895336"/>
              <a:ext cx="733808" cy="11670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직선 연결선 29"/>
            <p:cNvCxnSpPr>
              <a:stCxn id="27" idx="3"/>
            </p:cNvCxnSpPr>
            <p:nvPr/>
          </p:nvCxnSpPr>
          <p:spPr>
            <a:xfrm>
              <a:off x="6245866" y="5062412"/>
              <a:ext cx="733808" cy="630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직사각형 9"/>
            <p:cNvSpPr/>
            <p:nvPr/>
          </p:nvSpPr>
          <p:spPr>
            <a:xfrm>
              <a:off x="6979673" y="3895337"/>
              <a:ext cx="1891481" cy="1797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altLang="ko-KR" dirty="0" smtClean="0">
                  <a:solidFill>
                    <a:schemeClr val="tx1"/>
                  </a:solidFill>
                </a:rPr>
                <a:t>Mutation ID</a:t>
              </a:r>
            </a:p>
            <a:p>
              <a:pPr marL="285750" indent="-285750" algn="just">
                <a:buFont typeface="Arial" panose="020B0604020202020204" pitchFamily="34" charset="0"/>
                <a:buChar char="•"/>
              </a:pPr>
              <a:r>
                <a:rPr lang="en-US" altLang="ko-KR" dirty="0" smtClean="0">
                  <a:solidFill>
                    <a:schemeClr val="tx1"/>
                  </a:solidFill>
                </a:rPr>
                <a:t>Mutation point</a:t>
              </a:r>
            </a:p>
            <a:p>
              <a:pPr marL="285750" indent="-285750" algn="just">
                <a:buFont typeface="Arial" panose="020B0604020202020204" pitchFamily="34" charset="0"/>
                <a:buChar char="•"/>
              </a:pPr>
              <a:r>
                <a:rPr lang="en-US" altLang="ko-KR" dirty="0" smtClean="0">
                  <a:solidFill>
                    <a:schemeClr val="tx1"/>
                  </a:solidFill>
                </a:rPr>
                <a:t>Mutation operator</a:t>
              </a:r>
            </a:p>
            <a:p>
              <a:pPr marL="285750" indent="-285750" algn="just">
                <a:buFont typeface="Arial" panose="020B0604020202020204" pitchFamily="34" charset="0"/>
                <a:buChar char="•"/>
              </a:pPr>
              <a:r>
                <a:rPr lang="en-US" altLang="ko-KR" dirty="0" smtClean="0">
                  <a:solidFill>
                    <a:schemeClr val="tx1"/>
                  </a:solidFill>
                </a:rPr>
                <a:t>Target tokens</a:t>
              </a:r>
            </a:p>
            <a:p>
              <a:pPr marL="285750" indent="-285750" algn="just">
                <a:buFont typeface="Arial" panose="020B0604020202020204" pitchFamily="34" charset="0"/>
                <a:buChar char="•"/>
              </a:pPr>
              <a:r>
                <a:rPr lang="en-US" altLang="ko-KR" dirty="0" smtClean="0">
                  <a:solidFill>
                    <a:schemeClr val="tx1"/>
                  </a:solidFill>
                </a:rPr>
                <a:t>New tokens</a:t>
              </a:r>
              <a:endParaRPr lang="ko-KR" altLang="en-US" dirty="0">
                <a:solidFill>
                  <a:schemeClr val="tx1"/>
                </a:solidFill>
              </a:endParaRPr>
            </a:p>
          </p:txBody>
        </p:sp>
      </p:grpSp>
    </p:spTree>
    <p:extLst>
      <p:ext uri="{BB962C8B-B14F-4D97-AF65-F5344CB8AC3E}">
        <p14:creationId xmlns:p14="http://schemas.microsoft.com/office/powerpoint/2010/main" val="28959918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Extensibility of MUSIC</a:t>
            </a:r>
            <a:endParaRPr lang="en-US" dirty="0"/>
          </a:p>
        </p:txBody>
      </p:sp>
      <p:sp>
        <p:nvSpPr>
          <p:cNvPr id="3" name="Content Placeholder 2"/>
          <p:cNvSpPr>
            <a:spLocks noGrp="1"/>
          </p:cNvSpPr>
          <p:nvPr>
            <p:ph idx="1"/>
          </p:nvPr>
        </p:nvSpPr>
        <p:spPr/>
        <p:txBody>
          <a:bodyPr/>
          <a:lstStyle/>
          <a:p>
            <a:r>
              <a:rPr lang="en-US" dirty="0"/>
              <a:t>A new mutation operator </a:t>
            </a:r>
            <a:r>
              <a:rPr lang="en-US" dirty="0" smtClean="0"/>
              <a:t>may extend </a:t>
            </a:r>
            <a:r>
              <a:rPr lang="en-US" dirty="0" err="1">
                <a:latin typeface="Courier New" panose="02070309020205020404" pitchFamily="49" charset="0"/>
                <a:cs typeface="Courier New" panose="02070309020205020404" pitchFamily="49" charset="0"/>
              </a:rPr>
              <a:t>StmtMutantOperator</a:t>
            </a:r>
            <a:r>
              <a:rPr lang="en-US" dirty="0"/>
              <a:t> or </a:t>
            </a:r>
            <a:r>
              <a:rPr lang="en-US" dirty="0" err="1">
                <a:latin typeface="Courier New" panose="02070309020205020404" pitchFamily="49" charset="0"/>
                <a:cs typeface="Courier New" panose="02070309020205020404" pitchFamily="49" charset="0"/>
              </a:rPr>
              <a:t>ExprMutantOperator</a:t>
            </a:r>
            <a:r>
              <a:rPr lang="en-US" dirty="0"/>
              <a:t> </a:t>
            </a:r>
            <a:endParaRPr lang="en-US" dirty="0" smtClean="0"/>
          </a:p>
          <a:p>
            <a:r>
              <a:rPr lang="en-US" dirty="0" smtClean="0"/>
              <a:t>User have to implement only two following functions in ~50 LoC</a:t>
            </a:r>
            <a:endParaRPr lang="en-US" dirty="0"/>
          </a:p>
          <a:p>
            <a:pPr lvl="1"/>
            <a:r>
              <a:rPr lang="en-US" sz="1800" dirty="0" err="1">
                <a:latin typeface="Courier New" panose="02070309020205020404" pitchFamily="49" charset="0"/>
                <a:cs typeface="Courier New" panose="02070309020205020404" pitchFamily="49" charset="0"/>
              </a:rPr>
              <a:t>IsMutationTarget</a:t>
            </a:r>
            <a:r>
              <a:rPr lang="en-US" sz="1800" dirty="0">
                <a:latin typeface="Courier New" panose="02070309020205020404" pitchFamily="49" charset="0"/>
                <a:cs typeface="Courier New" panose="02070309020205020404" pitchFamily="49" charset="0"/>
              </a:rPr>
              <a:t>(): </a:t>
            </a:r>
            <a:r>
              <a:rPr lang="en-US" dirty="0"/>
              <a:t>Checking a current AST node is a right target to mutate</a:t>
            </a:r>
          </a:p>
          <a:p>
            <a:pPr lvl="1"/>
            <a:r>
              <a:rPr lang="en-US" sz="1800" dirty="0">
                <a:latin typeface="Courier New" panose="02070309020205020404" pitchFamily="49" charset="0"/>
                <a:cs typeface="Courier New" panose="02070309020205020404" pitchFamily="49" charset="0"/>
              </a:rPr>
              <a:t>Mutate(): </a:t>
            </a:r>
            <a:r>
              <a:rPr lang="en-US" dirty="0"/>
              <a:t>Generating </a:t>
            </a:r>
            <a:r>
              <a:rPr lang="en-US" dirty="0" smtClean="0"/>
              <a:t>mutants</a:t>
            </a:r>
          </a:p>
          <a:p>
            <a:pPr lvl="1"/>
            <a:endParaRPr lang="en-US" dirty="0" smtClean="0"/>
          </a:p>
          <a:p>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38</a:t>
            </a:fld>
            <a:endParaRPr lang="en-US"/>
          </a:p>
        </p:txBody>
      </p:sp>
      <p:grpSp>
        <p:nvGrpSpPr>
          <p:cNvPr id="11" name="Group 10"/>
          <p:cNvGrpSpPr/>
          <p:nvPr/>
        </p:nvGrpSpPr>
        <p:grpSpPr>
          <a:xfrm>
            <a:off x="2480243" y="3906052"/>
            <a:ext cx="7231515" cy="2572914"/>
            <a:chOff x="2029879" y="3810762"/>
            <a:chExt cx="8132243" cy="2910713"/>
          </a:xfrm>
        </p:grpSpPr>
        <p:pic>
          <p:nvPicPr>
            <p:cNvPr id="6" name="그림 5"/>
            <p:cNvPicPr>
              <a:picLocks noChangeAspect="1"/>
            </p:cNvPicPr>
            <p:nvPr/>
          </p:nvPicPr>
          <p:blipFill>
            <a:blip r:embed="rId2"/>
            <a:stretch>
              <a:fillRect/>
            </a:stretch>
          </p:blipFill>
          <p:spPr>
            <a:xfrm>
              <a:off x="4639341" y="3810762"/>
              <a:ext cx="3295650" cy="1600200"/>
            </a:xfrm>
            <a:prstGeom prst="rect">
              <a:avLst/>
            </a:prstGeom>
          </p:spPr>
        </p:pic>
        <p:pic>
          <p:nvPicPr>
            <p:cNvPr id="7" name="그림 6"/>
            <p:cNvPicPr>
              <a:picLocks noChangeAspect="1"/>
            </p:cNvPicPr>
            <p:nvPr/>
          </p:nvPicPr>
          <p:blipFill>
            <a:blip r:embed="rId3"/>
            <a:stretch>
              <a:fillRect/>
            </a:stretch>
          </p:blipFill>
          <p:spPr>
            <a:xfrm>
              <a:off x="6361647" y="5921375"/>
              <a:ext cx="3800475" cy="800100"/>
            </a:xfrm>
            <a:prstGeom prst="rect">
              <a:avLst/>
            </a:prstGeom>
          </p:spPr>
        </p:pic>
        <p:pic>
          <p:nvPicPr>
            <p:cNvPr id="8" name="그림 9"/>
            <p:cNvPicPr>
              <a:picLocks noChangeAspect="1"/>
            </p:cNvPicPr>
            <p:nvPr/>
          </p:nvPicPr>
          <p:blipFill>
            <a:blip r:embed="rId4"/>
            <a:stretch>
              <a:fillRect/>
            </a:stretch>
          </p:blipFill>
          <p:spPr>
            <a:xfrm>
              <a:off x="2029879" y="5921375"/>
              <a:ext cx="4143375" cy="800100"/>
            </a:xfrm>
            <a:prstGeom prst="rect">
              <a:avLst/>
            </a:prstGeom>
          </p:spPr>
        </p:pic>
        <p:cxnSp>
          <p:nvCxnSpPr>
            <p:cNvPr id="9" name="직선 화살표 연결선 11"/>
            <p:cNvCxnSpPr>
              <a:stCxn id="8" idx="0"/>
              <a:endCxn id="6" idx="2"/>
            </p:cNvCxnSpPr>
            <p:nvPr/>
          </p:nvCxnSpPr>
          <p:spPr>
            <a:xfrm flipV="1">
              <a:off x="4101567" y="5410962"/>
              <a:ext cx="2185599" cy="510413"/>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직선 화살표 연결선 14"/>
            <p:cNvCxnSpPr>
              <a:stCxn id="7" idx="0"/>
              <a:endCxn id="6" idx="2"/>
            </p:cNvCxnSpPr>
            <p:nvPr/>
          </p:nvCxnSpPr>
          <p:spPr>
            <a:xfrm flipH="1" flipV="1">
              <a:off x="6287166" y="5410962"/>
              <a:ext cx="1974719" cy="510413"/>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54478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String Add New Line (SANL) mutation operator adds </a:t>
            </a:r>
            <a:r>
              <a:rPr lang="en-US" dirty="0" smtClean="0">
                <a:latin typeface="Courier New" panose="02070309020205020404" pitchFamily="49" charset="0"/>
                <a:cs typeface="Courier New" panose="02070309020205020404" pitchFamily="49" charset="0"/>
              </a:rPr>
              <a:t>‘\n’</a:t>
            </a:r>
            <a:r>
              <a:rPr lang="en-US" dirty="0" smtClean="0"/>
              <a:t> to the end of any string and can be implemented in 28 LoC</a:t>
            </a:r>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39</a:t>
            </a:fld>
            <a:endParaRPr lang="en-US"/>
          </a:p>
        </p:txBody>
      </p:sp>
      <p:sp>
        <p:nvSpPr>
          <p:cNvPr id="6" name="TextBox 5"/>
          <p:cNvSpPr txBox="1"/>
          <p:nvPr/>
        </p:nvSpPr>
        <p:spPr>
          <a:xfrm>
            <a:off x="1339739" y="2916722"/>
            <a:ext cx="4061495" cy="646331"/>
          </a:xfrm>
          <a:prstGeom prst="rect">
            <a:avLst/>
          </a:prstGeom>
          <a:noFill/>
        </p:spPr>
        <p:txBody>
          <a:bodyPr wrap="square" rtlCol="0">
            <a:spAutoFit/>
          </a:bodyPr>
          <a:lstStyle/>
          <a:p>
            <a:r>
              <a:rPr lang="en-US" sz="1600" dirty="0" err="1" smtClean="0">
                <a:latin typeface="Courier New" panose="02070309020205020404" pitchFamily="49" charset="0"/>
                <a:cs typeface="Courier New" panose="02070309020205020404" pitchFamily="49" charset="0"/>
              </a:rPr>
              <a:t>IsMutationTarget</a:t>
            </a:r>
            <a:r>
              <a:rPr lang="en-US" sz="1600" dirty="0" smtClean="0">
                <a:latin typeface="Courier New" panose="02070309020205020404" pitchFamily="49" charset="0"/>
                <a:cs typeface="Courier New" panose="02070309020205020404" pitchFamily="49" charset="0"/>
              </a:rPr>
              <a:t>()</a:t>
            </a:r>
            <a:r>
              <a:rPr lang="en-US" dirty="0" smtClean="0"/>
              <a:t> checks a given expression is a string literal (11 LoC)</a:t>
            </a:r>
            <a:endParaRPr lang="en-US" dirty="0"/>
          </a:p>
        </p:txBody>
      </p:sp>
      <p:sp>
        <p:nvSpPr>
          <p:cNvPr id="7" name="TextBox 6"/>
          <p:cNvSpPr txBox="1"/>
          <p:nvPr/>
        </p:nvSpPr>
        <p:spPr>
          <a:xfrm>
            <a:off x="6086497" y="2827916"/>
            <a:ext cx="4061495" cy="369332"/>
          </a:xfrm>
          <a:prstGeom prst="rect">
            <a:avLst/>
          </a:prstGeom>
          <a:noFill/>
        </p:spPr>
        <p:txBody>
          <a:bodyPr wrap="square" rtlCol="0">
            <a:spAutoFit/>
          </a:bodyPr>
          <a:lstStyle/>
          <a:p>
            <a:r>
              <a:rPr lang="en-US" altLang="ko-KR" sz="1600" dirty="0" smtClean="0">
                <a:latin typeface="Courier New" panose="02070309020205020404" pitchFamily="49" charset="0"/>
                <a:cs typeface="Courier New" panose="02070309020205020404" pitchFamily="49" charset="0"/>
              </a:rPr>
              <a:t>Mutate() </a:t>
            </a:r>
            <a:r>
              <a:rPr lang="en-US" altLang="ko-KR" dirty="0" smtClean="0"/>
              <a:t>generates mutants (17LoC</a:t>
            </a:r>
            <a:r>
              <a:rPr lang="en-US" altLang="ko-KR" dirty="0"/>
              <a:t>)</a:t>
            </a:r>
          </a:p>
        </p:txBody>
      </p:sp>
      <p:pic>
        <p:nvPicPr>
          <p:cNvPr id="8" name="그림 7"/>
          <p:cNvPicPr>
            <a:picLocks noChangeAspect="1"/>
          </p:cNvPicPr>
          <p:nvPr/>
        </p:nvPicPr>
        <p:blipFill>
          <a:blip r:embed="rId2"/>
          <a:stretch>
            <a:fillRect/>
          </a:stretch>
        </p:blipFill>
        <p:spPr>
          <a:xfrm>
            <a:off x="1116449" y="3759082"/>
            <a:ext cx="4468509" cy="2007704"/>
          </a:xfrm>
          <a:prstGeom prst="rect">
            <a:avLst/>
          </a:prstGeom>
          <a:ln>
            <a:solidFill>
              <a:schemeClr val="tx1"/>
            </a:solidFill>
          </a:ln>
        </p:spPr>
      </p:pic>
      <p:pic>
        <p:nvPicPr>
          <p:cNvPr id="9" name="그림 8"/>
          <p:cNvPicPr>
            <a:picLocks noChangeAspect="1"/>
          </p:cNvPicPr>
          <p:nvPr/>
        </p:nvPicPr>
        <p:blipFill>
          <a:blip r:embed="rId3"/>
          <a:stretch>
            <a:fillRect/>
          </a:stretch>
        </p:blipFill>
        <p:spPr>
          <a:xfrm>
            <a:off x="6204642" y="3287833"/>
            <a:ext cx="4099063" cy="2748865"/>
          </a:xfrm>
          <a:prstGeom prst="rect">
            <a:avLst/>
          </a:prstGeom>
          <a:ln>
            <a:solidFill>
              <a:schemeClr val="tx1"/>
            </a:solidFill>
          </a:ln>
        </p:spPr>
      </p:pic>
      <p:sp>
        <p:nvSpPr>
          <p:cNvPr id="10" name="Rectangle 9"/>
          <p:cNvSpPr/>
          <p:nvPr/>
        </p:nvSpPr>
        <p:spPr>
          <a:xfrm>
            <a:off x="1224793" y="4110606"/>
            <a:ext cx="3229761" cy="3775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78367" y="4660169"/>
            <a:ext cx="3656202" cy="5997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578367" y="5339828"/>
            <a:ext cx="3725338" cy="6968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317002" y="4660169"/>
            <a:ext cx="1679358" cy="523220"/>
          </a:xfrm>
          <a:prstGeom prst="rect">
            <a:avLst/>
          </a:prstGeom>
          <a:noFill/>
        </p:spPr>
        <p:txBody>
          <a:bodyPr wrap="square" rtlCol="0">
            <a:spAutoFit/>
          </a:bodyPr>
          <a:lstStyle/>
          <a:p>
            <a:r>
              <a:rPr lang="en-US" sz="1400" dirty="0" smtClean="0"/>
              <a:t>Retrieve string literal and adds ‘\n’</a:t>
            </a:r>
            <a:endParaRPr lang="en-US" sz="1400" dirty="0"/>
          </a:p>
        </p:txBody>
      </p:sp>
      <p:sp>
        <p:nvSpPr>
          <p:cNvPr id="15" name="TextBox 14"/>
          <p:cNvSpPr txBox="1"/>
          <p:nvPr/>
        </p:nvSpPr>
        <p:spPr>
          <a:xfrm>
            <a:off x="10317002" y="5373376"/>
            <a:ext cx="1679358" cy="523220"/>
          </a:xfrm>
          <a:prstGeom prst="rect">
            <a:avLst/>
          </a:prstGeom>
          <a:noFill/>
        </p:spPr>
        <p:txBody>
          <a:bodyPr wrap="square" rtlCol="0">
            <a:spAutoFit/>
          </a:bodyPr>
          <a:lstStyle/>
          <a:p>
            <a:r>
              <a:rPr lang="en-US" sz="1400" dirty="0" smtClean="0"/>
              <a:t>Add the new mutant to mutant database</a:t>
            </a:r>
            <a:endParaRPr lang="en-US" sz="1400" dirty="0"/>
          </a:p>
        </p:txBody>
      </p:sp>
    </p:spTree>
    <p:extLst>
      <p:ext uri="{BB962C8B-B14F-4D97-AF65-F5344CB8AC3E}">
        <p14:creationId xmlns:p14="http://schemas.microsoft.com/office/powerpoint/2010/main" val="2943554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Challenge #2</a:t>
            </a:r>
            <a:endParaRPr lang="en-US" dirty="0"/>
          </a:p>
        </p:txBody>
      </p:sp>
      <p:sp>
        <p:nvSpPr>
          <p:cNvPr id="3" name="Content Placeholder 2"/>
          <p:cNvSpPr>
            <a:spLocks noGrp="1"/>
          </p:cNvSpPr>
          <p:nvPr>
            <p:ph idx="1"/>
          </p:nvPr>
        </p:nvSpPr>
        <p:spPr/>
        <p:txBody>
          <a:bodyPr/>
          <a:lstStyle/>
          <a:p>
            <a:r>
              <a:rPr lang="en-US" dirty="0" smtClean="0"/>
              <a:t>Mutation analysis suffers from </a:t>
            </a:r>
            <a:r>
              <a:rPr lang="en-US" sz="3200" dirty="0" smtClean="0">
                <a:solidFill>
                  <a:srgbClr val="FF0000"/>
                </a:solidFill>
              </a:rPr>
              <a:t>high runtime cost</a:t>
            </a:r>
            <a:r>
              <a:rPr lang="en-US" dirty="0" smtClean="0"/>
              <a:t> due to execution of all generated mutants against test suites.</a:t>
            </a:r>
          </a:p>
          <a:p>
            <a:r>
              <a:rPr lang="en-US" dirty="0" smtClean="0"/>
              <a:t>Example: </a:t>
            </a:r>
          </a:p>
          <a:p>
            <a:pPr lvl="1"/>
            <a:r>
              <a:rPr lang="en-US" dirty="0" smtClean="0"/>
              <a:t>use MUSIC to apply 108 C mutation operators to Grep-2.0</a:t>
            </a:r>
          </a:p>
          <a:p>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4</a:t>
            </a:fld>
            <a:endParaRPr lang="en-US"/>
          </a:p>
        </p:txBody>
      </p:sp>
      <p:sp>
        <p:nvSpPr>
          <p:cNvPr id="6" name="Folded Corner 5"/>
          <p:cNvSpPr/>
          <p:nvPr/>
        </p:nvSpPr>
        <p:spPr>
          <a:xfrm>
            <a:off x="1057012" y="4009684"/>
            <a:ext cx="1451295" cy="755263"/>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75000"/>
                  </a:schemeClr>
                </a:solidFill>
              </a:rPr>
              <a:t>Grep-2.0</a:t>
            </a:r>
          </a:p>
          <a:p>
            <a:pPr algn="ctr"/>
            <a:r>
              <a:rPr lang="en-US" dirty="0">
                <a:solidFill>
                  <a:schemeClr val="accent1">
                    <a:lumMod val="75000"/>
                  </a:schemeClr>
                </a:solidFill>
              </a:rPr>
              <a:t>(</a:t>
            </a:r>
            <a:r>
              <a:rPr lang="en-US" dirty="0" smtClean="0">
                <a:solidFill>
                  <a:schemeClr val="accent1">
                    <a:lumMod val="75000"/>
                  </a:schemeClr>
                </a:solidFill>
              </a:rPr>
              <a:t>5,696 LoC)</a:t>
            </a:r>
            <a:endParaRPr lang="en-US" dirty="0">
              <a:solidFill>
                <a:schemeClr val="accent1">
                  <a:lumMod val="75000"/>
                </a:schemeClr>
              </a:solidFill>
            </a:endParaRPr>
          </a:p>
        </p:txBody>
      </p:sp>
      <p:sp>
        <p:nvSpPr>
          <p:cNvPr id="8" name="Flowchart: Multidocument 7"/>
          <p:cNvSpPr/>
          <p:nvPr/>
        </p:nvSpPr>
        <p:spPr>
          <a:xfrm>
            <a:off x="6926489" y="3914313"/>
            <a:ext cx="1442906" cy="906011"/>
          </a:xfrm>
          <a:prstGeom prst="flowChartMulti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accent1">
                    <a:lumMod val="75000"/>
                  </a:schemeClr>
                </a:solidFill>
              </a:rPr>
              <a:t>Test</a:t>
            </a:r>
            <a:endParaRPr lang="en-US" dirty="0">
              <a:solidFill>
                <a:schemeClr val="accent1">
                  <a:lumMod val="75000"/>
                </a:schemeClr>
              </a:solidFill>
            </a:endParaRPr>
          </a:p>
        </p:txBody>
      </p:sp>
      <p:sp>
        <p:nvSpPr>
          <p:cNvPr id="9" name="TextBox 8"/>
          <p:cNvSpPr txBox="1"/>
          <p:nvPr/>
        </p:nvSpPr>
        <p:spPr>
          <a:xfrm>
            <a:off x="3927921" y="4840320"/>
            <a:ext cx="2201115" cy="523220"/>
          </a:xfrm>
          <a:prstGeom prst="rect">
            <a:avLst/>
          </a:prstGeom>
          <a:noFill/>
        </p:spPr>
        <p:txBody>
          <a:bodyPr wrap="none" rtlCol="0">
            <a:spAutoFit/>
          </a:bodyPr>
          <a:lstStyle/>
          <a:p>
            <a:r>
              <a:rPr lang="en-US" sz="2800" dirty="0" smtClean="0"/>
              <a:t>347,636</a:t>
            </a:r>
            <a:r>
              <a:rPr lang="en-US" dirty="0" smtClean="0"/>
              <a:t> mutants</a:t>
            </a:r>
            <a:endParaRPr lang="en-US" dirty="0"/>
          </a:p>
        </p:txBody>
      </p:sp>
      <p:grpSp>
        <p:nvGrpSpPr>
          <p:cNvPr id="13" name="Group 12"/>
          <p:cNvGrpSpPr/>
          <p:nvPr/>
        </p:nvGrpSpPr>
        <p:grpSpPr>
          <a:xfrm>
            <a:off x="3997321" y="3818942"/>
            <a:ext cx="1705317" cy="946005"/>
            <a:chOff x="3868023" y="3181124"/>
            <a:chExt cx="1705317" cy="946005"/>
          </a:xfrm>
        </p:grpSpPr>
        <p:sp>
          <p:nvSpPr>
            <p:cNvPr id="12" name="Folded Corner 11"/>
            <p:cNvSpPr/>
            <p:nvPr/>
          </p:nvSpPr>
          <p:spPr>
            <a:xfrm>
              <a:off x="4122045" y="3181124"/>
              <a:ext cx="1451295" cy="755263"/>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11" name="Folded Corner 10"/>
            <p:cNvSpPr/>
            <p:nvPr/>
          </p:nvSpPr>
          <p:spPr>
            <a:xfrm>
              <a:off x="3995034" y="3276495"/>
              <a:ext cx="1451295" cy="755263"/>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10" name="Folded Corner 9"/>
            <p:cNvSpPr/>
            <p:nvPr/>
          </p:nvSpPr>
          <p:spPr>
            <a:xfrm>
              <a:off x="3868023" y="3371866"/>
              <a:ext cx="1451295" cy="755263"/>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75000"/>
                    </a:schemeClr>
                  </a:solidFill>
                </a:rPr>
                <a:t>Mutant</a:t>
              </a:r>
              <a:endParaRPr lang="en-US" dirty="0">
                <a:solidFill>
                  <a:schemeClr val="accent1">
                    <a:lumMod val="75000"/>
                  </a:schemeClr>
                </a:solidFill>
              </a:endParaRPr>
            </a:p>
          </p:txBody>
        </p:sp>
      </p:grpSp>
      <p:graphicFrame>
        <p:nvGraphicFramePr>
          <p:cNvPr id="14" name="Table 13"/>
          <p:cNvGraphicFramePr>
            <a:graphicFrameLocks noGrp="1"/>
          </p:cNvGraphicFramePr>
          <p:nvPr>
            <p:extLst>
              <p:ext uri="{D42A27DB-BD31-4B8C-83A1-F6EECF244321}">
                <p14:modId xmlns:p14="http://schemas.microsoft.com/office/powerpoint/2010/main" val="1344790329"/>
              </p:ext>
            </p:extLst>
          </p:nvPr>
        </p:nvGraphicFramePr>
        <p:xfrm>
          <a:off x="9586033" y="3632705"/>
          <a:ext cx="1344820" cy="1318475"/>
        </p:xfrm>
        <a:graphic>
          <a:graphicData uri="http://schemas.openxmlformats.org/drawingml/2006/table">
            <a:tbl>
              <a:tblPr firstRow="1" bandRow="1">
                <a:tableStyleId>{5940675A-B579-460E-94D1-54222C63F5DA}</a:tableStyleId>
              </a:tblPr>
              <a:tblGrid>
                <a:gridCol w="268964">
                  <a:extLst>
                    <a:ext uri="{9D8B030D-6E8A-4147-A177-3AD203B41FA5}">
                      <a16:colId xmlns:a16="http://schemas.microsoft.com/office/drawing/2014/main" val="996796159"/>
                    </a:ext>
                  </a:extLst>
                </a:gridCol>
                <a:gridCol w="268964">
                  <a:extLst>
                    <a:ext uri="{9D8B030D-6E8A-4147-A177-3AD203B41FA5}">
                      <a16:colId xmlns:a16="http://schemas.microsoft.com/office/drawing/2014/main" val="373116376"/>
                    </a:ext>
                  </a:extLst>
                </a:gridCol>
                <a:gridCol w="268964">
                  <a:extLst>
                    <a:ext uri="{9D8B030D-6E8A-4147-A177-3AD203B41FA5}">
                      <a16:colId xmlns:a16="http://schemas.microsoft.com/office/drawing/2014/main" val="4244616548"/>
                    </a:ext>
                  </a:extLst>
                </a:gridCol>
                <a:gridCol w="268964">
                  <a:extLst>
                    <a:ext uri="{9D8B030D-6E8A-4147-A177-3AD203B41FA5}">
                      <a16:colId xmlns:a16="http://schemas.microsoft.com/office/drawing/2014/main" val="2893526757"/>
                    </a:ext>
                  </a:extLst>
                </a:gridCol>
                <a:gridCol w="268964">
                  <a:extLst>
                    <a:ext uri="{9D8B030D-6E8A-4147-A177-3AD203B41FA5}">
                      <a16:colId xmlns:a16="http://schemas.microsoft.com/office/drawing/2014/main" val="3499384541"/>
                    </a:ext>
                  </a:extLst>
                </a:gridCol>
              </a:tblGrid>
              <a:tr h="263695">
                <a:tc>
                  <a:txBody>
                    <a:bodyPr/>
                    <a:lstStyle/>
                    <a:p>
                      <a:endParaRPr lang="en-US" sz="900" dirty="0"/>
                    </a:p>
                  </a:txBody>
                  <a:tcPr marL="47704" marR="47704" marT="23852" marB="23852"/>
                </a:tc>
                <a:tc>
                  <a:txBody>
                    <a:bodyPr/>
                    <a:lstStyle/>
                    <a:p>
                      <a:endParaRPr lang="en-US" sz="900"/>
                    </a:p>
                  </a:txBody>
                  <a:tcPr marL="47704" marR="47704" marT="23852" marB="23852"/>
                </a:tc>
                <a:tc>
                  <a:txBody>
                    <a:bodyPr/>
                    <a:lstStyle/>
                    <a:p>
                      <a:endParaRPr lang="en-US" sz="900"/>
                    </a:p>
                  </a:txBody>
                  <a:tcPr marL="47704" marR="47704" marT="23852" marB="23852"/>
                </a:tc>
                <a:tc>
                  <a:txBody>
                    <a:bodyPr/>
                    <a:lstStyle/>
                    <a:p>
                      <a:endParaRPr lang="en-US" sz="900"/>
                    </a:p>
                  </a:txBody>
                  <a:tcPr marL="47704" marR="47704" marT="23852" marB="23852"/>
                </a:tc>
                <a:tc>
                  <a:txBody>
                    <a:bodyPr/>
                    <a:lstStyle/>
                    <a:p>
                      <a:endParaRPr lang="en-US" sz="900"/>
                    </a:p>
                  </a:txBody>
                  <a:tcPr marL="47704" marR="47704" marT="23852" marB="23852"/>
                </a:tc>
                <a:extLst>
                  <a:ext uri="{0D108BD9-81ED-4DB2-BD59-A6C34878D82A}">
                    <a16:rowId xmlns:a16="http://schemas.microsoft.com/office/drawing/2014/main" val="3179392476"/>
                  </a:ext>
                </a:extLst>
              </a:tr>
              <a:tr h="263695">
                <a:tc>
                  <a:txBody>
                    <a:bodyPr/>
                    <a:lstStyle/>
                    <a:p>
                      <a:endParaRPr lang="en-US" sz="900"/>
                    </a:p>
                  </a:txBody>
                  <a:tcPr marL="47704" marR="47704" marT="23852" marB="23852"/>
                </a:tc>
                <a:tc>
                  <a:txBody>
                    <a:bodyPr/>
                    <a:lstStyle/>
                    <a:p>
                      <a:endParaRPr lang="en-US" sz="900"/>
                    </a:p>
                  </a:txBody>
                  <a:tcPr marL="47704" marR="47704" marT="23852" marB="23852"/>
                </a:tc>
                <a:tc>
                  <a:txBody>
                    <a:bodyPr/>
                    <a:lstStyle/>
                    <a:p>
                      <a:endParaRPr lang="en-US" sz="900"/>
                    </a:p>
                  </a:txBody>
                  <a:tcPr marL="47704" marR="47704" marT="23852" marB="23852"/>
                </a:tc>
                <a:tc>
                  <a:txBody>
                    <a:bodyPr/>
                    <a:lstStyle/>
                    <a:p>
                      <a:endParaRPr lang="en-US" sz="900"/>
                    </a:p>
                  </a:txBody>
                  <a:tcPr marL="47704" marR="47704" marT="23852" marB="23852"/>
                </a:tc>
                <a:tc>
                  <a:txBody>
                    <a:bodyPr/>
                    <a:lstStyle/>
                    <a:p>
                      <a:endParaRPr lang="en-US" sz="900"/>
                    </a:p>
                  </a:txBody>
                  <a:tcPr marL="47704" marR="47704" marT="23852" marB="23852"/>
                </a:tc>
                <a:extLst>
                  <a:ext uri="{0D108BD9-81ED-4DB2-BD59-A6C34878D82A}">
                    <a16:rowId xmlns:a16="http://schemas.microsoft.com/office/drawing/2014/main" val="2580909050"/>
                  </a:ext>
                </a:extLst>
              </a:tr>
              <a:tr h="263695">
                <a:tc>
                  <a:txBody>
                    <a:bodyPr/>
                    <a:lstStyle/>
                    <a:p>
                      <a:endParaRPr lang="en-US" sz="900"/>
                    </a:p>
                  </a:txBody>
                  <a:tcPr marL="47704" marR="47704" marT="23852" marB="23852"/>
                </a:tc>
                <a:tc>
                  <a:txBody>
                    <a:bodyPr/>
                    <a:lstStyle/>
                    <a:p>
                      <a:endParaRPr lang="en-US" sz="900"/>
                    </a:p>
                  </a:txBody>
                  <a:tcPr marL="47704" marR="47704" marT="23852" marB="23852"/>
                </a:tc>
                <a:tc>
                  <a:txBody>
                    <a:bodyPr/>
                    <a:lstStyle/>
                    <a:p>
                      <a:endParaRPr lang="en-US" sz="900"/>
                    </a:p>
                  </a:txBody>
                  <a:tcPr marL="47704" marR="47704" marT="23852" marB="23852"/>
                </a:tc>
                <a:tc>
                  <a:txBody>
                    <a:bodyPr/>
                    <a:lstStyle/>
                    <a:p>
                      <a:endParaRPr lang="en-US" sz="900"/>
                    </a:p>
                  </a:txBody>
                  <a:tcPr marL="47704" marR="47704" marT="23852" marB="23852"/>
                </a:tc>
                <a:tc>
                  <a:txBody>
                    <a:bodyPr/>
                    <a:lstStyle/>
                    <a:p>
                      <a:endParaRPr lang="en-US" sz="900"/>
                    </a:p>
                  </a:txBody>
                  <a:tcPr marL="47704" marR="47704" marT="23852" marB="23852"/>
                </a:tc>
                <a:extLst>
                  <a:ext uri="{0D108BD9-81ED-4DB2-BD59-A6C34878D82A}">
                    <a16:rowId xmlns:a16="http://schemas.microsoft.com/office/drawing/2014/main" val="593147390"/>
                  </a:ext>
                </a:extLst>
              </a:tr>
              <a:tr h="263695">
                <a:tc>
                  <a:txBody>
                    <a:bodyPr/>
                    <a:lstStyle/>
                    <a:p>
                      <a:endParaRPr lang="en-US" sz="900"/>
                    </a:p>
                  </a:txBody>
                  <a:tcPr marL="47704" marR="47704" marT="23852" marB="23852"/>
                </a:tc>
                <a:tc>
                  <a:txBody>
                    <a:bodyPr/>
                    <a:lstStyle/>
                    <a:p>
                      <a:endParaRPr lang="en-US" sz="900"/>
                    </a:p>
                  </a:txBody>
                  <a:tcPr marL="47704" marR="47704" marT="23852" marB="23852"/>
                </a:tc>
                <a:tc>
                  <a:txBody>
                    <a:bodyPr/>
                    <a:lstStyle/>
                    <a:p>
                      <a:endParaRPr lang="en-US" sz="900"/>
                    </a:p>
                  </a:txBody>
                  <a:tcPr marL="47704" marR="47704" marT="23852" marB="23852"/>
                </a:tc>
                <a:tc>
                  <a:txBody>
                    <a:bodyPr/>
                    <a:lstStyle/>
                    <a:p>
                      <a:endParaRPr lang="en-US" sz="900"/>
                    </a:p>
                  </a:txBody>
                  <a:tcPr marL="47704" marR="47704" marT="23852" marB="23852"/>
                </a:tc>
                <a:tc>
                  <a:txBody>
                    <a:bodyPr/>
                    <a:lstStyle/>
                    <a:p>
                      <a:endParaRPr lang="en-US" sz="900"/>
                    </a:p>
                  </a:txBody>
                  <a:tcPr marL="47704" marR="47704" marT="23852" marB="23852"/>
                </a:tc>
                <a:extLst>
                  <a:ext uri="{0D108BD9-81ED-4DB2-BD59-A6C34878D82A}">
                    <a16:rowId xmlns:a16="http://schemas.microsoft.com/office/drawing/2014/main" val="1359724977"/>
                  </a:ext>
                </a:extLst>
              </a:tr>
              <a:tr h="263695">
                <a:tc>
                  <a:txBody>
                    <a:bodyPr/>
                    <a:lstStyle/>
                    <a:p>
                      <a:endParaRPr lang="en-US" sz="900"/>
                    </a:p>
                  </a:txBody>
                  <a:tcPr marL="47704" marR="47704" marT="23852" marB="23852"/>
                </a:tc>
                <a:tc>
                  <a:txBody>
                    <a:bodyPr/>
                    <a:lstStyle/>
                    <a:p>
                      <a:endParaRPr lang="en-US" sz="900"/>
                    </a:p>
                  </a:txBody>
                  <a:tcPr marL="47704" marR="47704" marT="23852" marB="23852"/>
                </a:tc>
                <a:tc>
                  <a:txBody>
                    <a:bodyPr/>
                    <a:lstStyle/>
                    <a:p>
                      <a:endParaRPr lang="en-US" sz="900"/>
                    </a:p>
                  </a:txBody>
                  <a:tcPr marL="47704" marR="47704" marT="23852" marB="23852"/>
                </a:tc>
                <a:tc>
                  <a:txBody>
                    <a:bodyPr/>
                    <a:lstStyle/>
                    <a:p>
                      <a:endParaRPr lang="en-US" sz="900"/>
                    </a:p>
                  </a:txBody>
                  <a:tcPr marL="47704" marR="47704" marT="23852" marB="23852"/>
                </a:tc>
                <a:tc>
                  <a:txBody>
                    <a:bodyPr/>
                    <a:lstStyle/>
                    <a:p>
                      <a:endParaRPr lang="en-US" sz="900" dirty="0"/>
                    </a:p>
                  </a:txBody>
                  <a:tcPr marL="47704" marR="47704" marT="23852" marB="23852"/>
                </a:tc>
                <a:extLst>
                  <a:ext uri="{0D108BD9-81ED-4DB2-BD59-A6C34878D82A}">
                    <a16:rowId xmlns:a16="http://schemas.microsoft.com/office/drawing/2014/main" val="2394901989"/>
                  </a:ext>
                </a:extLst>
              </a:tr>
            </a:tbl>
          </a:graphicData>
        </a:graphic>
      </p:graphicFrame>
      <p:sp>
        <p:nvSpPr>
          <p:cNvPr id="15" name="TextBox 14"/>
          <p:cNvSpPr txBox="1"/>
          <p:nvPr/>
        </p:nvSpPr>
        <p:spPr>
          <a:xfrm>
            <a:off x="9818258" y="3313102"/>
            <a:ext cx="880369" cy="369332"/>
          </a:xfrm>
          <a:prstGeom prst="rect">
            <a:avLst/>
          </a:prstGeom>
          <a:noFill/>
        </p:spPr>
        <p:txBody>
          <a:bodyPr wrap="none" rtlCol="0">
            <a:spAutoFit/>
          </a:bodyPr>
          <a:lstStyle/>
          <a:p>
            <a:r>
              <a:rPr lang="en-US" dirty="0" smtClean="0"/>
              <a:t>Killmap</a:t>
            </a:r>
          </a:p>
        </p:txBody>
      </p:sp>
      <p:sp>
        <p:nvSpPr>
          <p:cNvPr id="17" name="TextBox 16"/>
          <p:cNvSpPr txBox="1"/>
          <p:nvPr/>
        </p:nvSpPr>
        <p:spPr>
          <a:xfrm>
            <a:off x="7059316" y="4840320"/>
            <a:ext cx="1229567" cy="523220"/>
          </a:xfrm>
          <a:prstGeom prst="rect">
            <a:avLst/>
          </a:prstGeom>
          <a:noFill/>
        </p:spPr>
        <p:txBody>
          <a:bodyPr wrap="none" rtlCol="0">
            <a:spAutoFit/>
          </a:bodyPr>
          <a:lstStyle/>
          <a:p>
            <a:r>
              <a:rPr lang="en-US" sz="2800" dirty="0" smtClean="0"/>
              <a:t>809</a:t>
            </a:r>
            <a:r>
              <a:rPr lang="en-US" dirty="0" smtClean="0"/>
              <a:t> tests</a:t>
            </a:r>
            <a:endParaRPr lang="en-US" dirty="0"/>
          </a:p>
        </p:txBody>
      </p:sp>
      <p:cxnSp>
        <p:nvCxnSpPr>
          <p:cNvPr id="18" name="Straight Arrow Connector 17"/>
          <p:cNvCxnSpPr>
            <a:stCxn id="6" idx="3"/>
            <a:endCxn id="10" idx="1"/>
          </p:cNvCxnSpPr>
          <p:nvPr/>
        </p:nvCxnSpPr>
        <p:spPr>
          <a:xfrm>
            <a:off x="2508307" y="4387316"/>
            <a:ext cx="148901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31" idx="1"/>
            <a:endCxn id="8" idx="1"/>
          </p:cNvCxnSpPr>
          <p:nvPr/>
        </p:nvCxnSpPr>
        <p:spPr>
          <a:xfrm flipV="1">
            <a:off x="5721877" y="4367319"/>
            <a:ext cx="1204612" cy="81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4" idx="1"/>
          </p:cNvCxnSpPr>
          <p:nvPr/>
        </p:nvCxnSpPr>
        <p:spPr>
          <a:xfrm>
            <a:off x="8369395" y="4291942"/>
            <a:ext cx="121663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671643" y="4060549"/>
            <a:ext cx="1240596" cy="646331"/>
          </a:xfrm>
          <a:prstGeom prst="rect">
            <a:avLst/>
          </a:prstGeom>
          <a:noFill/>
        </p:spPr>
        <p:txBody>
          <a:bodyPr wrap="none" rtlCol="0">
            <a:spAutoFit/>
          </a:bodyPr>
          <a:lstStyle/>
          <a:p>
            <a:pPr algn="ctr"/>
            <a:r>
              <a:rPr lang="en-US" dirty="0" smtClean="0"/>
              <a:t>Mutant</a:t>
            </a:r>
            <a:br>
              <a:rPr lang="en-US" dirty="0" smtClean="0"/>
            </a:br>
            <a:r>
              <a:rPr lang="en-US" dirty="0" smtClean="0"/>
              <a:t>Generation</a:t>
            </a:r>
            <a:endParaRPr lang="en-US" dirty="0"/>
          </a:p>
        </p:txBody>
      </p:sp>
      <p:sp>
        <p:nvSpPr>
          <p:cNvPr id="31" name="TextBox 30"/>
          <p:cNvSpPr txBox="1"/>
          <p:nvPr/>
        </p:nvSpPr>
        <p:spPr>
          <a:xfrm>
            <a:off x="5721877" y="4052351"/>
            <a:ext cx="1197399" cy="646331"/>
          </a:xfrm>
          <a:prstGeom prst="rect">
            <a:avLst/>
          </a:prstGeom>
          <a:noFill/>
        </p:spPr>
        <p:txBody>
          <a:bodyPr wrap="square" rtlCol="0">
            <a:spAutoFit/>
          </a:bodyPr>
          <a:lstStyle/>
          <a:p>
            <a:pPr algn="ctr"/>
            <a:r>
              <a:rPr lang="en-US" dirty="0" smtClean="0"/>
              <a:t>Test</a:t>
            </a:r>
            <a:br>
              <a:rPr lang="en-US" dirty="0" smtClean="0"/>
            </a:br>
            <a:r>
              <a:rPr lang="en-US" dirty="0" smtClean="0"/>
              <a:t>Execution</a:t>
            </a:r>
            <a:endParaRPr lang="en-US" dirty="0"/>
          </a:p>
        </p:txBody>
      </p:sp>
      <p:sp>
        <p:nvSpPr>
          <p:cNvPr id="32" name="TextBox 31"/>
          <p:cNvSpPr txBox="1"/>
          <p:nvPr/>
        </p:nvSpPr>
        <p:spPr>
          <a:xfrm>
            <a:off x="8420807" y="3968776"/>
            <a:ext cx="1092114" cy="646331"/>
          </a:xfrm>
          <a:prstGeom prst="rect">
            <a:avLst/>
          </a:prstGeom>
          <a:noFill/>
        </p:spPr>
        <p:txBody>
          <a:bodyPr wrap="square" rtlCol="0">
            <a:spAutoFit/>
          </a:bodyPr>
          <a:lstStyle/>
          <a:p>
            <a:pPr algn="ctr"/>
            <a:r>
              <a:rPr lang="en-US" dirty="0" smtClean="0"/>
              <a:t>Output</a:t>
            </a:r>
            <a:br>
              <a:rPr lang="en-US" dirty="0" smtClean="0"/>
            </a:br>
            <a:r>
              <a:rPr lang="en-US" dirty="0" smtClean="0"/>
              <a:t>Analysis</a:t>
            </a:r>
            <a:endParaRPr lang="en-US" dirty="0"/>
          </a:p>
        </p:txBody>
      </p:sp>
      <p:sp>
        <p:nvSpPr>
          <p:cNvPr id="36" name="Rectangle 35"/>
          <p:cNvSpPr/>
          <p:nvPr/>
        </p:nvSpPr>
        <p:spPr>
          <a:xfrm>
            <a:off x="3912239" y="3531765"/>
            <a:ext cx="4577420" cy="1820411"/>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3706206" y="5355757"/>
            <a:ext cx="5228739" cy="800219"/>
          </a:xfrm>
          <a:prstGeom prst="rect">
            <a:avLst/>
          </a:prstGeom>
          <a:noFill/>
        </p:spPr>
        <p:txBody>
          <a:bodyPr wrap="none" rtlCol="0">
            <a:spAutoFit/>
          </a:bodyPr>
          <a:lstStyle/>
          <a:p>
            <a:pPr marL="285750" indent="-285750">
              <a:buFont typeface="Arial" panose="020B0604020202020204" pitchFamily="34" charset="0"/>
              <a:buChar char="•"/>
            </a:pPr>
            <a:r>
              <a:rPr lang="en-US" dirty="0" smtClean="0"/>
              <a:t>Test execution takes </a:t>
            </a:r>
            <a:r>
              <a:rPr lang="en-US" sz="2800" b="1" dirty="0" smtClean="0">
                <a:solidFill>
                  <a:srgbClr val="FF0000"/>
                </a:solidFill>
              </a:rPr>
              <a:t>~483 hours</a:t>
            </a:r>
          </a:p>
          <a:p>
            <a:pPr marL="285750" indent="-285750">
              <a:buFont typeface="Arial" panose="020B0604020202020204" pitchFamily="34" charset="0"/>
              <a:buChar char="•"/>
            </a:pPr>
            <a:r>
              <a:rPr lang="en-US" dirty="0" smtClean="0"/>
              <a:t>Impractical to conduct whenever program changes</a:t>
            </a:r>
            <a:endParaRPr lang="en-US" dirty="0"/>
          </a:p>
        </p:txBody>
      </p:sp>
    </p:spTree>
    <p:extLst>
      <p:ext uri="{BB962C8B-B14F-4D97-AF65-F5344CB8AC3E}">
        <p14:creationId xmlns:p14="http://schemas.microsoft.com/office/powerpoint/2010/main" val="1756128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Configurability of MUSIC</a:t>
            </a:r>
            <a:endParaRPr lang="en-US" dirty="0"/>
          </a:p>
        </p:txBody>
      </p:sp>
      <p:sp>
        <p:nvSpPr>
          <p:cNvPr id="3" name="Content Placeholder 2"/>
          <p:cNvSpPr>
            <a:spLocks noGrp="1"/>
          </p:cNvSpPr>
          <p:nvPr>
            <p:ph idx="1"/>
          </p:nvPr>
        </p:nvSpPr>
        <p:spPr>
          <a:xfrm>
            <a:off x="838200" y="1825625"/>
            <a:ext cx="10515600" cy="4818456"/>
          </a:xfrm>
        </p:spPr>
        <p:txBody>
          <a:bodyPr>
            <a:noAutofit/>
          </a:bodyPr>
          <a:lstStyle/>
          <a:p>
            <a:r>
              <a:rPr lang="en-US" dirty="0"/>
              <a:t>MUSIC provides mainly four options for mutation configuration</a:t>
            </a:r>
          </a:p>
          <a:p>
            <a:pPr marL="914400" lvl="1" indent="-457200">
              <a:buFont typeface="+mj-lt"/>
              <a:buAutoNum type="arabicPeriod"/>
            </a:pPr>
            <a:r>
              <a:rPr lang="en-US" dirty="0">
                <a:solidFill>
                  <a:srgbClr val="0070C0"/>
                </a:solidFill>
              </a:rPr>
              <a:t>-m </a:t>
            </a:r>
            <a:r>
              <a:rPr lang="en-US" dirty="0" err="1">
                <a:solidFill>
                  <a:srgbClr val="0070C0"/>
                </a:solidFill>
              </a:rPr>
              <a:t>mut_op</a:t>
            </a:r>
            <a:r>
              <a:rPr lang="en-US" dirty="0">
                <a:solidFill>
                  <a:srgbClr val="0070C0"/>
                </a:solidFill>
              </a:rPr>
              <a:t>[:A[:B]]</a:t>
            </a:r>
            <a:r>
              <a:rPr lang="en-US" dirty="0"/>
              <a:t>: </a:t>
            </a:r>
          </a:p>
          <a:p>
            <a:pPr lvl="2"/>
            <a:r>
              <a:rPr lang="en-US" dirty="0" err="1"/>
              <a:t>mut_op</a:t>
            </a:r>
            <a:r>
              <a:rPr lang="en-US" dirty="0"/>
              <a:t>: mutation operator type</a:t>
            </a:r>
          </a:p>
          <a:p>
            <a:pPr lvl="2"/>
            <a:r>
              <a:rPr lang="en-US" dirty="0"/>
              <a:t>A: a set of mutation domains</a:t>
            </a:r>
          </a:p>
          <a:p>
            <a:pPr lvl="2"/>
            <a:r>
              <a:rPr lang="en-US" dirty="0"/>
              <a:t>B: a set of mutation ranges</a:t>
            </a:r>
          </a:p>
          <a:p>
            <a:pPr lvl="2"/>
            <a:r>
              <a:rPr lang="en-US" dirty="0"/>
              <a:t>Ex. </a:t>
            </a:r>
            <a:r>
              <a:rPr lang="en-US" dirty="0">
                <a:latin typeface="Courier New" panose="02070309020205020404" pitchFamily="49" charset="0"/>
                <a:cs typeface="Courier New" panose="02070309020205020404" pitchFamily="49" charset="0"/>
              </a:rPr>
              <a:t>-m OAAN:{*}:{+,-}</a:t>
            </a:r>
            <a:r>
              <a:rPr lang="en-US" dirty="0"/>
              <a:t>: replace all occurrences of </a:t>
            </a:r>
            <a:r>
              <a:rPr lang="en-US" dirty="0">
                <a:latin typeface="Courier New" panose="02070309020205020404" pitchFamily="49" charset="0"/>
                <a:cs typeface="Courier New" panose="02070309020205020404" pitchFamily="49" charset="0"/>
              </a:rPr>
              <a:t>*</a:t>
            </a:r>
            <a:r>
              <a:rPr lang="en-US" dirty="0"/>
              <a:t> with </a:t>
            </a:r>
            <a:r>
              <a:rPr lang="en-US" dirty="0">
                <a:latin typeface="Courier New" panose="02070309020205020404" pitchFamily="49" charset="0"/>
                <a:cs typeface="Courier New" panose="02070309020205020404" pitchFamily="49" charset="0"/>
              </a:rPr>
              <a:t>+</a:t>
            </a:r>
            <a:r>
              <a:rPr lang="en-US" dirty="0"/>
              <a:t> and </a:t>
            </a:r>
            <a:r>
              <a:rPr lang="en-US" dirty="0">
                <a:latin typeface="Courier New" panose="02070309020205020404" pitchFamily="49" charset="0"/>
                <a:cs typeface="Courier New" panose="02070309020205020404" pitchFamily="49" charset="0"/>
              </a:rPr>
              <a:t>-</a:t>
            </a:r>
          </a:p>
          <a:p>
            <a:pPr marL="914400" lvl="1" indent="-457200">
              <a:buFont typeface="+mj-lt"/>
              <a:buAutoNum type="arabicPeriod"/>
            </a:pPr>
            <a:r>
              <a:rPr lang="en-US" dirty="0">
                <a:solidFill>
                  <a:srgbClr val="0070C0"/>
                </a:solidFill>
              </a:rPr>
              <a:t>-</a:t>
            </a:r>
            <a:r>
              <a:rPr lang="en-US" dirty="0" err="1">
                <a:solidFill>
                  <a:srgbClr val="0070C0"/>
                </a:solidFill>
              </a:rPr>
              <a:t>rs</a:t>
            </a:r>
            <a:r>
              <a:rPr lang="en-US" dirty="0">
                <a:solidFill>
                  <a:srgbClr val="0070C0"/>
                </a:solidFill>
              </a:rPr>
              <a:t> &lt;filename&gt;:&lt;line&gt;[:&lt;col&gt;]</a:t>
            </a:r>
            <a:r>
              <a:rPr lang="en-US" dirty="0"/>
              <a:t>: </a:t>
            </a:r>
          </a:p>
          <a:p>
            <a:pPr lvl="2"/>
            <a:r>
              <a:rPr lang="en-US" dirty="0"/>
              <a:t>to specify a starting position of a target mutation range</a:t>
            </a:r>
          </a:p>
          <a:p>
            <a:pPr lvl="2"/>
            <a:r>
              <a:rPr lang="en-US" dirty="0"/>
              <a:t>Ex.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rs</a:t>
            </a:r>
            <a:r>
              <a:rPr lang="en-US" dirty="0">
                <a:latin typeface="Courier New" panose="02070309020205020404" pitchFamily="49" charset="0"/>
                <a:cs typeface="Courier New" panose="02070309020205020404" pitchFamily="49" charset="0"/>
              </a:rPr>
              <a:t> source.c:10:1</a:t>
            </a:r>
          </a:p>
          <a:p>
            <a:pPr marL="914400" lvl="1" indent="-457200">
              <a:buFont typeface="+mj-lt"/>
              <a:buAutoNum type="arabicPeriod"/>
            </a:pPr>
            <a:r>
              <a:rPr lang="en-US" dirty="0">
                <a:solidFill>
                  <a:srgbClr val="0070C0"/>
                </a:solidFill>
              </a:rPr>
              <a:t>-re &lt;filename&gt;:&lt;line&gt;[:&lt;col&gt;]</a:t>
            </a:r>
            <a:r>
              <a:rPr lang="en-US" dirty="0"/>
              <a:t>: </a:t>
            </a:r>
          </a:p>
          <a:p>
            <a:pPr lvl="2"/>
            <a:r>
              <a:rPr lang="en-US" dirty="0"/>
              <a:t>to specify a ending position of a target mutation range</a:t>
            </a:r>
          </a:p>
          <a:p>
            <a:pPr lvl="2"/>
            <a:r>
              <a:rPr lang="en-US" dirty="0"/>
              <a:t>Ex. </a:t>
            </a:r>
            <a:r>
              <a:rPr lang="en-US" dirty="0">
                <a:latin typeface="Courier New" panose="02070309020205020404" pitchFamily="49" charset="0"/>
                <a:cs typeface="Courier New" panose="02070309020205020404" pitchFamily="49" charset="0"/>
              </a:rPr>
              <a:t>-re source.c:20:80</a:t>
            </a:r>
          </a:p>
          <a:p>
            <a:pPr marL="914400" lvl="1" indent="-457200">
              <a:buFont typeface="+mj-lt"/>
              <a:buAutoNum type="arabicPeriod"/>
            </a:pPr>
            <a:r>
              <a:rPr lang="en-US" dirty="0">
                <a:solidFill>
                  <a:srgbClr val="0070C0"/>
                </a:solidFill>
              </a:rPr>
              <a:t>-l </a:t>
            </a:r>
            <a:r>
              <a:rPr lang="en-US" dirty="0" err="1">
                <a:solidFill>
                  <a:srgbClr val="0070C0"/>
                </a:solidFill>
              </a:rPr>
              <a:t>max_num</a:t>
            </a:r>
            <a:r>
              <a:rPr lang="en-US" dirty="0"/>
              <a:t>: </a:t>
            </a:r>
          </a:p>
          <a:p>
            <a:pPr lvl="2"/>
            <a:r>
              <a:rPr lang="en-US" dirty="0" smtClean="0"/>
              <a:t>max. # of mutants generated </a:t>
            </a:r>
            <a:r>
              <a:rPr lang="en-US" dirty="0"/>
              <a:t>per mutation point and mutation </a:t>
            </a:r>
            <a:r>
              <a:rPr lang="en-US" dirty="0" smtClean="0"/>
              <a:t>operator</a:t>
            </a:r>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40</a:t>
            </a:fld>
            <a:endParaRPr lang="en-US"/>
          </a:p>
        </p:txBody>
      </p:sp>
    </p:spTree>
    <p:extLst>
      <p:ext uri="{BB962C8B-B14F-4D97-AF65-F5344CB8AC3E}">
        <p14:creationId xmlns:p14="http://schemas.microsoft.com/office/powerpoint/2010/main" val="36241036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Generation of Stillborn Mutants</a:t>
            </a:r>
            <a:endParaRPr lang="en-US" dirty="0"/>
          </a:p>
        </p:txBody>
      </p:sp>
      <p:sp>
        <p:nvSpPr>
          <p:cNvPr id="3" name="Content Placeholder 2"/>
          <p:cNvSpPr>
            <a:spLocks noGrp="1"/>
          </p:cNvSpPr>
          <p:nvPr>
            <p:ph idx="1"/>
          </p:nvPr>
        </p:nvSpPr>
        <p:spPr/>
        <p:txBody>
          <a:bodyPr/>
          <a:lstStyle/>
          <a:p>
            <a:r>
              <a:rPr lang="en-US" altLang="ko-KR" sz="2800" dirty="0"/>
              <a:t>It is a serious problem that a mutation tool generates a large number of stillborn mutants since it wastes large computing resources.</a:t>
            </a:r>
          </a:p>
          <a:p>
            <a:r>
              <a:rPr lang="en-US" altLang="ko-KR" dirty="0" smtClean="0"/>
              <a:t>MUSIC </a:t>
            </a:r>
            <a:r>
              <a:rPr lang="en-US" altLang="ko-KR" dirty="0"/>
              <a:t>avoids stillborn mutant generation by performing type checking</a:t>
            </a:r>
          </a:p>
          <a:p>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41</a:t>
            </a:fld>
            <a:endParaRPr lang="en-US"/>
          </a:p>
        </p:txBody>
      </p:sp>
      <p:sp>
        <p:nvSpPr>
          <p:cNvPr id="9" name="Rectangle 23"/>
          <p:cNvSpPr/>
          <p:nvPr/>
        </p:nvSpPr>
        <p:spPr>
          <a:xfrm>
            <a:off x="6308111" y="3436747"/>
            <a:ext cx="1596005" cy="1200329"/>
          </a:xfrm>
          <a:prstGeom prst="rect">
            <a:avLst/>
          </a:prstGeom>
          <a:ln>
            <a:solidFill>
              <a:schemeClr val="tx1"/>
            </a:solidFill>
          </a:ln>
        </p:spPr>
        <p:txBody>
          <a:bodyPr wrap="square">
            <a:spAutoFit/>
          </a:bodyPr>
          <a:lstStyle/>
          <a:p>
            <a:r>
              <a:rPr lang="en-US" altLang="ko-KR" dirty="0">
                <a:latin typeface="Courier New" charset="0"/>
                <a:ea typeface="Courier New" charset="0"/>
                <a:cs typeface="Courier New" charset="0"/>
              </a:rPr>
              <a:t>q = p </a:t>
            </a:r>
            <a:r>
              <a:rPr lang="en-US" altLang="ko-KR" b="1" dirty="0">
                <a:solidFill>
                  <a:srgbClr val="FF0000"/>
                </a:solidFill>
                <a:latin typeface="Courier New" charset="0"/>
                <a:ea typeface="Courier New" charset="0"/>
                <a:cs typeface="Courier New" charset="0"/>
              </a:rPr>
              <a:t>-</a:t>
            </a:r>
            <a:r>
              <a:rPr lang="en-US" altLang="ko-KR" dirty="0">
                <a:latin typeface="Courier New" charset="0"/>
                <a:ea typeface="Courier New" charset="0"/>
                <a:cs typeface="Courier New" charset="0"/>
              </a:rPr>
              <a:t> 1;</a:t>
            </a:r>
          </a:p>
          <a:p>
            <a:r>
              <a:rPr lang="en-US" altLang="ko-KR" dirty="0">
                <a:latin typeface="Courier New" charset="0"/>
                <a:ea typeface="Courier New" charset="0"/>
                <a:cs typeface="Courier New" charset="0"/>
              </a:rPr>
              <a:t>q = p </a:t>
            </a:r>
            <a:r>
              <a:rPr lang="en-US" altLang="ko-KR" b="1" dirty="0">
                <a:solidFill>
                  <a:srgbClr val="FF0000"/>
                </a:solidFill>
                <a:latin typeface="Courier New" charset="0"/>
                <a:ea typeface="Courier New" charset="0"/>
                <a:cs typeface="Courier New" charset="0"/>
              </a:rPr>
              <a:t>*</a:t>
            </a:r>
            <a:r>
              <a:rPr lang="en-US" altLang="ko-KR" dirty="0">
                <a:latin typeface="Courier New" charset="0"/>
                <a:ea typeface="Courier New" charset="0"/>
                <a:cs typeface="Courier New" charset="0"/>
              </a:rPr>
              <a:t> 1;</a:t>
            </a:r>
          </a:p>
          <a:p>
            <a:r>
              <a:rPr lang="en-US" altLang="ko-KR" dirty="0">
                <a:latin typeface="Courier New" charset="0"/>
                <a:ea typeface="Courier New" charset="0"/>
                <a:cs typeface="Courier New" charset="0"/>
              </a:rPr>
              <a:t>q = p </a:t>
            </a:r>
            <a:r>
              <a:rPr lang="en-US" altLang="ko-KR" b="1" dirty="0">
                <a:solidFill>
                  <a:srgbClr val="FF0000"/>
                </a:solidFill>
                <a:latin typeface="Courier New" charset="0"/>
                <a:ea typeface="Courier New" charset="0"/>
                <a:cs typeface="Courier New" charset="0"/>
              </a:rPr>
              <a:t>/</a:t>
            </a:r>
            <a:r>
              <a:rPr lang="en-US" altLang="ko-KR" dirty="0">
                <a:latin typeface="Courier New" charset="0"/>
                <a:ea typeface="Courier New" charset="0"/>
                <a:cs typeface="Courier New" charset="0"/>
              </a:rPr>
              <a:t> 1; </a:t>
            </a:r>
          </a:p>
          <a:p>
            <a:r>
              <a:rPr lang="en-US" altLang="ko-KR" dirty="0">
                <a:latin typeface="Courier New" charset="0"/>
                <a:ea typeface="Courier New" charset="0"/>
                <a:cs typeface="Courier New" charset="0"/>
              </a:rPr>
              <a:t>q = p </a:t>
            </a:r>
            <a:r>
              <a:rPr lang="en-US" altLang="ko-KR" b="1" dirty="0">
                <a:solidFill>
                  <a:srgbClr val="FF0000"/>
                </a:solidFill>
                <a:latin typeface="Courier New" charset="0"/>
                <a:ea typeface="Courier New" charset="0"/>
                <a:cs typeface="Courier New" charset="0"/>
              </a:rPr>
              <a:t>%</a:t>
            </a:r>
            <a:r>
              <a:rPr lang="en-US" altLang="ko-KR" dirty="0">
                <a:latin typeface="Courier New" charset="0"/>
                <a:ea typeface="Courier New" charset="0"/>
                <a:cs typeface="Courier New" charset="0"/>
              </a:rPr>
              <a:t> 1;</a:t>
            </a:r>
          </a:p>
        </p:txBody>
      </p:sp>
      <p:grpSp>
        <p:nvGrpSpPr>
          <p:cNvPr id="20" name="Group 19"/>
          <p:cNvGrpSpPr/>
          <p:nvPr/>
        </p:nvGrpSpPr>
        <p:grpSpPr>
          <a:xfrm>
            <a:off x="1706968" y="4169562"/>
            <a:ext cx="2183378" cy="1323439"/>
            <a:chOff x="1843338" y="3342648"/>
            <a:chExt cx="2183378" cy="1323439"/>
          </a:xfrm>
        </p:grpSpPr>
        <p:sp>
          <p:nvSpPr>
            <p:cNvPr id="7" name="TextBox 6"/>
            <p:cNvSpPr txBox="1"/>
            <p:nvPr/>
          </p:nvSpPr>
          <p:spPr>
            <a:xfrm>
              <a:off x="1843338" y="3342648"/>
              <a:ext cx="2183378" cy="1323439"/>
            </a:xfrm>
            <a:prstGeom prst="rect">
              <a:avLst/>
            </a:prstGeom>
            <a:noFill/>
            <a:ln>
              <a:solidFill>
                <a:schemeClr val="tx1"/>
              </a:solidFill>
            </a:ln>
          </p:spPr>
          <p:txBody>
            <a:bodyPr wrap="square" rtlCol="0">
              <a:spAutoFit/>
            </a:bodyPr>
            <a:lstStyle/>
            <a:p>
              <a:r>
                <a:rPr lang="en-US" sz="1600" dirty="0" smtClean="0">
                  <a:latin typeface="Courier New" charset="0"/>
                  <a:ea typeface="Courier New" charset="0"/>
                  <a:cs typeface="Courier New" charset="0"/>
                </a:rPr>
                <a:t>1 </a:t>
              </a:r>
              <a:r>
                <a:rPr lang="en-US" sz="1600" dirty="0" err="1" smtClean="0">
                  <a:latin typeface="Courier New" charset="0"/>
                  <a:ea typeface="Courier New" charset="0"/>
                  <a:cs typeface="Courier New" charset="0"/>
                </a:rPr>
                <a:t>int</a:t>
              </a:r>
              <a:r>
                <a:rPr lang="en-US" sz="1600" dirty="0" smtClean="0">
                  <a:latin typeface="Courier New" charset="0"/>
                  <a:ea typeface="Courier New" charset="0"/>
                  <a:cs typeface="Courier New" charset="0"/>
                </a:rPr>
                <a:t> </a:t>
              </a:r>
              <a:r>
                <a:rPr lang="en-US" sz="1600" dirty="0">
                  <a:latin typeface="Courier New" charset="0"/>
                  <a:ea typeface="Courier New" charset="0"/>
                  <a:cs typeface="Courier New" charset="0"/>
                </a:rPr>
                <a:t>f(</a:t>
              </a:r>
              <a:r>
                <a:rPr lang="en-US" sz="1600" dirty="0" err="1">
                  <a:latin typeface="Courier New" charset="0"/>
                  <a:ea typeface="Courier New" charset="0"/>
                  <a:cs typeface="Courier New" charset="0"/>
                </a:rPr>
                <a:t>int</a:t>
              </a:r>
              <a:r>
                <a:rPr lang="en-US" sz="1600" dirty="0">
                  <a:latin typeface="Courier New" charset="0"/>
                  <a:ea typeface="Courier New" charset="0"/>
                  <a:cs typeface="Courier New" charset="0"/>
                </a:rPr>
                <a:t> x)</a:t>
              </a:r>
            </a:p>
            <a:p>
              <a:r>
                <a:rPr lang="en-US" sz="1600" dirty="0" smtClean="0">
                  <a:latin typeface="Courier New" charset="0"/>
                  <a:ea typeface="Courier New" charset="0"/>
                  <a:cs typeface="Courier New" charset="0"/>
                </a:rPr>
                <a:t>2 {</a:t>
              </a:r>
              <a:endParaRPr lang="en-US" sz="1600" dirty="0">
                <a:latin typeface="Courier New" charset="0"/>
                <a:ea typeface="Courier New" charset="0"/>
                <a:cs typeface="Courier New" charset="0"/>
              </a:endParaRPr>
            </a:p>
            <a:p>
              <a:r>
                <a:rPr lang="en-US" sz="1600" dirty="0" smtClean="0">
                  <a:latin typeface="Courier New" charset="0"/>
                  <a:ea typeface="Courier New" charset="0"/>
                  <a:cs typeface="Courier New" charset="0"/>
                </a:rPr>
                <a:t>3    </a:t>
              </a:r>
              <a:r>
                <a:rPr lang="en-US" sz="1600" dirty="0" err="1">
                  <a:latin typeface="Courier New" charset="0"/>
                  <a:ea typeface="Courier New" charset="0"/>
                  <a:cs typeface="Courier New" charset="0"/>
                </a:rPr>
                <a:t>int</a:t>
              </a:r>
              <a:r>
                <a:rPr lang="en-US" sz="1600" dirty="0">
                  <a:latin typeface="Courier New" charset="0"/>
                  <a:ea typeface="Courier New" charset="0"/>
                  <a:cs typeface="Courier New" charset="0"/>
                </a:rPr>
                <a:t> *p, *q;</a:t>
              </a:r>
            </a:p>
            <a:p>
              <a:r>
                <a:rPr lang="en-US" sz="1600" dirty="0" smtClean="0">
                  <a:latin typeface="Courier New" charset="0"/>
                  <a:ea typeface="Courier New" charset="0"/>
                  <a:cs typeface="Courier New" charset="0"/>
                </a:rPr>
                <a:t>4    </a:t>
              </a:r>
              <a:r>
                <a:rPr lang="en-US" sz="1600" dirty="0">
                  <a:latin typeface="Courier New" charset="0"/>
                  <a:ea typeface="Courier New" charset="0"/>
                  <a:cs typeface="Courier New" charset="0"/>
                </a:rPr>
                <a:t>q = p + 1;</a:t>
              </a:r>
            </a:p>
            <a:p>
              <a:r>
                <a:rPr lang="en-US" sz="1600" dirty="0" smtClean="0">
                  <a:latin typeface="Courier New" charset="0"/>
                  <a:ea typeface="Courier New" charset="0"/>
                  <a:cs typeface="Courier New" charset="0"/>
                </a:rPr>
                <a:t>5 …</a:t>
              </a:r>
              <a:endParaRPr lang="en-US" sz="1600" dirty="0">
                <a:latin typeface="Courier New" charset="0"/>
                <a:ea typeface="Courier New" charset="0"/>
                <a:cs typeface="Courier New" charset="0"/>
              </a:endParaRPr>
            </a:p>
          </p:txBody>
        </p:sp>
        <p:sp>
          <p:nvSpPr>
            <p:cNvPr id="11" name="Rectangle 5"/>
            <p:cNvSpPr/>
            <p:nvPr/>
          </p:nvSpPr>
          <p:spPr>
            <a:xfrm>
              <a:off x="2483647" y="4153951"/>
              <a:ext cx="1304016" cy="209994"/>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2" name="TextBox 11"/>
          <p:cNvSpPr txBox="1"/>
          <p:nvPr/>
        </p:nvSpPr>
        <p:spPr>
          <a:xfrm>
            <a:off x="4083434" y="3346769"/>
            <a:ext cx="2117806" cy="923330"/>
          </a:xfrm>
          <a:prstGeom prst="rect">
            <a:avLst/>
          </a:prstGeom>
          <a:noFill/>
        </p:spPr>
        <p:txBody>
          <a:bodyPr wrap="square" rtlCol="0">
            <a:spAutoFit/>
          </a:bodyPr>
          <a:lstStyle/>
          <a:p>
            <a:r>
              <a:rPr lang="en-US" dirty="0"/>
              <a:t>Previous tools apply OAAN </a:t>
            </a:r>
            <a:r>
              <a:rPr lang="en-US" b="1" dirty="0"/>
              <a:t>W/O</a:t>
            </a:r>
          </a:p>
          <a:p>
            <a:r>
              <a:rPr lang="en-US" b="1" dirty="0"/>
              <a:t>type checking</a:t>
            </a:r>
          </a:p>
        </p:txBody>
      </p:sp>
      <p:sp>
        <p:nvSpPr>
          <p:cNvPr id="13" name="TextBox 12"/>
          <p:cNvSpPr txBox="1"/>
          <p:nvPr/>
        </p:nvSpPr>
        <p:spPr>
          <a:xfrm>
            <a:off x="4114917" y="5352972"/>
            <a:ext cx="2117806" cy="923330"/>
          </a:xfrm>
          <a:prstGeom prst="rect">
            <a:avLst/>
          </a:prstGeom>
          <a:noFill/>
        </p:spPr>
        <p:txBody>
          <a:bodyPr wrap="square" rtlCol="0">
            <a:spAutoFit/>
          </a:bodyPr>
          <a:lstStyle/>
          <a:p>
            <a:r>
              <a:rPr lang="en-US" dirty="0"/>
              <a:t>MUSIC applies OAAN </a:t>
            </a:r>
            <a:r>
              <a:rPr lang="en-US" b="1" dirty="0"/>
              <a:t>W/ type checking</a:t>
            </a:r>
          </a:p>
        </p:txBody>
      </p:sp>
      <p:sp>
        <p:nvSpPr>
          <p:cNvPr id="14" name="오른쪽 중괄호 15"/>
          <p:cNvSpPr/>
          <p:nvPr/>
        </p:nvSpPr>
        <p:spPr>
          <a:xfrm>
            <a:off x="7805210" y="3808434"/>
            <a:ext cx="309716" cy="814589"/>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5" name="TextBox 14"/>
          <p:cNvSpPr txBox="1"/>
          <p:nvPr/>
        </p:nvSpPr>
        <p:spPr>
          <a:xfrm>
            <a:off x="8204833" y="3754063"/>
            <a:ext cx="2814383" cy="923330"/>
          </a:xfrm>
          <a:prstGeom prst="rect">
            <a:avLst/>
          </a:prstGeom>
          <a:noFill/>
        </p:spPr>
        <p:txBody>
          <a:bodyPr wrap="square" rtlCol="0">
            <a:spAutoFit/>
          </a:bodyPr>
          <a:lstStyle/>
          <a:p>
            <a:r>
              <a:rPr lang="en-US" dirty="0"/>
              <a:t>Stillborn mutants</a:t>
            </a:r>
          </a:p>
          <a:p>
            <a:r>
              <a:rPr lang="en-US" dirty="0"/>
              <a:t>(A pointer {*,/,%} an integer are </a:t>
            </a:r>
            <a:r>
              <a:rPr lang="en-US" dirty="0">
                <a:solidFill>
                  <a:srgbClr val="FF0000"/>
                </a:solidFill>
              </a:rPr>
              <a:t>not</a:t>
            </a:r>
            <a:r>
              <a:rPr lang="en-US" dirty="0"/>
              <a:t> allowed in C)</a:t>
            </a:r>
          </a:p>
        </p:txBody>
      </p:sp>
      <p:sp>
        <p:nvSpPr>
          <p:cNvPr id="16" name="Rectangle 23"/>
          <p:cNvSpPr/>
          <p:nvPr/>
        </p:nvSpPr>
        <p:spPr>
          <a:xfrm>
            <a:off x="6308110" y="4976634"/>
            <a:ext cx="1667904" cy="1200329"/>
          </a:xfrm>
          <a:prstGeom prst="rect">
            <a:avLst/>
          </a:prstGeom>
          <a:ln>
            <a:solidFill>
              <a:schemeClr val="tx1"/>
            </a:solidFill>
          </a:ln>
        </p:spPr>
        <p:txBody>
          <a:bodyPr wrap="square">
            <a:spAutoFit/>
          </a:bodyPr>
          <a:lstStyle/>
          <a:p>
            <a:r>
              <a:rPr lang="en-US" altLang="ko-KR" dirty="0">
                <a:latin typeface="Courier New" charset="0"/>
                <a:ea typeface="Courier New" charset="0"/>
                <a:cs typeface="Courier New" charset="0"/>
              </a:rPr>
              <a:t>q = p </a:t>
            </a:r>
            <a:r>
              <a:rPr lang="en-US" altLang="ko-KR" b="1" dirty="0">
                <a:solidFill>
                  <a:srgbClr val="FF0000"/>
                </a:solidFill>
                <a:latin typeface="Courier New" charset="0"/>
                <a:ea typeface="Courier New" charset="0"/>
                <a:cs typeface="Courier New" charset="0"/>
              </a:rPr>
              <a:t>-</a:t>
            </a:r>
            <a:r>
              <a:rPr lang="en-US" altLang="ko-KR" dirty="0">
                <a:latin typeface="Courier New" charset="0"/>
                <a:ea typeface="Courier New" charset="0"/>
                <a:cs typeface="Courier New" charset="0"/>
              </a:rPr>
              <a:t> 1;</a:t>
            </a:r>
          </a:p>
          <a:p>
            <a:endParaRPr lang="en-US" altLang="ko-KR" dirty="0">
              <a:latin typeface="Courier New" charset="0"/>
              <a:ea typeface="Courier New" charset="0"/>
              <a:cs typeface="Courier New" charset="0"/>
            </a:endParaRPr>
          </a:p>
          <a:p>
            <a:endParaRPr lang="en-US" altLang="ko-KR" dirty="0">
              <a:latin typeface="Courier New" charset="0"/>
              <a:ea typeface="Courier New" charset="0"/>
              <a:cs typeface="Courier New" charset="0"/>
            </a:endParaRPr>
          </a:p>
          <a:p>
            <a:endParaRPr lang="en-US" altLang="ko-KR" dirty="0">
              <a:latin typeface="Courier New" charset="0"/>
              <a:ea typeface="Courier New" charset="0"/>
              <a:cs typeface="Courier New" charset="0"/>
            </a:endParaRPr>
          </a:p>
        </p:txBody>
      </p:sp>
      <p:sp>
        <p:nvSpPr>
          <p:cNvPr id="17" name="TextBox 16"/>
          <p:cNvSpPr txBox="1"/>
          <p:nvPr/>
        </p:nvSpPr>
        <p:spPr>
          <a:xfrm>
            <a:off x="8114926" y="5190859"/>
            <a:ext cx="2124965" cy="646331"/>
          </a:xfrm>
          <a:prstGeom prst="rect">
            <a:avLst/>
          </a:prstGeom>
          <a:noFill/>
        </p:spPr>
        <p:txBody>
          <a:bodyPr wrap="square" rtlCol="0">
            <a:spAutoFit/>
          </a:bodyPr>
          <a:lstStyle/>
          <a:p>
            <a:r>
              <a:rPr lang="en-US" dirty="0"/>
              <a:t>No stillborn mutant is generated</a:t>
            </a:r>
          </a:p>
        </p:txBody>
      </p:sp>
      <p:cxnSp>
        <p:nvCxnSpPr>
          <p:cNvPr id="22" name="Straight Arrow Connector 21"/>
          <p:cNvCxnSpPr>
            <a:stCxn id="7" idx="3"/>
            <a:endCxn id="9" idx="1"/>
          </p:cNvCxnSpPr>
          <p:nvPr/>
        </p:nvCxnSpPr>
        <p:spPr>
          <a:xfrm flipV="1">
            <a:off x="3890346" y="4036912"/>
            <a:ext cx="2417765" cy="7943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3"/>
            <a:endCxn id="16" idx="1"/>
          </p:cNvCxnSpPr>
          <p:nvPr/>
        </p:nvCxnSpPr>
        <p:spPr>
          <a:xfrm>
            <a:off x="3890346" y="4831282"/>
            <a:ext cx="2417764" cy="7455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413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br>
              <a:rPr lang="en-US" dirty="0" smtClean="0"/>
            </a:br>
            <a:r>
              <a:rPr lang="en-US" dirty="0" smtClean="0"/>
              <a:t>Siemens Benchmarks and </a:t>
            </a:r>
            <a:r>
              <a:rPr lang="en-US" dirty="0" err="1" smtClean="0"/>
              <a:t>cURL</a:t>
            </a:r>
            <a:endParaRPr lang="en-US" dirty="0"/>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42</a:t>
            </a:fld>
            <a:endParaRPr lang="en-US"/>
          </a:p>
        </p:txBody>
      </p:sp>
    </p:spTree>
    <p:extLst>
      <p:ext uri="{BB962C8B-B14F-4D97-AF65-F5344CB8AC3E}">
        <p14:creationId xmlns:p14="http://schemas.microsoft.com/office/powerpoint/2010/main" val="34153693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234892" y="1825625"/>
            <a:ext cx="4622334" cy="4351338"/>
          </a:xfrm>
        </p:spPr>
        <p:txBody>
          <a:bodyPr/>
          <a:lstStyle/>
          <a:p>
            <a:r>
              <a:rPr lang="en-US" dirty="0"/>
              <a:t>MUSIC generates </a:t>
            </a:r>
            <a:r>
              <a:rPr lang="en-US" dirty="0" smtClean="0"/>
              <a:t>mutants for Siemens </a:t>
            </a:r>
            <a:r>
              <a:rPr lang="en-US" dirty="0"/>
              <a:t>and </a:t>
            </a:r>
            <a:r>
              <a:rPr lang="en-US" dirty="0" err="1"/>
              <a:t>cURL</a:t>
            </a:r>
            <a:r>
              <a:rPr lang="en-US" dirty="0"/>
              <a:t> </a:t>
            </a:r>
            <a:r>
              <a:rPr lang="en-US" dirty="0" smtClean="0"/>
              <a:t>with </a:t>
            </a:r>
            <a:r>
              <a:rPr lang="en-US" u="sng" dirty="0">
                <a:solidFill>
                  <a:srgbClr val="00B050"/>
                </a:solidFill>
              </a:rPr>
              <a:t>no stillborn mutants</a:t>
            </a:r>
            <a:r>
              <a:rPr lang="en-US" dirty="0"/>
              <a:t> </a:t>
            </a:r>
            <a:endParaRPr lang="en-US" dirty="0" smtClean="0"/>
          </a:p>
          <a:p>
            <a:pPr lvl="1"/>
            <a:r>
              <a:rPr lang="en-US" dirty="0" err="1" smtClean="0"/>
              <a:t>Milu</a:t>
            </a:r>
            <a:r>
              <a:rPr lang="en-US" dirty="0" smtClean="0"/>
              <a:t> </a:t>
            </a:r>
            <a:r>
              <a:rPr lang="en-US" dirty="0"/>
              <a:t>generated mutants with 29.5% and 75.3% </a:t>
            </a:r>
            <a:r>
              <a:rPr lang="en-US" dirty="0" smtClean="0"/>
              <a:t>stillborn </a:t>
            </a:r>
            <a:r>
              <a:rPr lang="en-US" dirty="0"/>
              <a:t>mutants for Siemens and </a:t>
            </a:r>
            <a:r>
              <a:rPr lang="en-US" dirty="0" err="1" smtClean="0"/>
              <a:t>cURL</a:t>
            </a:r>
            <a:endParaRPr lang="en-US" dirty="0" smtClean="0"/>
          </a:p>
          <a:p>
            <a:pPr lvl="1"/>
            <a:r>
              <a:rPr lang="en-US" dirty="0" err="1"/>
              <a:t>Proteum</a:t>
            </a:r>
            <a:r>
              <a:rPr lang="en-US" dirty="0"/>
              <a:t> could not parse </a:t>
            </a:r>
            <a:r>
              <a:rPr lang="en-US" dirty="0" err="1"/>
              <a:t>cURL</a:t>
            </a:r>
            <a:r>
              <a:rPr lang="en-US" dirty="0"/>
              <a:t> </a:t>
            </a:r>
            <a:r>
              <a:rPr lang="en-US" dirty="0" smtClean="0"/>
              <a:t>source code because </a:t>
            </a:r>
            <a:r>
              <a:rPr lang="en-US" dirty="0" err="1" smtClean="0"/>
              <a:t>cURL</a:t>
            </a:r>
            <a:r>
              <a:rPr lang="en-US" dirty="0" smtClean="0"/>
              <a:t> code follows modern C standard (&gt;C89)</a:t>
            </a:r>
          </a:p>
          <a:p>
            <a:pPr lvl="2"/>
            <a:r>
              <a:rPr lang="en-US" dirty="0" smtClean="0"/>
              <a:t>I have manually modified more than 20 lines in </a:t>
            </a:r>
            <a:r>
              <a:rPr lang="en-US" dirty="0" err="1" smtClean="0"/>
              <a:t>cURL</a:t>
            </a:r>
            <a:r>
              <a:rPr lang="en-US" dirty="0" smtClean="0"/>
              <a:t> source codes in an attempt to resolve the issue but </a:t>
            </a:r>
            <a:r>
              <a:rPr lang="en-US" dirty="0" err="1" smtClean="0"/>
              <a:t>Proteum</a:t>
            </a:r>
            <a:r>
              <a:rPr lang="en-US" dirty="0" smtClean="0"/>
              <a:t> still fails.</a:t>
            </a:r>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43</a:t>
            </a:fld>
            <a:endParaRPr lang="en-US"/>
          </a:p>
        </p:txBody>
      </p:sp>
      <p:graphicFrame>
        <p:nvGraphicFramePr>
          <p:cNvPr id="6" name="표 5"/>
          <p:cNvGraphicFramePr>
            <a:graphicFrameLocks noGrp="1"/>
          </p:cNvGraphicFramePr>
          <p:nvPr>
            <p:extLst/>
          </p:nvPr>
        </p:nvGraphicFramePr>
        <p:xfrm>
          <a:off x="5126997" y="536767"/>
          <a:ext cx="6814032" cy="5711485"/>
        </p:xfrm>
        <a:graphic>
          <a:graphicData uri="http://schemas.openxmlformats.org/drawingml/2006/table">
            <a:tbl>
              <a:tblPr>
                <a:tableStyleId>{5940675A-B579-460E-94D1-54222C63F5DA}</a:tableStyleId>
              </a:tblPr>
              <a:tblGrid>
                <a:gridCol w="1064078">
                  <a:extLst>
                    <a:ext uri="{9D8B030D-6E8A-4147-A177-3AD203B41FA5}">
                      <a16:colId xmlns:a16="http://schemas.microsoft.com/office/drawing/2014/main" val="231286484"/>
                    </a:ext>
                  </a:extLst>
                </a:gridCol>
                <a:gridCol w="595910">
                  <a:extLst>
                    <a:ext uri="{9D8B030D-6E8A-4147-A177-3AD203B41FA5}">
                      <a16:colId xmlns:a16="http://schemas.microsoft.com/office/drawing/2014/main" val="2520893078"/>
                    </a:ext>
                  </a:extLst>
                </a:gridCol>
                <a:gridCol w="1258822">
                  <a:extLst>
                    <a:ext uri="{9D8B030D-6E8A-4147-A177-3AD203B41FA5}">
                      <a16:colId xmlns:a16="http://schemas.microsoft.com/office/drawing/2014/main" val="202554073"/>
                    </a:ext>
                  </a:extLst>
                </a:gridCol>
                <a:gridCol w="1258822">
                  <a:extLst>
                    <a:ext uri="{9D8B030D-6E8A-4147-A177-3AD203B41FA5}">
                      <a16:colId xmlns:a16="http://schemas.microsoft.com/office/drawing/2014/main" val="1632176594"/>
                    </a:ext>
                  </a:extLst>
                </a:gridCol>
                <a:gridCol w="1258822">
                  <a:extLst>
                    <a:ext uri="{9D8B030D-6E8A-4147-A177-3AD203B41FA5}">
                      <a16:colId xmlns:a16="http://schemas.microsoft.com/office/drawing/2014/main" val="3087054310"/>
                    </a:ext>
                  </a:extLst>
                </a:gridCol>
                <a:gridCol w="1377578">
                  <a:extLst>
                    <a:ext uri="{9D8B030D-6E8A-4147-A177-3AD203B41FA5}">
                      <a16:colId xmlns:a16="http://schemas.microsoft.com/office/drawing/2014/main" val="3155187519"/>
                    </a:ext>
                  </a:extLst>
                </a:gridCol>
              </a:tblGrid>
              <a:tr h="266487">
                <a:tc>
                  <a:txBody>
                    <a:bodyPr/>
                    <a:lstStyle/>
                    <a:p>
                      <a:pPr algn="l" fontAlgn="ctr"/>
                      <a:r>
                        <a:rPr lang="pt-PT" sz="1400" u="none" strike="noStrike">
                          <a:effectLst/>
                        </a:rPr>
                        <a:t>Target Program</a:t>
                      </a:r>
                      <a:endParaRPr lang="pt-PT"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ctr" fontAlgn="ctr"/>
                      <a:r>
                        <a:rPr lang="pt-PT" sz="1400" u="none" strike="noStrike">
                          <a:effectLst/>
                        </a:rPr>
                        <a:t>LOC</a:t>
                      </a:r>
                      <a:endParaRPr lang="pt-PT"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l" fontAlgn="ctr"/>
                      <a:r>
                        <a:rPr lang="pt-PT" sz="1400" u="none" strike="noStrike">
                          <a:effectLst/>
                        </a:rPr>
                        <a:t>Mutation Tool</a:t>
                      </a:r>
                      <a:endParaRPr lang="pt-PT"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l" fontAlgn="ctr"/>
                      <a:r>
                        <a:rPr lang="pt-PT" sz="1400" u="none" strike="noStrike">
                          <a:effectLst/>
                        </a:rPr>
                        <a:t>#Gen. Mutants</a:t>
                      </a:r>
                      <a:endParaRPr lang="pt-PT"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l" fontAlgn="ctr"/>
                      <a:r>
                        <a:rPr lang="pt-PT" sz="1400" u="none" strike="noStrike">
                          <a:effectLst/>
                        </a:rPr>
                        <a:t>#Stillborn Mutants</a:t>
                      </a:r>
                      <a:endParaRPr lang="pt-PT"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l" fontAlgn="ctr"/>
                      <a:r>
                        <a:rPr lang="pt-PT" sz="1400" u="none" strike="noStrike">
                          <a:effectLst/>
                        </a:rPr>
                        <a:t>%Stillborn Mutants</a:t>
                      </a:r>
                      <a:endParaRPr lang="pt-PT"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extLst>
                  <a:ext uri="{0D108BD9-81ED-4DB2-BD59-A6C34878D82A}">
                    <a16:rowId xmlns:a16="http://schemas.microsoft.com/office/drawing/2014/main" val="2882795233"/>
                  </a:ext>
                </a:extLst>
              </a:tr>
              <a:tr h="135262">
                <a:tc rowSpan="3">
                  <a:txBody>
                    <a:bodyPr/>
                    <a:lstStyle/>
                    <a:p>
                      <a:pPr algn="l" fontAlgn="ctr"/>
                      <a:r>
                        <a:rPr lang="pt-PT" sz="1400" u="none" strike="noStrike">
                          <a:effectLst/>
                        </a:rPr>
                        <a:t>printtokens</a:t>
                      </a:r>
                      <a:endParaRPr lang="pt-PT"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rowSpan="3">
                  <a:txBody>
                    <a:bodyPr/>
                    <a:lstStyle/>
                    <a:p>
                      <a:pPr algn="r" fontAlgn="ctr"/>
                      <a:r>
                        <a:rPr lang="en-US" altLang="ko-KR" sz="1400" u="none" strike="noStrike">
                          <a:effectLst/>
                        </a:rPr>
                        <a:t>343</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l" fontAlgn="ctr"/>
                      <a:r>
                        <a:rPr lang="pt-PT" sz="1400" u="none" strike="noStrike">
                          <a:effectLst/>
                        </a:rPr>
                        <a:t>Milu</a:t>
                      </a:r>
                      <a:endParaRPr lang="pt-PT"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3077</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995</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32.34</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extLst>
                  <a:ext uri="{0D108BD9-81ED-4DB2-BD59-A6C34878D82A}">
                    <a16:rowId xmlns:a16="http://schemas.microsoft.com/office/drawing/2014/main" val="1084598168"/>
                  </a:ext>
                </a:extLst>
              </a:tr>
              <a:tr h="135262">
                <a:tc vMerge="1">
                  <a:txBody>
                    <a:bodyPr/>
                    <a:lstStyle/>
                    <a:p>
                      <a:pPr latinLnBrk="1"/>
                      <a:endParaRPr lang="ko-KR" altLang="en-US"/>
                    </a:p>
                  </a:txBody>
                  <a:tcPr/>
                </a:tc>
                <a:tc vMerge="1">
                  <a:txBody>
                    <a:bodyPr/>
                    <a:lstStyle/>
                    <a:p>
                      <a:pPr latinLnBrk="1"/>
                      <a:endParaRPr lang="ko-KR" altLang="en-US"/>
                    </a:p>
                  </a:txBody>
                  <a:tcPr/>
                </a:tc>
                <a:tc>
                  <a:txBody>
                    <a:bodyPr/>
                    <a:lstStyle/>
                    <a:p>
                      <a:pPr algn="l" fontAlgn="ctr"/>
                      <a:r>
                        <a:rPr lang="pt-PT" sz="1400" u="none" strike="noStrike">
                          <a:effectLst/>
                        </a:rPr>
                        <a:t>Proteum</a:t>
                      </a:r>
                      <a:endParaRPr lang="pt-PT"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4273</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200</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dirty="0">
                          <a:effectLst/>
                        </a:rPr>
                        <a:t>4.68</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extLst>
                  <a:ext uri="{0D108BD9-81ED-4DB2-BD59-A6C34878D82A}">
                    <a16:rowId xmlns:a16="http://schemas.microsoft.com/office/drawing/2014/main" val="3784079297"/>
                  </a:ext>
                </a:extLst>
              </a:tr>
              <a:tr h="135262">
                <a:tc vMerge="1">
                  <a:txBody>
                    <a:bodyPr/>
                    <a:lstStyle/>
                    <a:p>
                      <a:pPr latinLnBrk="1"/>
                      <a:endParaRPr lang="ko-KR" altLang="en-US"/>
                    </a:p>
                  </a:txBody>
                  <a:tcPr/>
                </a:tc>
                <a:tc vMerge="1">
                  <a:txBody>
                    <a:bodyPr/>
                    <a:lstStyle/>
                    <a:p>
                      <a:pPr latinLnBrk="1"/>
                      <a:endParaRPr lang="ko-KR" altLang="en-US"/>
                    </a:p>
                  </a:txBody>
                  <a:tcPr/>
                </a:tc>
                <a:tc>
                  <a:txBody>
                    <a:bodyPr/>
                    <a:lstStyle/>
                    <a:p>
                      <a:pPr algn="l" fontAlgn="ctr"/>
                      <a:r>
                        <a:rPr lang="pt-PT" sz="1400" b="1" u="none" strike="noStrike" dirty="0">
                          <a:solidFill>
                            <a:srgbClr val="00B050"/>
                          </a:solidFill>
                          <a:effectLst/>
                        </a:rPr>
                        <a:t>MUSIC</a:t>
                      </a:r>
                      <a:endParaRPr lang="pt-PT" sz="1400" b="1" i="0" u="none" strike="noStrike" dirty="0">
                        <a:solidFill>
                          <a:srgbClr val="00B05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b="1" u="none" strike="noStrike" dirty="0">
                          <a:solidFill>
                            <a:srgbClr val="00B050"/>
                          </a:solidFill>
                          <a:effectLst/>
                        </a:rPr>
                        <a:t>11274</a:t>
                      </a:r>
                      <a:endParaRPr lang="en-US" altLang="ko-KR" sz="1400" b="1" i="0" u="none" strike="noStrike" dirty="0">
                        <a:solidFill>
                          <a:srgbClr val="00B05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b="1" u="none" strike="noStrike" dirty="0">
                          <a:solidFill>
                            <a:srgbClr val="00B050"/>
                          </a:solidFill>
                          <a:effectLst/>
                        </a:rPr>
                        <a:t>0</a:t>
                      </a:r>
                      <a:endParaRPr lang="en-US" altLang="ko-KR" sz="1400" b="1" i="0" u="none" strike="noStrike" dirty="0">
                        <a:solidFill>
                          <a:srgbClr val="00B05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b="1" u="none" strike="noStrike" dirty="0">
                          <a:solidFill>
                            <a:srgbClr val="00B050"/>
                          </a:solidFill>
                          <a:effectLst/>
                        </a:rPr>
                        <a:t>0.00</a:t>
                      </a:r>
                      <a:endParaRPr lang="en-US" altLang="ko-KR" sz="1400" b="1" i="0" u="none" strike="noStrike" dirty="0">
                        <a:solidFill>
                          <a:srgbClr val="00B050"/>
                        </a:solidFill>
                        <a:effectLst/>
                        <a:latin typeface="맑은 고딕" panose="020B0503020000020004" pitchFamily="50" charset="-127"/>
                        <a:ea typeface="맑은 고딕" panose="020B0503020000020004" pitchFamily="50" charset="-127"/>
                      </a:endParaRPr>
                    </a:p>
                  </a:txBody>
                  <a:tcPr marL="6565" marR="6565" marT="6565" marB="0" anchor="ctr"/>
                </a:tc>
                <a:extLst>
                  <a:ext uri="{0D108BD9-81ED-4DB2-BD59-A6C34878D82A}">
                    <a16:rowId xmlns:a16="http://schemas.microsoft.com/office/drawing/2014/main" val="3320806854"/>
                  </a:ext>
                </a:extLst>
              </a:tr>
              <a:tr h="135262">
                <a:tc rowSpan="3">
                  <a:txBody>
                    <a:bodyPr/>
                    <a:lstStyle/>
                    <a:p>
                      <a:pPr algn="l" fontAlgn="ctr"/>
                      <a:r>
                        <a:rPr lang="pt-PT" sz="1400" u="none" strike="noStrike">
                          <a:effectLst/>
                        </a:rPr>
                        <a:t>printtokens2</a:t>
                      </a:r>
                      <a:endParaRPr lang="pt-PT"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rowSpan="3">
                  <a:txBody>
                    <a:bodyPr/>
                    <a:lstStyle/>
                    <a:p>
                      <a:pPr algn="r" fontAlgn="ctr"/>
                      <a:r>
                        <a:rPr lang="en-US" altLang="ko-KR" sz="1400" u="none" strike="noStrike">
                          <a:effectLst/>
                        </a:rPr>
                        <a:t>355</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l" fontAlgn="ctr"/>
                      <a:r>
                        <a:rPr lang="pt-PT" sz="1400" u="none" strike="noStrike">
                          <a:effectLst/>
                        </a:rPr>
                        <a:t>Milu</a:t>
                      </a:r>
                      <a:endParaRPr lang="pt-PT"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2424</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523</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21.58</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extLst>
                  <a:ext uri="{0D108BD9-81ED-4DB2-BD59-A6C34878D82A}">
                    <a16:rowId xmlns:a16="http://schemas.microsoft.com/office/drawing/2014/main" val="1882091571"/>
                  </a:ext>
                </a:extLst>
              </a:tr>
              <a:tr h="135262">
                <a:tc vMerge="1">
                  <a:txBody>
                    <a:bodyPr/>
                    <a:lstStyle/>
                    <a:p>
                      <a:pPr latinLnBrk="1"/>
                      <a:endParaRPr lang="ko-KR" altLang="en-US"/>
                    </a:p>
                  </a:txBody>
                  <a:tcPr/>
                </a:tc>
                <a:tc vMerge="1">
                  <a:txBody>
                    <a:bodyPr/>
                    <a:lstStyle/>
                    <a:p>
                      <a:pPr latinLnBrk="1"/>
                      <a:endParaRPr lang="ko-KR" altLang="en-US"/>
                    </a:p>
                  </a:txBody>
                  <a:tcPr/>
                </a:tc>
                <a:tc>
                  <a:txBody>
                    <a:bodyPr/>
                    <a:lstStyle/>
                    <a:p>
                      <a:pPr algn="l" fontAlgn="ctr"/>
                      <a:r>
                        <a:rPr lang="pt-PT" sz="1400" u="none" strike="noStrike">
                          <a:effectLst/>
                        </a:rPr>
                        <a:t>Proteum</a:t>
                      </a:r>
                      <a:endParaRPr lang="pt-PT"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4680</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162</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3.46</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extLst>
                  <a:ext uri="{0D108BD9-81ED-4DB2-BD59-A6C34878D82A}">
                    <a16:rowId xmlns:a16="http://schemas.microsoft.com/office/drawing/2014/main" val="966225119"/>
                  </a:ext>
                </a:extLst>
              </a:tr>
              <a:tr h="135262">
                <a:tc vMerge="1">
                  <a:txBody>
                    <a:bodyPr/>
                    <a:lstStyle/>
                    <a:p>
                      <a:pPr latinLnBrk="1"/>
                      <a:endParaRPr lang="ko-KR" altLang="en-US"/>
                    </a:p>
                  </a:txBody>
                  <a:tcPr/>
                </a:tc>
                <a:tc vMerge="1">
                  <a:txBody>
                    <a:bodyPr/>
                    <a:lstStyle/>
                    <a:p>
                      <a:pPr latinLnBrk="1"/>
                      <a:endParaRPr lang="ko-KR" altLang="en-US"/>
                    </a:p>
                  </a:txBody>
                  <a:tcPr/>
                </a:tc>
                <a:tc>
                  <a:txBody>
                    <a:bodyPr/>
                    <a:lstStyle/>
                    <a:p>
                      <a:pPr algn="l" fontAlgn="ctr"/>
                      <a:r>
                        <a:rPr lang="pt-PT" sz="1400" b="1" u="none" strike="noStrike" dirty="0">
                          <a:solidFill>
                            <a:srgbClr val="00B050"/>
                          </a:solidFill>
                          <a:effectLst/>
                        </a:rPr>
                        <a:t>MUSIC</a:t>
                      </a:r>
                      <a:endParaRPr lang="pt-PT" sz="1400" b="1" i="0" u="none" strike="noStrike" dirty="0">
                        <a:solidFill>
                          <a:srgbClr val="00B05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b="1" u="none" strike="noStrike" dirty="0">
                          <a:solidFill>
                            <a:srgbClr val="00B050"/>
                          </a:solidFill>
                          <a:effectLst/>
                        </a:rPr>
                        <a:t>4791</a:t>
                      </a:r>
                      <a:endParaRPr lang="en-US" altLang="ko-KR" sz="1400" b="1" i="0" u="none" strike="noStrike" dirty="0">
                        <a:solidFill>
                          <a:srgbClr val="00B05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b="1" u="none" strike="noStrike" dirty="0">
                          <a:solidFill>
                            <a:srgbClr val="00B050"/>
                          </a:solidFill>
                          <a:effectLst/>
                        </a:rPr>
                        <a:t>0</a:t>
                      </a:r>
                      <a:endParaRPr lang="en-US" altLang="ko-KR" sz="1400" b="1" i="0" u="none" strike="noStrike" dirty="0">
                        <a:solidFill>
                          <a:srgbClr val="00B05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b="1" u="none" strike="noStrike" dirty="0">
                          <a:solidFill>
                            <a:srgbClr val="00B050"/>
                          </a:solidFill>
                          <a:effectLst/>
                        </a:rPr>
                        <a:t>0.00</a:t>
                      </a:r>
                      <a:endParaRPr lang="en-US" altLang="ko-KR" sz="1400" b="1" i="0" u="none" strike="noStrike" dirty="0">
                        <a:solidFill>
                          <a:srgbClr val="00B050"/>
                        </a:solidFill>
                        <a:effectLst/>
                        <a:latin typeface="맑은 고딕" panose="020B0503020000020004" pitchFamily="50" charset="-127"/>
                        <a:ea typeface="맑은 고딕" panose="020B0503020000020004" pitchFamily="50" charset="-127"/>
                      </a:endParaRPr>
                    </a:p>
                  </a:txBody>
                  <a:tcPr marL="6565" marR="6565" marT="6565" marB="0" anchor="ctr"/>
                </a:tc>
                <a:extLst>
                  <a:ext uri="{0D108BD9-81ED-4DB2-BD59-A6C34878D82A}">
                    <a16:rowId xmlns:a16="http://schemas.microsoft.com/office/drawing/2014/main" val="2734416460"/>
                  </a:ext>
                </a:extLst>
              </a:tr>
              <a:tr h="135262">
                <a:tc rowSpan="3">
                  <a:txBody>
                    <a:bodyPr/>
                    <a:lstStyle/>
                    <a:p>
                      <a:pPr algn="l" fontAlgn="ctr"/>
                      <a:r>
                        <a:rPr lang="pt-PT" sz="1400" u="none" strike="noStrike">
                          <a:effectLst/>
                        </a:rPr>
                        <a:t>replace</a:t>
                      </a:r>
                      <a:endParaRPr lang="pt-PT"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rowSpan="3">
                  <a:txBody>
                    <a:bodyPr/>
                    <a:lstStyle/>
                    <a:p>
                      <a:pPr algn="r" fontAlgn="ctr"/>
                      <a:r>
                        <a:rPr lang="en-US" altLang="ko-KR" sz="1400" u="none" strike="noStrike" dirty="0">
                          <a:effectLst/>
                        </a:rPr>
                        <a:t>513</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l" fontAlgn="ctr"/>
                      <a:r>
                        <a:rPr lang="pt-PT" sz="1400" u="none" strike="noStrike">
                          <a:effectLst/>
                        </a:rPr>
                        <a:t>Milu</a:t>
                      </a:r>
                      <a:endParaRPr lang="pt-PT"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3927</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353</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8.99</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extLst>
                  <a:ext uri="{0D108BD9-81ED-4DB2-BD59-A6C34878D82A}">
                    <a16:rowId xmlns:a16="http://schemas.microsoft.com/office/drawing/2014/main" val="3397894593"/>
                  </a:ext>
                </a:extLst>
              </a:tr>
              <a:tr h="135262">
                <a:tc vMerge="1">
                  <a:txBody>
                    <a:bodyPr/>
                    <a:lstStyle/>
                    <a:p>
                      <a:pPr latinLnBrk="1"/>
                      <a:endParaRPr lang="ko-KR" altLang="en-US"/>
                    </a:p>
                  </a:txBody>
                  <a:tcPr/>
                </a:tc>
                <a:tc vMerge="1">
                  <a:txBody>
                    <a:bodyPr/>
                    <a:lstStyle/>
                    <a:p>
                      <a:pPr latinLnBrk="1"/>
                      <a:endParaRPr lang="ko-KR" altLang="en-US"/>
                    </a:p>
                  </a:txBody>
                  <a:tcPr/>
                </a:tc>
                <a:tc>
                  <a:txBody>
                    <a:bodyPr/>
                    <a:lstStyle/>
                    <a:p>
                      <a:pPr algn="l" fontAlgn="ctr"/>
                      <a:r>
                        <a:rPr lang="pt-PT" sz="1400" u="none" strike="noStrike">
                          <a:effectLst/>
                        </a:rPr>
                        <a:t>Proteum</a:t>
                      </a:r>
                      <a:endParaRPr lang="pt-PT"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10872</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509</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4.68</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extLst>
                  <a:ext uri="{0D108BD9-81ED-4DB2-BD59-A6C34878D82A}">
                    <a16:rowId xmlns:a16="http://schemas.microsoft.com/office/drawing/2014/main" val="3854595220"/>
                  </a:ext>
                </a:extLst>
              </a:tr>
              <a:tr h="135262">
                <a:tc vMerge="1">
                  <a:txBody>
                    <a:bodyPr/>
                    <a:lstStyle/>
                    <a:p>
                      <a:pPr latinLnBrk="1"/>
                      <a:endParaRPr lang="ko-KR" altLang="en-US"/>
                    </a:p>
                  </a:txBody>
                  <a:tcPr/>
                </a:tc>
                <a:tc vMerge="1">
                  <a:txBody>
                    <a:bodyPr/>
                    <a:lstStyle/>
                    <a:p>
                      <a:pPr latinLnBrk="1"/>
                      <a:endParaRPr lang="ko-KR" altLang="en-US"/>
                    </a:p>
                  </a:txBody>
                  <a:tcPr/>
                </a:tc>
                <a:tc>
                  <a:txBody>
                    <a:bodyPr/>
                    <a:lstStyle/>
                    <a:p>
                      <a:pPr algn="l" fontAlgn="ctr"/>
                      <a:r>
                        <a:rPr lang="pt-PT" sz="1400" b="1" u="none" strike="noStrike" dirty="0">
                          <a:solidFill>
                            <a:srgbClr val="00B050"/>
                          </a:solidFill>
                          <a:effectLst/>
                        </a:rPr>
                        <a:t>MUSIC</a:t>
                      </a:r>
                      <a:endParaRPr lang="pt-PT" sz="1400" b="1" i="0" u="none" strike="noStrike" dirty="0">
                        <a:solidFill>
                          <a:srgbClr val="00B05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b="1" u="none" strike="noStrike" dirty="0">
                          <a:solidFill>
                            <a:srgbClr val="00B050"/>
                          </a:solidFill>
                          <a:effectLst/>
                        </a:rPr>
                        <a:t>9925</a:t>
                      </a:r>
                      <a:endParaRPr lang="en-US" altLang="ko-KR" sz="1400" b="1" i="0" u="none" strike="noStrike" dirty="0">
                        <a:solidFill>
                          <a:srgbClr val="00B05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b="1" u="none" strike="noStrike" dirty="0">
                          <a:solidFill>
                            <a:srgbClr val="00B050"/>
                          </a:solidFill>
                          <a:effectLst/>
                        </a:rPr>
                        <a:t>0</a:t>
                      </a:r>
                      <a:endParaRPr lang="en-US" altLang="ko-KR" sz="1400" b="1" i="0" u="none" strike="noStrike" dirty="0">
                        <a:solidFill>
                          <a:srgbClr val="00B05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b="1" u="none" strike="noStrike" dirty="0">
                          <a:solidFill>
                            <a:srgbClr val="00B050"/>
                          </a:solidFill>
                          <a:effectLst/>
                        </a:rPr>
                        <a:t>0.00</a:t>
                      </a:r>
                      <a:endParaRPr lang="en-US" altLang="ko-KR" sz="1400" b="1" i="0" u="none" strike="noStrike" dirty="0">
                        <a:solidFill>
                          <a:srgbClr val="00B050"/>
                        </a:solidFill>
                        <a:effectLst/>
                        <a:latin typeface="맑은 고딕" panose="020B0503020000020004" pitchFamily="50" charset="-127"/>
                        <a:ea typeface="맑은 고딕" panose="020B0503020000020004" pitchFamily="50" charset="-127"/>
                      </a:endParaRPr>
                    </a:p>
                  </a:txBody>
                  <a:tcPr marL="6565" marR="6565" marT="6565" marB="0" anchor="ctr"/>
                </a:tc>
                <a:extLst>
                  <a:ext uri="{0D108BD9-81ED-4DB2-BD59-A6C34878D82A}">
                    <a16:rowId xmlns:a16="http://schemas.microsoft.com/office/drawing/2014/main" val="1987913108"/>
                  </a:ext>
                </a:extLst>
              </a:tr>
              <a:tr h="135262">
                <a:tc rowSpan="3">
                  <a:txBody>
                    <a:bodyPr/>
                    <a:lstStyle/>
                    <a:p>
                      <a:pPr algn="l" fontAlgn="ctr"/>
                      <a:r>
                        <a:rPr lang="pt-PT" sz="1400" u="none" strike="noStrike">
                          <a:effectLst/>
                        </a:rPr>
                        <a:t>schedule</a:t>
                      </a:r>
                      <a:endParaRPr lang="pt-PT"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rowSpan="3">
                  <a:txBody>
                    <a:bodyPr/>
                    <a:lstStyle/>
                    <a:p>
                      <a:pPr algn="r" fontAlgn="ctr"/>
                      <a:r>
                        <a:rPr lang="en-US" altLang="ko-KR" sz="1400" u="none" strike="noStrike">
                          <a:effectLst/>
                        </a:rPr>
                        <a:t>296</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l" fontAlgn="ctr"/>
                      <a:r>
                        <a:rPr lang="pt-PT" sz="1400" u="none" strike="noStrike">
                          <a:effectLst/>
                        </a:rPr>
                        <a:t>Milu</a:t>
                      </a:r>
                      <a:endParaRPr lang="pt-PT"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1310</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dirty="0">
                          <a:effectLst/>
                        </a:rPr>
                        <a:t>640</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dirty="0">
                          <a:effectLst/>
                        </a:rPr>
                        <a:t>48.85</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extLst>
                  <a:ext uri="{0D108BD9-81ED-4DB2-BD59-A6C34878D82A}">
                    <a16:rowId xmlns:a16="http://schemas.microsoft.com/office/drawing/2014/main" val="567619060"/>
                  </a:ext>
                </a:extLst>
              </a:tr>
              <a:tr h="135262">
                <a:tc vMerge="1">
                  <a:txBody>
                    <a:bodyPr/>
                    <a:lstStyle/>
                    <a:p>
                      <a:pPr latinLnBrk="1"/>
                      <a:endParaRPr lang="ko-KR" altLang="en-US"/>
                    </a:p>
                  </a:txBody>
                  <a:tcPr/>
                </a:tc>
                <a:tc vMerge="1">
                  <a:txBody>
                    <a:bodyPr/>
                    <a:lstStyle/>
                    <a:p>
                      <a:pPr latinLnBrk="1"/>
                      <a:endParaRPr lang="ko-KR" altLang="en-US"/>
                    </a:p>
                  </a:txBody>
                  <a:tcPr/>
                </a:tc>
                <a:tc>
                  <a:txBody>
                    <a:bodyPr/>
                    <a:lstStyle/>
                    <a:p>
                      <a:pPr algn="l" fontAlgn="ctr"/>
                      <a:r>
                        <a:rPr lang="pt-PT" sz="1400" u="none" strike="noStrike">
                          <a:effectLst/>
                        </a:rPr>
                        <a:t>Proteum</a:t>
                      </a:r>
                      <a:endParaRPr lang="pt-PT"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2241</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103</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4.60</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extLst>
                  <a:ext uri="{0D108BD9-81ED-4DB2-BD59-A6C34878D82A}">
                    <a16:rowId xmlns:a16="http://schemas.microsoft.com/office/drawing/2014/main" val="3425928148"/>
                  </a:ext>
                </a:extLst>
              </a:tr>
              <a:tr h="135262">
                <a:tc vMerge="1">
                  <a:txBody>
                    <a:bodyPr/>
                    <a:lstStyle/>
                    <a:p>
                      <a:pPr latinLnBrk="1"/>
                      <a:endParaRPr lang="ko-KR" altLang="en-US"/>
                    </a:p>
                  </a:txBody>
                  <a:tcPr/>
                </a:tc>
                <a:tc vMerge="1">
                  <a:txBody>
                    <a:bodyPr/>
                    <a:lstStyle/>
                    <a:p>
                      <a:pPr latinLnBrk="1"/>
                      <a:endParaRPr lang="ko-KR" altLang="en-US"/>
                    </a:p>
                  </a:txBody>
                  <a:tcPr/>
                </a:tc>
                <a:tc>
                  <a:txBody>
                    <a:bodyPr/>
                    <a:lstStyle/>
                    <a:p>
                      <a:pPr algn="l" fontAlgn="ctr"/>
                      <a:r>
                        <a:rPr lang="pt-PT" sz="1400" b="1" u="none" strike="noStrike" dirty="0">
                          <a:solidFill>
                            <a:srgbClr val="00B050"/>
                          </a:solidFill>
                          <a:effectLst/>
                        </a:rPr>
                        <a:t>MUSIC</a:t>
                      </a:r>
                      <a:endParaRPr lang="pt-PT" sz="1400" b="1" i="0" u="none" strike="noStrike" dirty="0">
                        <a:solidFill>
                          <a:srgbClr val="00B05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b="1" u="none" strike="noStrike" dirty="0">
                          <a:solidFill>
                            <a:srgbClr val="00B050"/>
                          </a:solidFill>
                          <a:effectLst/>
                        </a:rPr>
                        <a:t>2365</a:t>
                      </a:r>
                      <a:endParaRPr lang="en-US" altLang="ko-KR" sz="1400" b="1" i="0" u="none" strike="noStrike" dirty="0">
                        <a:solidFill>
                          <a:srgbClr val="00B05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b="1" u="none" strike="noStrike" dirty="0">
                          <a:solidFill>
                            <a:srgbClr val="00B050"/>
                          </a:solidFill>
                          <a:effectLst/>
                        </a:rPr>
                        <a:t>0</a:t>
                      </a:r>
                      <a:endParaRPr lang="en-US" altLang="ko-KR" sz="1400" b="1" i="0" u="none" strike="noStrike" dirty="0">
                        <a:solidFill>
                          <a:srgbClr val="00B05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b="1" u="none" strike="noStrike" dirty="0">
                          <a:solidFill>
                            <a:srgbClr val="00B050"/>
                          </a:solidFill>
                          <a:effectLst/>
                        </a:rPr>
                        <a:t>0.00</a:t>
                      </a:r>
                      <a:endParaRPr lang="en-US" altLang="ko-KR" sz="1400" b="1" i="0" u="none" strike="noStrike" dirty="0">
                        <a:solidFill>
                          <a:srgbClr val="00B050"/>
                        </a:solidFill>
                        <a:effectLst/>
                        <a:latin typeface="맑은 고딕" panose="020B0503020000020004" pitchFamily="50" charset="-127"/>
                        <a:ea typeface="맑은 고딕" panose="020B0503020000020004" pitchFamily="50" charset="-127"/>
                      </a:endParaRPr>
                    </a:p>
                  </a:txBody>
                  <a:tcPr marL="6565" marR="6565" marT="6565" marB="0" anchor="ctr"/>
                </a:tc>
                <a:extLst>
                  <a:ext uri="{0D108BD9-81ED-4DB2-BD59-A6C34878D82A}">
                    <a16:rowId xmlns:a16="http://schemas.microsoft.com/office/drawing/2014/main" val="3757346462"/>
                  </a:ext>
                </a:extLst>
              </a:tr>
              <a:tr h="135262">
                <a:tc rowSpan="3">
                  <a:txBody>
                    <a:bodyPr/>
                    <a:lstStyle/>
                    <a:p>
                      <a:pPr algn="l" fontAlgn="ctr"/>
                      <a:r>
                        <a:rPr lang="pt-PT" sz="1400" u="none" strike="noStrike">
                          <a:effectLst/>
                        </a:rPr>
                        <a:t>schedule2</a:t>
                      </a:r>
                      <a:endParaRPr lang="pt-PT"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rowSpan="3">
                  <a:txBody>
                    <a:bodyPr/>
                    <a:lstStyle/>
                    <a:p>
                      <a:pPr algn="r" fontAlgn="ctr"/>
                      <a:r>
                        <a:rPr lang="en-US" altLang="ko-KR" sz="1400" u="none" strike="noStrike">
                          <a:effectLst/>
                        </a:rPr>
                        <a:t>263</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l" fontAlgn="ctr"/>
                      <a:r>
                        <a:rPr lang="pt-PT" sz="1400" u="none" strike="noStrike" dirty="0">
                          <a:effectLst/>
                        </a:rPr>
                        <a:t>Milu</a:t>
                      </a:r>
                      <a:endParaRPr lang="pt-PT"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1919</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915</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47.68</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extLst>
                  <a:ext uri="{0D108BD9-81ED-4DB2-BD59-A6C34878D82A}">
                    <a16:rowId xmlns:a16="http://schemas.microsoft.com/office/drawing/2014/main" val="3392275897"/>
                  </a:ext>
                </a:extLst>
              </a:tr>
              <a:tr h="135262">
                <a:tc vMerge="1">
                  <a:txBody>
                    <a:bodyPr/>
                    <a:lstStyle/>
                    <a:p>
                      <a:pPr latinLnBrk="1"/>
                      <a:endParaRPr lang="ko-KR" altLang="en-US"/>
                    </a:p>
                  </a:txBody>
                  <a:tcPr/>
                </a:tc>
                <a:tc vMerge="1">
                  <a:txBody>
                    <a:bodyPr/>
                    <a:lstStyle/>
                    <a:p>
                      <a:pPr latinLnBrk="1"/>
                      <a:endParaRPr lang="ko-KR" altLang="en-US"/>
                    </a:p>
                  </a:txBody>
                  <a:tcPr/>
                </a:tc>
                <a:tc>
                  <a:txBody>
                    <a:bodyPr/>
                    <a:lstStyle/>
                    <a:p>
                      <a:pPr algn="l" fontAlgn="ctr"/>
                      <a:r>
                        <a:rPr lang="pt-PT" sz="1400" u="none" strike="noStrike">
                          <a:effectLst/>
                        </a:rPr>
                        <a:t>Proteum</a:t>
                      </a:r>
                      <a:endParaRPr lang="pt-PT"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2950</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114</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3.86</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extLst>
                  <a:ext uri="{0D108BD9-81ED-4DB2-BD59-A6C34878D82A}">
                    <a16:rowId xmlns:a16="http://schemas.microsoft.com/office/drawing/2014/main" val="1065197717"/>
                  </a:ext>
                </a:extLst>
              </a:tr>
              <a:tr h="135262">
                <a:tc vMerge="1">
                  <a:txBody>
                    <a:bodyPr/>
                    <a:lstStyle/>
                    <a:p>
                      <a:pPr latinLnBrk="1"/>
                      <a:endParaRPr lang="ko-KR" altLang="en-US"/>
                    </a:p>
                  </a:txBody>
                  <a:tcPr/>
                </a:tc>
                <a:tc vMerge="1">
                  <a:txBody>
                    <a:bodyPr/>
                    <a:lstStyle/>
                    <a:p>
                      <a:pPr latinLnBrk="1"/>
                      <a:endParaRPr lang="ko-KR" altLang="en-US"/>
                    </a:p>
                  </a:txBody>
                  <a:tcPr/>
                </a:tc>
                <a:tc>
                  <a:txBody>
                    <a:bodyPr/>
                    <a:lstStyle/>
                    <a:p>
                      <a:pPr algn="l" fontAlgn="ctr"/>
                      <a:r>
                        <a:rPr lang="pt-PT" sz="1400" b="1" u="none" strike="noStrike" dirty="0">
                          <a:solidFill>
                            <a:srgbClr val="00B050"/>
                          </a:solidFill>
                          <a:effectLst/>
                        </a:rPr>
                        <a:t>MUSIC</a:t>
                      </a:r>
                      <a:endParaRPr lang="pt-PT" sz="1400" b="1" i="0" u="none" strike="noStrike" dirty="0">
                        <a:solidFill>
                          <a:srgbClr val="00B05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b="1" u="none" strike="noStrike" dirty="0">
                          <a:solidFill>
                            <a:srgbClr val="00B050"/>
                          </a:solidFill>
                          <a:effectLst/>
                        </a:rPr>
                        <a:t>3033</a:t>
                      </a:r>
                      <a:endParaRPr lang="en-US" altLang="ko-KR" sz="1400" b="1" i="0" u="none" strike="noStrike" dirty="0">
                        <a:solidFill>
                          <a:srgbClr val="00B05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b="1" u="none" strike="noStrike" dirty="0">
                          <a:solidFill>
                            <a:srgbClr val="00B050"/>
                          </a:solidFill>
                          <a:effectLst/>
                        </a:rPr>
                        <a:t>0</a:t>
                      </a:r>
                      <a:endParaRPr lang="en-US" altLang="ko-KR" sz="1400" b="1" i="0" u="none" strike="noStrike" dirty="0">
                        <a:solidFill>
                          <a:srgbClr val="00B05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b="1" u="none" strike="noStrike" dirty="0">
                          <a:solidFill>
                            <a:srgbClr val="00B050"/>
                          </a:solidFill>
                          <a:effectLst/>
                        </a:rPr>
                        <a:t>0.00</a:t>
                      </a:r>
                      <a:endParaRPr lang="en-US" altLang="ko-KR" sz="1400" b="1" i="0" u="none" strike="noStrike" dirty="0">
                        <a:solidFill>
                          <a:srgbClr val="00B050"/>
                        </a:solidFill>
                        <a:effectLst/>
                        <a:latin typeface="맑은 고딕" panose="020B0503020000020004" pitchFamily="50" charset="-127"/>
                        <a:ea typeface="맑은 고딕" panose="020B0503020000020004" pitchFamily="50" charset="-127"/>
                      </a:endParaRPr>
                    </a:p>
                  </a:txBody>
                  <a:tcPr marL="6565" marR="6565" marT="6565" marB="0" anchor="ctr"/>
                </a:tc>
                <a:extLst>
                  <a:ext uri="{0D108BD9-81ED-4DB2-BD59-A6C34878D82A}">
                    <a16:rowId xmlns:a16="http://schemas.microsoft.com/office/drawing/2014/main" val="4224351999"/>
                  </a:ext>
                </a:extLst>
              </a:tr>
              <a:tr h="135262">
                <a:tc rowSpan="3">
                  <a:txBody>
                    <a:bodyPr/>
                    <a:lstStyle/>
                    <a:p>
                      <a:pPr algn="l" fontAlgn="ctr"/>
                      <a:r>
                        <a:rPr lang="pt-PT" sz="1400" u="none" strike="noStrike">
                          <a:effectLst/>
                        </a:rPr>
                        <a:t>tcas</a:t>
                      </a:r>
                      <a:endParaRPr lang="pt-PT"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rowSpan="3">
                  <a:txBody>
                    <a:bodyPr/>
                    <a:lstStyle/>
                    <a:p>
                      <a:pPr algn="r" fontAlgn="ctr"/>
                      <a:r>
                        <a:rPr lang="en-US" altLang="ko-KR" sz="1400" u="none" strike="noStrike">
                          <a:effectLst/>
                        </a:rPr>
                        <a:t>137</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l" fontAlgn="ctr"/>
                      <a:r>
                        <a:rPr lang="pt-PT" sz="1400" u="none" strike="noStrike">
                          <a:effectLst/>
                        </a:rPr>
                        <a:t>Milu</a:t>
                      </a:r>
                      <a:endParaRPr lang="pt-PT"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874</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271</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31.01</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extLst>
                  <a:ext uri="{0D108BD9-81ED-4DB2-BD59-A6C34878D82A}">
                    <a16:rowId xmlns:a16="http://schemas.microsoft.com/office/drawing/2014/main" val="1526310917"/>
                  </a:ext>
                </a:extLst>
              </a:tr>
              <a:tr h="135262">
                <a:tc vMerge="1">
                  <a:txBody>
                    <a:bodyPr/>
                    <a:lstStyle/>
                    <a:p>
                      <a:pPr latinLnBrk="1"/>
                      <a:endParaRPr lang="ko-KR" altLang="en-US"/>
                    </a:p>
                  </a:txBody>
                  <a:tcPr/>
                </a:tc>
                <a:tc vMerge="1">
                  <a:txBody>
                    <a:bodyPr/>
                    <a:lstStyle/>
                    <a:p>
                      <a:pPr latinLnBrk="1"/>
                      <a:endParaRPr lang="ko-KR" altLang="en-US"/>
                    </a:p>
                  </a:txBody>
                  <a:tcPr/>
                </a:tc>
                <a:tc>
                  <a:txBody>
                    <a:bodyPr/>
                    <a:lstStyle/>
                    <a:p>
                      <a:pPr algn="l" fontAlgn="ctr"/>
                      <a:r>
                        <a:rPr lang="pt-PT" sz="1400" u="none" strike="noStrike">
                          <a:effectLst/>
                        </a:rPr>
                        <a:t>Proteum</a:t>
                      </a:r>
                      <a:endParaRPr lang="pt-PT"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2872</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74</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2.58</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extLst>
                  <a:ext uri="{0D108BD9-81ED-4DB2-BD59-A6C34878D82A}">
                    <a16:rowId xmlns:a16="http://schemas.microsoft.com/office/drawing/2014/main" val="2077734474"/>
                  </a:ext>
                </a:extLst>
              </a:tr>
              <a:tr h="135262">
                <a:tc vMerge="1">
                  <a:txBody>
                    <a:bodyPr/>
                    <a:lstStyle/>
                    <a:p>
                      <a:pPr latinLnBrk="1"/>
                      <a:endParaRPr lang="ko-KR" altLang="en-US"/>
                    </a:p>
                  </a:txBody>
                  <a:tcPr/>
                </a:tc>
                <a:tc vMerge="1">
                  <a:txBody>
                    <a:bodyPr/>
                    <a:lstStyle/>
                    <a:p>
                      <a:pPr latinLnBrk="1"/>
                      <a:endParaRPr lang="ko-KR" altLang="en-US"/>
                    </a:p>
                  </a:txBody>
                  <a:tcPr/>
                </a:tc>
                <a:tc>
                  <a:txBody>
                    <a:bodyPr/>
                    <a:lstStyle/>
                    <a:p>
                      <a:pPr algn="l" fontAlgn="ctr"/>
                      <a:r>
                        <a:rPr lang="pt-PT" sz="1400" b="1" u="none" strike="noStrike" dirty="0">
                          <a:solidFill>
                            <a:srgbClr val="00B050"/>
                          </a:solidFill>
                          <a:effectLst/>
                        </a:rPr>
                        <a:t>MUSIC</a:t>
                      </a:r>
                      <a:endParaRPr lang="pt-PT" sz="1400" b="1" i="0" u="none" strike="noStrike" dirty="0">
                        <a:solidFill>
                          <a:srgbClr val="00B05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b="1" u="none" strike="noStrike" dirty="0">
                          <a:solidFill>
                            <a:srgbClr val="00B050"/>
                          </a:solidFill>
                          <a:effectLst/>
                        </a:rPr>
                        <a:t>3415</a:t>
                      </a:r>
                      <a:endParaRPr lang="en-US" altLang="ko-KR" sz="1400" b="1" i="0" u="none" strike="noStrike" dirty="0">
                        <a:solidFill>
                          <a:srgbClr val="00B05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b="1" u="none" strike="noStrike" dirty="0">
                          <a:solidFill>
                            <a:srgbClr val="00B050"/>
                          </a:solidFill>
                          <a:effectLst/>
                        </a:rPr>
                        <a:t>0</a:t>
                      </a:r>
                      <a:endParaRPr lang="en-US" altLang="ko-KR" sz="1400" b="1" i="0" u="none" strike="noStrike" dirty="0">
                        <a:solidFill>
                          <a:srgbClr val="00B05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b="1" u="none" strike="noStrike" dirty="0">
                          <a:solidFill>
                            <a:srgbClr val="00B050"/>
                          </a:solidFill>
                          <a:effectLst/>
                        </a:rPr>
                        <a:t>0.00</a:t>
                      </a:r>
                      <a:endParaRPr lang="en-US" altLang="ko-KR" sz="1400" b="1" i="0" u="none" strike="noStrike" dirty="0">
                        <a:solidFill>
                          <a:srgbClr val="00B050"/>
                        </a:solidFill>
                        <a:effectLst/>
                        <a:latin typeface="맑은 고딕" panose="020B0503020000020004" pitchFamily="50" charset="-127"/>
                        <a:ea typeface="맑은 고딕" panose="020B0503020000020004" pitchFamily="50" charset="-127"/>
                      </a:endParaRPr>
                    </a:p>
                  </a:txBody>
                  <a:tcPr marL="6565" marR="6565" marT="6565" marB="0" anchor="ctr"/>
                </a:tc>
                <a:extLst>
                  <a:ext uri="{0D108BD9-81ED-4DB2-BD59-A6C34878D82A}">
                    <a16:rowId xmlns:a16="http://schemas.microsoft.com/office/drawing/2014/main" val="4210704730"/>
                  </a:ext>
                </a:extLst>
              </a:tr>
              <a:tr h="135262">
                <a:tc rowSpan="3">
                  <a:txBody>
                    <a:bodyPr/>
                    <a:lstStyle/>
                    <a:p>
                      <a:pPr algn="l" fontAlgn="ctr"/>
                      <a:r>
                        <a:rPr lang="pt-PT" sz="1400" u="none" strike="noStrike" dirty="0">
                          <a:effectLst/>
                        </a:rPr>
                        <a:t>totinfo</a:t>
                      </a:r>
                      <a:endParaRPr lang="pt-PT"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rowSpan="3">
                  <a:txBody>
                    <a:bodyPr/>
                    <a:lstStyle/>
                    <a:p>
                      <a:pPr algn="r" fontAlgn="ctr"/>
                      <a:r>
                        <a:rPr lang="en-US" altLang="ko-KR" sz="1400" u="none" strike="noStrike" dirty="0">
                          <a:effectLst/>
                        </a:rPr>
                        <a:t>281</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l" fontAlgn="ctr"/>
                      <a:r>
                        <a:rPr lang="pt-PT" sz="1400" u="none" strike="noStrike">
                          <a:effectLst/>
                        </a:rPr>
                        <a:t>Milu</a:t>
                      </a:r>
                      <a:endParaRPr lang="pt-PT"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2381</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996</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41.83</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extLst>
                  <a:ext uri="{0D108BD9-81ED-4DB2-BD59-A6C34878D82A}">
                    <a16:rowId xmlns:a16="http://schemas.microsoft.com/office/drawing/2014/main" val="1554721733"/>
                  </a:ext>
                </a:extLst>
              </a:tr>
              <a:tr h="135262">
                <a:tc vMerge="1">
                  <a:txBody>
                    <a:bodyPr/>
                    <a:lstStyle/>
                    <a:p>
                      <a:pPr latinLnBrk="1"/>
                      <a:endParaRPr lang="ko-KR" altLang="en-US"/>
                    </a:p>
                  </a:txBody>
                  <a:tcPr/>
                </a:tc>
                <a:tc vMerge="1">
                  <a:txBody>
                    <a:bodyPr/>
                    <a:lstStyle/>
                    <a:p>
                      <a:pPr latinLnBrk="1"/>
                      <a:endParaRPr lang="ko-KR" altLang="en-US"/>
                    </a:p>
                  </a:txBody>
                  <a:tcPr/>
                </a:tc>
                <a:tc>
                  <a:txBody>
                    <a:bodyPr/>
                    <a:lstStyle/>
                    <a:p>
                      <a:pPr algn="l" fontAlgn="ctr"/>
                      <a:r>
                        <a:rPr lang="pt-PT" sz="1400" u="none" strike="noStrike">
                          <a:effectLst/>
                        </a:rPr>
                        <a:t>Proteum</a:t>
                      </a:r>
                      <a:endParaRPr lang="pt-PT"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6390</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122</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u="none" strike="noStrike">
                          <a:effectLst/>
                        </a:rPr>
                        <a:t>1.91</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extLst>
                  <a:ext uri="{0D108BD9-81ED-4DB2-BD59-A6C34878D82A}">
                    <a16:rowId xmlns:a16="http://schemas.microsoft.com/office/drawing/2014/main" val="744188748"/>
                  </a:ext>
                </a:extLst>
              </a:tr>
              <a:tr h="135262">
                <a:tc vMerge="1">
                  <a:txBody>
                    <a:bodyPr/>
                    <a:lstStyle/>
                    <a:p>
                      <a:pPr latinLnBrk="1"/>
                      <a:endParaRPr lang="ko-KR" altLang="en-US"/>
                    </a:p>
                  </a:txBody>
                  <a:tcPr/>
                </a:tc>
                <a:tc vMerge="1">
                  <a:txBody>
                    <a:bodyPr/>
                    <a:lstStyle/>
                    <a:p>
                      <a:pPr latinLnBrk="1"/>
                      <a:endParaRPr lang="ko-KR" altLang="en-US"/>
                    </a:p>
                  </a:txBody>
                  <a:tcPr/>
                </a:tc>
                <a:tc>
                  <a:txBody>
                    <a:bodyPr/>
                    <a:lstStyle/>
                    <a:p>
                      <a:pPr algn="l" fontAlgn="ctr"/>
                      <a:r>
                        <a:rPr lang="pt-PT" sz="1400" b="1" u="none" strike="noStrike" dirty="0">
                          <a:solidFill>
                            <a:srgbClr val="00B050"/>
                          </a:solidFill>
                          <a:effectLst/>
                        </a:rPr>
                        <a:t>MUSIC</a:t>
                      </a:r>
                      <a:endParaRPr lang="pt-PT" sz="1400" b="1" i="0" u="none" strike="noStrike" dirty="0">
                        <a:solidFill>
                          <a:srgbClr val="00B05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b="1" u="none" strike="noStrike" dirty="0">
                          <a:solidFill>
                            <a:srgbClr val="00B050"/>
                          </a:solidFill>
                          <a:effectLst/>
                        </a:rPr>
                        <a:t>10486</a:t>
                      </a:r>
                      <a:endParaRPr lang="en-US" altLang="ko-KR" sz="1400" b="1" i="0" u="none" strike="noStrike" dirty="0">
                        <a:solidFill>
                          <a:srgbClr val="00B05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b="1" u="none" strike="noStrike" dirty="0">
                          <a:solidFill>
                            <a:srgbClr val="00B050"/>
                          </a:solidFill>
                          <a:effectLst/>
                        </a:rPr>
                        <a:t>0</a:t>
                      </a:r>
                      <a:endParaRPr lang="en-US" altLang="ko-KR" sz="1400" b="1" i="0" u="none" strike="noStrike" dirty="0">
                        <a:solidFill>
                          <a:srgbClr val="00B05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b="1" u="none" strike="noStrike" dirty="0">
                          <a:solidFill>
                            <a:srgbClr val="00B050"/>
                          </a:solidFill>
                          <a:effectLst/>
                        </a:rPr>
                        <a:t>0.00</a:t>
                      </a:r>
                      <a:endParaRPr lang="en-US" altLang="ko-KR" sz="1400" b="1" i="0" u="none" strike="noStrike" dirty="0">
                        <a:solidFill>
                          <a:srgbClr val="00B050"/>
                        </a:solidFill>
                        <a:effectLst/>
                        <a:latin typeface="맑은 고딕" panose="020B0503020000020004" pitchFamily="50" charset="-127"/>
                        <a:ea typeface="맑은 고딕" panose="020B0503020000020004" pitchFamily="50" charset="-127"/>
                      </a:endParaRPr>
                    </a:p>
                  </a:txBody>
                  <a:tcPr marL="6565" marR="6565" marT="6565" marB="0" anchor="ctr"/>
                </a:tc>
                <a:extLst>
                  <a:ext uri="{0D108BD9-81ED-4DB2-BD59-A6C34878D82A}">
                    <a16:rowId xmlns:a16="http://schemas.microsoft.com/office/drawing/2014/main" val="1506913209"/>
                  </a:ext>
                </a:extLst>
              </a:tr>
              <a:tr h="135262">
                <a:tc rowSpan="3">
                  <a:txBody>
                    <a:bodyPr/>
                    <a:lstStyle/>
                    <a:p>
                      <a:pPr algn="l" fontAlgn="ctr"/>
                      <a:r>
                        <a:rPr lang="pt-PT" sz="1400" u="none" strike="noStrike" dirty="0" smtClean="0">
                          <a:effectLst/>
                        </a:rPr>
                        <a:t>cURL</a:t>
                      </a:r>
                      <a:endParaRPr lang="pt-PT"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rowSpan="3">
                  <a:txBody>
                    <a:bodyPr/>
                    <a:lstStyle/>
                    <a:p>
                      <a:pPr algn="r" fontAlgn="ctr"/>
                      <a:r>
                        <a:rPr lang="en-US" altLang="ko-KR" sz="1400" u="none" strike="noStrike" dirty="0" smtClean="0">
                          <a:effectLst/>
                        </a:rPr>
                        <a:t>12,753</a:t>
                      </a:r>
                      <a:endParaRPr lang="en-US" altLang="ko-KR"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l" fontAlgn="ctr"/>
                      <a:r>
                        <a:rPr lang="pt-PT" sz="1400" u="none" strike="noStrike" dirty="0">
                          <a:effectLst/>
                        </a:rPr>
                        <a:t>Milu</a:t>
                      </a:r>
                      <a:endParaRPr lang="pt-PT"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b="0" i="0" u="none" strike="noStrike" dirty="0" smtClean="0">
                          <a:solidFill>
                            <a:schemeClr val="tx1"/>
                          </a:solidFill>
                          <a:effectLst/>
                          <a:latin typeface="+mn-lt"/>
                          <a:ea typeface="맑은 고딕" panose="020B0503020000020004" pitchFamily="50" charset="-127"/>
                        </a:rPr>
                        <a:t>41,470</a:t>
                      </a:r>
                      <a:endParaRPr lang="en-US" altLang="ko-KR" sz="1400" b="0" i="0" u="none" strike="noStrike" dirty="0">
                        <a:solidFill>
                          <a:schemeClr val="tx1"/>
                        </a:solidFill>
                        <a:effectLst/>
                        <a:latin typeface="+mn-lt"/>
                        <a:ea typeface="맑은 고딕" panose="020B0503020000020004" pitchFamily="50" charset="-127"/>
                      </a:endParaRPr>
                    </a:p>
                  </a:txBody>
                  <a:tcPr marL="6565" marR="6565" marT="6565" marB="0" anchor="ctr"/>
                </a:tc>
                <a:tc>
                  <a:txBody>
                    <a:bodyPr/>
                    <a:lstStyle/>
                    <a:p>
                      <a:pPr algn="r" fontAlgn="ctr"/>
                      <a:r>
                        <a:rPr lang="en-US" altLang="ko-KR" sz="1400" b="0" i="0" u="none" strike="noStrike" dirty="0" smtClean="0">
                          <a:solidFill>
                            <a:schemeClr val="tx1"/>
                          </a:solidFill>
                          <a:effectLst/>
                          <a:latin typeface="+mn-lt"/>
                          <a:ea typeface="맑은 고딕" panose="020B0503020000020004" pitchFamily="50" charset="-127"/>
                        </a:rPr>
                        <a:t>31,232</a:t>
                      </a:r>
                      <a:endParaRPr lang="en-US" altLang="ko-KR" sz="1400" b="0" i="0" u="none" strike="noStrike" dirty="0">
                        <a:solidFill>
                          <a:schemeClr val="tx1"/>
                        </a:solidFill>
                        <a:effectLst/>
                        <a:latin typeface="+mn-lt"/>
                        <a:ea typeface="맑은 고딕" panose="020B0503020000020004" pitchFamily="50" charset="-127"/>
                      </a:endParaRPr>
                    </a:p>
                  </a:txBody>
                  <a:tcPr marL="6565" marR="6565" marT="6565" marB="0" anchor="ctr"/>
                </a:tc>
                <a:tc>
                  <a:txBody>
                    <a:bodyPr/>
                    <a:lstStyle/>
                    <a:p>
                      <a:pPr algn="r" fontAlgn="ctr"/>
                      <a:r>
                        <a:rPr lang="en-US" altLang="ko-KR" sz="1400" b="0" i="0" u="none" strike="noStrike" dirty="0" smtClean="0">
                          <a:solidFill>
                            <a:schemeClr val="tx1"/>
                          </a:solidFill>
                          <a:effectLst/>
                          <a:latin typeface="+mn-lt"/>
                          <a:ea typeface="맑은 고딕" panose="020B0503020000020004" pitchFamily="50" charset="-127"/>
                        </a:rPr>
                        <a:t>75.31</a:t>
                      </a:r>
                      <a:endParaRPr lang="en-US" altLang="ko-KR" sz="1400" b="0" i="0" u="none" strike="noStrike" dirty="0">
                        <a:solidFill>
                          <a:schemeClr val="tx1"/>
                        </a:solidFill>
                        <a:effectLst/>
                        <a:latin typeface="+mn-lt"/>
                        <a:ea typeface="맑은 고딕" panose="020B0503020000020004" pitchFamily="50" charset="-127"/>
                      </a:endParaRPr>
                    </a:p>
                  </a:txBody>
                  <a:tcPr marL="6565" marR="6565" marT="6565" marB="0" anchor="ctr"/>
                </a:tc>
                <a:extLst>
                  <a:ext uri="{0D108BD9-81ED-4DB2-BD59-A6C34878D82A}">
                    <a16:rowId xmlns:a16="http://schemas.microsoft.com/office/drawing/2014/main" val="3448578154"/>
                  </a:ext>
                </a:extLst>
              </a:tr>
              <a:tr h="135262">
                <a:tc vMerge="1">
                  <a:txBody>
                    <a:bodyPr/>
                    <a:lstStyle/>
                    <a:p>
                      <a:pPr latinLnBrk="1"/>
                      <a:endParaRPr lang="ko-KR" altLang="en-US"/>
                    </a:p>
                  </a:txBody>
                  <a:tcPr/>
                </a:tc>
                <a:tc vMerge="1">
                  <a:txBody>
                    <a:bodyPr/>
                    <a:lstStyle/>
                    <a:p>
                      <a:pPr latinLnBrk="1"/>
                      <a:endParaRPr lang="ko-KR" altLang="en-US"/>
                    </a:p>
                  </a:txBody>
                  <a:tcPr/>
                </a:tc>
                <a:tc>
                  <a:txBody>
                    <a:bodyPr/>
                    <a:lstStyle/>
                    <a:p>
                      <a:pPr algn="l" fontAlgn="ctr"/>
                      <a:r>
                        <a:rPr lang="pt-PT" sz="1400" u="none" strike="noStrike" dirty="0">
                          <a:effectLst/>
                        </a:rPr>
                        <a:t>Proteum</a:t>
                      </a:r>
                      <a:endParaRPr lang="pt-PT"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algn="r" fontAlgn="ctr"/>
                      <a:r>
                        <a:rPr lang="en-US" altLang="ko-KR" sz="1400" b="0" i="0" u="none" strike="noStrike" dirty="0" smtClean="0">
                          <a:solidFill>
                            <a:srgbClr val="000000"/>
                          </a:solidFill>
                          <a:effectLst/>
                          <a:latin typeface="+mn-lt"/>
                          <a:ea typeface="맑은 고딕" panose="020B0503020000020004" pitchFamily="50" charset="-127"/>
                        </a:rPr>
                        <a:t>N/A</a:t>
                      </a:r>
                      <a:endParaRPr lang="en-US" altLang="ko-KR" sz="1400" b="0" i="0" u="none" strike="noStrike" dirty="0">
                        <a:solidFill>
                          <a:srgbClr val="000000"/>
                        </a:solidFill>
                        <a:effectLst/>
                        <a:latin typeface="+mn-lt"/>
                        <a:ea typeface="맑은 고딕" panose="020B0503020000020004" pitchFamily="50" charset="-127"/>
                      </a:endParaRPr>
                    </a:p>
                  </a:txBody>
                  <a:tcPr marL="6565" marR="6565" marT="6565" marB="0" anchor="ctr"/>
                </a:tc>
                <a:tc>
                  <a:txBody>
                    <a:bodyPr/>
                    <a:lstStyle/>
                    <a:p>
                      <a:pPr algn="r" fontAlgn="ctr"/>
                      <a:r>
                        <a:rPr lang="en-US" altLang="ko-KR" sz="1400" b="0" i="0" u="none" strike="noStrike" dirty="0" smtClean="0">
                          <a:solidFill>
                            <a:srgbClr val="000000"/>
                          </a:solidFill>
                          <a:effectLst/>
                          <a:latin typeface="+mn-lt"/>
                          <a:ea typeface="맑은 고딕" panose="020B0503020000020004" pitchFamily="50" charset="-127"/>
                        </a:rPr>
                        <a:t>N/A</a:t>
                      </a:r>
                      <a:endParaRPr lang="en-US" altLang="ko-KR" sz="1400" b="0" i="0" u="none" strike="noStrike" dirty="0">
                        <a:solidFill>
                          <a:srgbClr val="000000"/>
                        </a:solidFill>
                        <a:effectLst/>
                        <a:latin typeface="+mn-lt"/>
                        <a:ea typeface="맑은 고딕" panose="020B0503020000020004" pitchFamily="50" charset="-127"/>
                      </a:endParaRPr>
                    </a:p>
                  </a:txBody>
                  <a:tcPr marL="6565" marR="6565" marT="6565" marB="0" anchor="ctr"/>
                </a:tc>
                <a:tc>
                  <a:txBody>
                    <a:bodyPr/>
                    <a:lstStyle/>
                    <a:p>
                      <a:pPr algn="r" fontAlgn="ctr"/>
                      <a:r>
                        <a:rPr lang="en-US" altLang="ko-KR" sz="1400" b="0" i="0" u="none" strike="noStrike" dirty="0" smtClean="0">
                          <a:solidFill>
                            <a:srgbClr val="000000"/>
                          </a:solidFill>
                          <a:effectLst/>
                          <a:latin typeface="+mn-lt"/>
                          <a:ea typeface="맑은 고딕" panose="020B0503020000020004" pitchFamily="50" charset="-127"/>
                        </a:rPr>
                        <a:t>N/A</a:t>
                      </a:r>
                      <a:endParaRPr lang="en-US" altLang="ko-KR" sz="1400" b="0" i="0" u="none" strike="noStrike" dirty="0">
                        <a:solidFill>
                          <a:srgbClr val="000000"/>
                        </a:solidFill>
                        <a:effectLst/>
                        <a:latin typeface="+mn-lt"/>
                        <a:ea typeface="맑은 고딕" panose="020B0503020000020004" pitchFamily="50" charset="-127"/>
                      </a:endParaRPr>
                    </a:p>
                  </a:txBody>
                  <a:tcPr marL="6565" marR="6565" marT="6565" marB="0" anchor="ctr"/>
                </a:tc>
                <a:extLst>
                  <a:ext uri="{0D108BD9-81ED-4DB2-BD59-A6C34878D82A}">
                    <a16:rowId xmlns:a16="http://schemas.microsoft.com/office/drawing/2014/main" val="3115179403"/>
                  </a:ext>
                </a:extLst>
              </a:tr>
              <a:tr h="135262">
                <a:tc vMerge="1">
                  <a:txBody>
                    <a:bodyPr/>
                    <a:lstStyle/>
                    <a:p>
                      <a:pPr latinLnBrk="1"/>
                      <a:endParaRPr lang="ko-KR" altLang="en-US"/>
                    </a:p>
                  </a:txBody>
                  <a:tcPr/>
                </a:tc>
                <a:tc vMerge="1">
                  <a:txBody>
                    <a:bodyPr/>
                    <a:lstStyle/>
                    <a:p>
                      <a:pPr latinLnBrk="1"/>
                      <a:endParaRPr lang="ko-KR" altLang="en-US"/>
                    </a:p>
                  </a:txBody>
                  <a:tcPr/>
                </a:tc>
                <a:tc>
                  <a:txBody>
                    <a:bodyPr/>
                    <a:lstStyle/>
                    <a:p>
                      <a:pPr algn="l" fontAlgn="ctr"/>
                      <a:r>
                        <a:rPr lang="pt-PT" sz="1400" b="1" u="none" strike="noStrike" dirty="0">
                          <a:solidFill>
                            <a:srgbClr val="00B050"/>
                          </a:solidFill>
                          <a:effectLst/>
                        </a:rPr>
                        <a:t>MUSIC</a:t>
                      </a:r>
                      <a:endParaRPr lang="pt-PT" sz="1400" b="1" i="0" u="none" strike="noStrike" dirty="0">
                        <a:solidFill>
                          <a:srgbClr val="00B050"/>
                        </a:solidFill>
                        <a:effectLst/>
                        <a:latin typeface="맑은 고딕" panose="020B0503020000020004" pitchFamily="50" charset="-127"/>
                        <a:ea typeface="맑은 고딕" panose="020B0503020000020004" pitchFamily="50" charset="-127"/>
                      </a:endParaRPr>
                    </a:p>
                  </a:txBody>
                  <a:tcPr marL="6565" marR="6565" marT="6565" marB="0"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ko-KR" sz="1400" b="1" i="0" u="none" strike="noStrike" dirty="0" smtClean="0">
                          <a:solidFill>
                            <a:srgbClr val="00B050"/>
                          </a:solidFill>
                          <a:effectLst/>
                          <a:latin typeface="+mn-lt"/>
                          <a:ea typeface="+mn-ea"/>
                        </a:rPr>
                        <a:t>1,035,088</a:t>
                      </a:r>
                    </a:p>
                  </a:txBody>
                  <a:tcPr marL="6565" marR="6565" marT="6565" marB="0" anchor="ctr"/>
                </a:tc>
                <a:tc>
                  <a:txBody>
                    <a:bodyPr/>
                    <a:lstStyle/>
                    <a:p>
                      <a:pPr algn="r" fontAlgn="ctr"/>
                      <a:r>
                        <a:rPr lang="en-US" altLang="ko-KR" sz="1400" b="1" i="0" u="none" strike="noStrike" dirty="0" smtClean="0">
                          <a:solidFill>
                            <a:srgbClr val="00B050"/>
                          </a:solidFill>
                          <a:effectLst/>
                          <a:latin typeface="+mn-lt"/>
                          <a:ea typeface="맑은 고딕" panose="020B0503020000020004" pitchFamily="50" charset="-127"/>
                        </a:rPr>
                        <a:t>0.0</a:t>
                      </a:r>
                      <a:endParaRPr lang="en-US" altLang="ko-KR" sz="1400" b="1" i="0" u="none" strike="noStrike" dirty="0">
                        <a:solidFill>
                          <a:srgbClr val="00B050"/>
                        </a:solidFill>
                        <a:effectLst/>
                        <a:latin typeface="+mn-lt"/>
                        <a:ea typeface="맑은 고딕" panose="020B0503020000020004" pitchFamily="50" charset="-127"/>
                      </a:endParaRPr>
                    </a:p>
                  </a:txBody>
                  <a:tcPr marL="6565" marR="6565" marT="6565" marB="0" anchor="ctr"/>
                </a:tc>
                <a:tc>
                  <a:txBody>
                    <a:bodyPr/>
                    <a:lstStyle/>
                    <a:p>
                      <a:pPr algn="r" fontAlgn="ctr"/>
                      <a:r>
                        <a:rPr lang="en-US" altLang="ko-KR" sz="1400" b="1" i="0" u="none" strike="noStrike" dirty="0" smtClean="0">
                          <a:solidFill>
                            <a:srgbClr val="00B050"/>
                          </a:solidFill>
                          <a:effectLst/>
                          <a:latin typeface="+mn-lt"/>
                          <a:ea typeface="맑은 고딕" panose="020B0503020000020004" pitchFamily="50" charset="-127"/>
                        </a:rPr>
                        <a:t>0.00</a:t>
                      </a:r>
                      <a:endParaRPr lang="en-US" altLang="ko-KR" sz="1400" b="1" i="0" u="none" strike="noStrike" dirty="0">
                        <a:solidFill>
                          <a:srgbClr val="00B050"/>
                        </a:solidFill>
                        <a:effectLst/>
                        <a:latin typeface="+mn-lt"/>
                        <a:ea typeface="맑은 고딕" panose="020B0503020000020004" pitchFamily="50" charset="-127"/>
                      </a:endParaRPr>
                    </a:p>
                  </a:txBody>
                  <a:tcPr marL="6565" marR="6565" marT="6565" marB="0" anchor="ctr"/>
                </a:tc>
                <a:extLst>
                  <a:ext uri="{0D108BD9-81ED-4DB2-BD59-A6C34878D82A}">
                    <a16:rowId xmlns:a16="http://schemas.microsoft.com/office/drawing/2014/main" val="3644457599"/>
                  </a:ext>
                </a:extLst>
              </a:tr>
            </a:tbl>
          </a:graphicData>
        </a:graphic>
      </p:graphicFrame>
    </p:spTree>
    <p:extLst>
      <p:ext uri="{BB962C8B-B14F-4D97-AF65-F5344CB8AC3E}">
        <p14:creationId xmlns:p14="http://schemas.microsoft.com/office/powerpoint/2010/main" val="33693327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CLARS explanation</a:t>
            </a:r>
            <a:endParaRPr lang="en-US" dirty="0"/>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44</a:t>
            </a:fld>
            <a:endParaRPr lang="en-US"/>
          </a:p>
        </p:txBody>
      </p:sp>
    </p:spTree>
    <p:extLst>
      <p:ext uri="{BB962C8B-B14F-4D97-AF65-F5344CB8AC3E}">
        <p14:creationId xmlns:p14="http://schemas.microsoft.com/office/powerpoint/2010/main" val="31678884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Cost-considerate Least Angle Regression (CLARS)</a:t>
            </a:r>
            <a:endParaRPr lang="en-US" dirty="0"/>
          </a:p>
        </p:txBody>
      </p:sp>
      <p:sp>
        <p:nvSpPr>
          <p:cNvPr id="4" name="Date Placeholder 3"/>
          <p:cNvSpPr>
            <a:spLocks noGrp="1"/>
          </p:cNvSpPr>
          <p:nvPr>
            <p:ph type="dt" sz="half" idx="10"/>
          </p:nvPr>
        </p:nvSpPr>
        <p:spPr/>
        <p:txBody>
          <a:bodyPr/>
          <a:lstStyle/>
          <a:p>
            <a:r>
              <a:rPr lang="en-US" dirty="0" smtClean="0"/>
              <a:t>12/16/2019</a:t>
            </a:r>
            <a:endParaRPr lang="en-US" dirty="0"/>
          </a:p>
        </p:txBody>
      </p:sp>
      <p:sp>
        <p:nvSpPr>
          <p:cNvPr id="5" name="Slide Number Placeholder 4"/>
          <p:cNvSpPr>
            <a:spLocks noGrp="1"/>
          </p:cNvSpPr>
          <p:nvPr>
            <p:ph type="sldNum" sz="quarter" idx="12"/>
          </p:nvPr>
        </p:nvSpPr>
        <p:spPr/>
        <p:txBody>
          <a:bodyPr/>
          <a:lstStyle/>
          <a:p>
            <a:fld id="{47E81607-7F19-43FA-866D-50281015831B}" type="slidenum">
              <a:rPr lang="en-US" smtClean="0"/>
              <a:t>45</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1443728" y="2109958"/>
                <a:ext cx="2394071" cy="646331"/>
              </a:xfrm>
              <a:prstGeom prst="rect">
                <a:avLst/>
              </a:prstGeom>
              <a:noFill/>
              <a:ln>
                <a:solidFill>
                  <a:schemeClr val="tx1"/>
                </a:solidFill>
              </a:ln>
            </p:spPr>
            <p:txBody>
              <a:bodyPr wrap="square" rtlCol="0">
                <a:spAutoFit/>
              </a:bodyPr>
              <a:lstStyle/>
              <a:p>
                <a:pPr algn="ctr"/>
                <a:r>
                  <a:rPr lang="en-US" dirty="0" smtClean="0"/>
                  <a:t>Independent Variables</a:t>
                </a:r>
              </a:p>
              <a:p>
                <a:pPr algn="ct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𝑥</m:t>
                                    </m:r>
                                  </m:e>
                                  <m:sub>
                                    <m:r>
                                      <m:rPr>
                                        <m:brk m:alnAt="7"/>
                                      </m:rPr>
                                      <a:rPr lang="en-US" b="0" i="1" smtClean="0">
                                        <a:latin typeface="Cambria Math" panose="02040503050406030204" pitchFamily="18" charset="0"/>
                                      </a:rPr>
                                      <m:t>1</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e>
                            </m:mr>
                          </m:m>
                          <m:r>
                            <a:rPr lang="en-US" b="0" i="1" smtClean="0">
                              <a:latin typeface="Cambria Math" panose="02040503050406030204" pitchFamily="18" charset="0"/>
                            </a:rPr>
                            <m:t>     </m:t>
                          </m:r>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e>
                            </m:mr>
                          </m:m>
                        </m:e>
                      </m:d>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443728" y="2109958"/>
                <a:ext cx="2394071" cy="646331"/>
              </a:xfrm>
              <a:prstGeom prst="rect">
                <a:avLst/>
              </a:prstGeom>
              <a:blipFill>
                <a:blip r:embed="rId3"/>
                <a:stretch>
                  <a:fillRect l="-1013" t="-3704"/>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797407" y="3916750"/>
                <a:ext cx="2051652" cy="646331"/>
              </a:xfrm>
              <a:prstGeom prst="rect">
                <a:avLst/>
              </a:prstGeom>
              <a:noFill/>
              <a:ln>
                <a:solidFill>
                  <a:schemeClr val="tx1"/>
                </a:solidFill>
              </a:ln>
            </p:spPr>
            <p:txBody>
              <a:bodyPr wrap="none" rtlCol="0">
                <a:spAutoFit/>
              </a:bodyPr>
              <a:lstStyle/>
              <a:p>
                <a:r>
                  <a:rPr lang="en-US" b="0" dirty="0" smtClean="0"/>
                  <a:t>Dependent Variable</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𝑌</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797407" y="3916750"/>
                <a:ext cx="2051652" cy="646331"/>
              </a:xfrm>
              <a:prstGeom prst="rect">
                <a:avLst/>
              </a:prstGeom>
              <a:blipFill>
                <a:blip r:embed="rId4"/>
                <a:stretch>
                  <a:fillRect l="-2367" t="-4630" r="-1775"/>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52401" y="3013354"/>
                <a:ext cx="3696658" cy="646331"/>
              </a:xfrm>
              <a:prstGeom prst="rect">
                <a:avLst/>
              </a:prstGeom>
              <a:noFill/>
              <a:ln>
                <a:solidFill>
                  <a:schemeClr val="tx1"/>
                </a:solidFill>
              </a:ln>
            </p:spPr>
            <p:txBody>
              <a:bodyPr wrap="square" rtlCol="0">
                <a:spAutoFit/>
              </a:bodyPr>
              <a:lstStyle/>
              <a:p>
                <a:pPr algn="ctr"/>
                <a:r>
                  <a:rPr lang="en-US" b="0" dirty="0" smtClean="0"/>
                  <a:t>Cost Vector </a:t>
                </a:r>
                <a14:m>
                  <m:oMath xmlns:m="http://schemas.openxmlformats.org/officeDocument/2006/math">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𝑐𝑜𝑠𝑡</m:t>
                                  </m:r>
                                </m:e>
                                <m:sub>
                                  <m:r>
                                    <m:rPr>
                                      <m:brk m:alnAt="7"/>
                                    </m:rPr>
                                    <a:rPr lang="en-US" b="0" i="1" smtClean="0">
                                      <a:latin typeface="Cambria Math" panose="02040503050406030204" pitchFamily="18" charset="0"/>
                                    </a:rPr>
                                    <m:t>1</m:t>
                                  </m:r>
                                </m:sub>
                              </m:sSub>
                            </m:e>
                            <m:e>
                              <m:sSub>
                                <m:sSubPr>
                                  <m:ctrlPr>
                                    <a:rPr lang="en-US" b="0" i="1" smtClean="0">
                                      <a:latin typeface="Cambria Math" panose="02040503050406030204" pitchFamily="18" charset="0"/>
                                    </a:rPr>
                                  </m:ctrlPr>
                                </m:sSubPr>
                                <m:e>
                                  <m:r>
                                    <a:rPr lang="en-US" i="1">
                                      <a:latin typeface="Cambria Math" panose="02040503050406030204" pitchFamily="18" charset="0"/>
                                    </a:rPr>
                                    <m:t>𝑐𝑜𝑠𝑡</m:t>
                                  </m:r>
                                </m:e>
                                <m:sub>
                                  <m:r>
                                    <a:rPr lang="en-US" b="0" i="1" smtClean="0">
                                      <a:latin typeface="Cambria Math" panose="02040503050406030204" pitchFamily="18" charset="0"/>
                                    </a:rPr>
                                    <m:t>2</m:t>
                                  </m:r>
                                </m:sub>
                              </m:sSub>
                            </m:e>
                            <m:e>
                              <m:sSub>
                                <m:sSubPr>
                                  <m:ctrlPr>
                                    <a:rPr lang="en-US" b="0" i="1" smtClean="0">
                                      <a:latin typeface="Cambria Math" panose="02040503050406030204" pitchFamily="18" charset="0"/>
                                    </a:rPr>
                                  </m:ctrlPr>
                                </m:sSubPr>
                                <m:e>
                                  <m:r>
                                    <a:rPr lang="en-US" i="1">
                                      <a:latin typeface="Cambria Math" panose="02040503050406030204" pitchFamily="18" charset="0"/>
                                    </a:rPr>
                                    <m:t>𝑐𝑜𝑠𝑡</m:t>
                                  </m:r>
                                </m:e>
                                <m:sub>
                                  <m:r>
                                    <a:rPr lang="en-US" b="0" i="1" smtClean="0">
                                      <a:latin typeface="Cambria Math" panose="02040503050406030204" pitchFamily="18" charset="0"/>
                                    </a:rPr>
                                    <m:t>3</m:t>
                                  </m:r>
                                </m:sub>
                              </m:sSub>
                            </m:e>
                          </m:mr>
                        </m:m>
                        <m:r>
                          <a:rPr lang="en-US" b="0" i="1" smtClean="0">
                            <a:latin typeface="Cambria Math" panose="02040503050406030204" pitchFamily="18" charset="0"/>
                          </a:rPr>
                          <m:t>     </m:t>
                        </m:r>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e>
                            <m:e>
                              <m:sSub>
                                <m:sSubPr>
                                  <m:ctrlPr>
                                    <a:rPr lang="en-US" b="0" i="1" smtClean="0">
                                      <a:latin typeface="Cambria Math" panose="02040503050406030204" pitchFamily="18" charset="0"/>
                                    </a:rPr>
                                  </m:ctrlPr>
                                </m:sSubPr>
                                <m:e>
                                  <m:r>
                                    <a:rPr lang="en-US" i="1">
                                      <a:latin typeface="Cambria Math" panose="02040503050406030204" pitchFamily="18" charset="0"/>
                                    </a:rPr>
                                    <m:t>𝑐𝑜𝑠𝑡</m:t>
                                  </m:r>
                                </m:e>
                                <m:sub>
                                  <m:r>
                                    <a:rPr lang="en-US" b="0" i="1" smtClean="0">
                                      <a:latin typeface="Cambria Math" panose="02040503050406030204" pitchFamily="18" charset="0"/>
                                    </a:rPr>
                                    <m:t>𝑛</m:t>
                                  </m:r>
                                </m:sub>
                              </m:sSub>
                            </m:e>
                          </m:mr>
                        </m:m>
                      </m:e>
                    </m:d>
                  </m:oMath>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52401" y="3013354"/>
                <a:ext cx="3696658" cy="646331"/>
              </a:xfrm>
              <a:prstGeom prst="rect">
                <a:avLst/>
              </a:prstGeom>
              <a:blipFill>
                <a:blip r:embed="rId5"/>
                <a:stretch>
                  <a:fillRect t="-3704"/>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285249" y="2274529"/>
                <a:ext cx="4734381" cy="2123979"/>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𝒄</m:t>
                          </m:r>
                        </m:e>
                        <m:sub>
                          <m:r>
                            <a:rPr lang="en-US" sz="2400" b="1" i="1" smtClean="0">
                              <a:latin typeface="Cambria Math" panose="02040503050406030204" pitchFamily="18" charset="0"/>
                            </a:rPr>
                            <m:t>𝟏</m:t>
                          </m:r>
                        </m:sub>
                      </m:sSub>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1" i="1" smtClean="0">
                              <a:latin typeface="Cambria Math" panose="02040503050406030204" pitchFamily="18" charset="0"/>
                            </a:rPr>
                            <m:t>𝟏</m:t>
                          </m:r>
                        </m:sub>
                      </m:sSub>
                      <m:r>
                        <a:rPr lang="en-US" sz="2400" b="1" i="1" smtClean="0">
                          <a:latin typeface="Cambria Math" panose="02040503050406030204" pitchFamily="18" charset="0"/>
                        </a:rPr>
                        <m:t>+</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𝒄</m:t>
                          </m:r>
                        </m:e>
                        <m:sub>
                          <m:r>
                            <a:rPr lang="en-US" sz="2400" b="1" i="1" smtClean="0">
                              <a:latin typeface="Cambria Math" panose="02040503050406030204" pitchFamily="18" charset="0"/>
                            </a:rPr>
                            <m:t>𝟐</m:t>
                          </m:r>
                        </m:sub>
                      </m:sSub>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1" i="1" smtClean="0">
                              <a:latin typeface="Cambria Math" panose="02040503050406030204" pitchFamily="18" charset="0"/>
                            </a:rPr>
                            <m:t>𝟐</m:t>
                          </m:r>
                        </m:sub>
                      </m:sSub>
                      <m:r>
                        <a:rPr lang="en-US" sz="2400" b="1" i="1" smtClean="0">
                          <a:latin typeface="Cambria Math" panose="02040503050406030204" pitchFamily="18" charset="0"/>
                        </a:rPr>
                        <m:t>+…+</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𝒄</m:t>
                          </m:r>
                        </m:e>
                        <m:sub>
                          <m:r>
                            <a:rPr lang="en-US" sz="2400" b="1" i="1" smtClean="0">
                              <a:latin typeface="Cambria Math" panose="02040503050406030204" pitchFamily="18" charset="0"/>
                            </a:rPr>
                            <m:t>𝒏</m:t>
                          </m:r>
                        </m:sub>
                      </m:sSub>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1" i="1" smtClean="0">
                              <a:latin typeface="Cambria Math" panose="02040503050406030204" pitchFamily="18" charset="0"/>
                            </a:rPr>
                            <m:t>𝒏</m:t>
                          </m:r>
                        </m:sub>
                      </m:sSub>
                      <m:r>
                        <a:rPr lang="en-US" sz="2400" b="1" i="1" smtClean="0">
                          <a:latin typeface="Cambria Math" panose="02040503050406030204" pitchFamily="18" charset="0"/>
                        </a:rPr>
                        <m:t>+</m:t>
                      </m:r>
                      <m:r>
                        <a:rPr lang="en-US" sz="2400" b="1" i="1" smtClean="0">
                          <a:latin typeface="Cambria Math" panose="02040503050406030204" pitchFamily="18" charset="0"/>
                        </a:rPr>
                        <m:t>𝒃</m:t>
                      </m:r>
                      <m:r>
                        <a:rPr lang="en-US" sz="2400" b="1" i="1" smtClean="0">
                          <a:latin typeface="Cambria Math" panose="02040503050406030204" pitchFamily="18" charset="0"/>
                        </a:rPr>
                        <m:t>=</m:t>
                      </m:r>
                      <m:r>
                        <a:rPr lang="en-US" sz="2400" b="1" i="1" smtClean="0">
                          <a:latin typeface="Cambria Math" panose="02040503050406030204" pitchFamily="18" charset="0"/>
                        </a:rPr>
                        <m:t>𝒀</m:t>
                      </m:r>
                      <m:r>
                        <a:rPr lang="en-US" sz="2400" b="1" i="1" smtClean="0">
                          <a:latin typeface="Cambria Math" panose="02040503050406030204" pitchFamily="18" charset="0"/>
                        </a:rPr>
                        <m:t>′</m:t>
                      </m:r>
                    </m:oMath>
                  </m:oMathPara>
                </a14:m>
                <a:endParaRPr lang="en-US" sz="2400" b="1" dirty="0" smtClean="0"/>
              </a:p>
              <a:p>
                <a:endParaRPr lang="en-US" dirty="0" smtClean="0"/>
              </a:p>
              <a:p>
                <a:r>
                  <a:rPr lang="en-US" dirty="0" smtClean="0"/>
                  <a:t>such that:</a:t>
                </a:r>
              </a:p>
              <a:p>
                <a:pPr marL="342900" indent="-342900">
                  <a:buFont typeface="+mj-lt"/>
                  <a:buAutoNum type="arabicPeriod"/>
                </a:pPr>
                <a:r>
                  <a:rPr lang="en-US" dirty="0" smtClean="0"/>
                  <a:t>Minimize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e>
                    </m:d>
                  </m:oMath>
                </a14:m>
                <a:endParaRPr lang="en-US" dirty="0" smtClean="0"/>
              </a:p>
              <a:p>
                <a:pPr marL="342900" indent="-342900">
                  <a:buFont typeface="+mj-lt"/>
                  <a:buAutoNum type="arabicPeriod"/>
                </a:pPr>
                <a:r>
                  <a:rPr lang="en-US" dirty="0" smtClean="0"/>
                  <a:t>Minimize </a:t>
                </a:r>
                <a14:m>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𝑠</m:t>
                        </m:r>
                        <m:r>
                          <a:rPr lang="en-US" b="0" i="1" smtClean="0">
                            <a:latin typeface="Cambria Math" panose="02040503050406030204" pitchFamily="18" charset="0"/>
                          </a:rPr>
                          <m:t>𝑒𝑙𝑒𝑐𝑡𝑒𝑑</m:t>
                        </m:r>
                        <m:r>
                          <a:rPr lang="en-US" b="0" i="1" smtClean="0">
                            <a:latin typeface="Cambria Math" panose="02040503050406030204" pitchFamily="18" charset="0"/>
                          </a:rPr>
                          <m:t> </m:t>
                        </m:r>
                        <m:r>
                          <a:rPr lang="en-US" b="0" i="1" smtClean="0">
                            <a:latin typeface="Cambria Math" panose="02040503050406030204" pitchFamily="18" charset="0"/>
                          </a:rPr>
                          <m:t>𝑣𝑎𝑟𝑖𝑎𝑏𝑙𝑒𝑠</m:t>
                        </m:r>
                      </m:sub>
                      <m:sup/>
                      <m:e>
                        <m:r>
                          <a:rPr lang="en-US" b="0" i="1" smtClean="0">
                            <a:latin typeface="Cambria Math" panose="02040503050406030204" pitchFamily="18" charset="0"/>
                          </a:rPr>
                          <m:t>𝑐𝑜𝑠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e>
                    </m:nary>
                  </m:oMath>
                </a14:m>
                <a:endParaRPr lang="en-US" dirty="0" smtClean="0"/>
              </a:p>
              <a:p>
                <a:endParaRPr lang="en-US" dirty="0"/>
              </a:p>
              <a:p>
                <a:r>
                  <a:rPr lang="en-US" dirty="0" smtClean="0"/>
                  <a:t>A variable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smtClean="0"/>
                  <a:t> is selected by the model 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7285249" y="2274529"/>
                <a:ext cx="4734381" cy="2123979"/>
              </a:xfrm>
              <a:prstGeom prst="rect">
                <a:avLst/>
              </a:prstGeom>
              <a:blipFill>
                <a:blip r:embed="rId6"/>
                <a:stretch>
                  <a:fillRect l="-899" b="-5128"/>
                </a:stretch>
              </a:blipFill>
              <a:ln>
                <a:solidFill>
                  <a:schemeClr val="tx1"/>
                </a:solidFill>
              </a:ln>
            </p:spPr>
            <p:txBody>
              <a:bodyPr/>
              <a:lstStyle/>
              <a:p>
                <a:r>
                  <a:rPr lang="en-US">
                    <a:noFill/>
                  </a:rPr>
                  <a:t> </a:t>
                </a:r>
              </a:p>
            </p:txBody>
          </p:sp>
        </mc:Fallback>
      </mc:AlternateContent>
      <p:cxnSp>
        <p:nvCxnSpPr>
          <p:cNvPr id="12" name="Straight Arrow Connector 11"/>
          <p:cNvCxnSpPr>
            <a:stCxn id="6" idx="3"/>
            <a:endCxn id="26" idx="1"/>
          </p:cNvCxnSpPr>
          <p:nvPr/>
        </p:nvCxnSpPr>
        <p:spPr>
          <a:xfrm>
            <a:off x="3837799" y="2433124"/>
            <a:ext cx="1271672" cy="9033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3"/>
            <a:endCxn id="26" idx="1"/>
          </p:cNvCxnSpPr>
          <p:nvPr/>
        </p:nvCxnSpPr>
        <p:spPr>
          <a:xfrm flipV="1">
            <a:off x="3849059" y="3336518"/>
            <a:ext cx="1260412" cy="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3"/>
            <a:endCxn id="26" idx="1"/>
          </p:cNvCxnSpPr>
          <p:nvPr/>
        </p:nvCxnSpPr>
        <p:spPr>
          <a:xfrm flipV="1">
            <a:off x="3849059" y="3336518"/>
            <a:ext cx="1260412" cy="9033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6" idx="3"/>
            <a:endCxn id="10" idx="1"/>
          </p:cNvCxnSpPr>
          <p:nvPr/>
        </p:nvCxnSpPr>
        <p:spPr>
          <a:xfrm>
            <a:off x="6150635" y="3336518"/>
            <a:ext cx="1134614"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1820893" y="4955807"/>
                <a:ext cx="7607060"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In mutant reduction problem</a:t>
                </a:r>
              </a:p>
              <a:p>
                <a:pPr marL="800100" lvl="1" indent="-342900">
                  <a:buFont typeface="Arial" panose="020B0604020202020204" pitchFamily="34" charset="0"/>
                  <a:buChar char="•"/>
                </a:pPr>
                <a14:m>
                  <m:oMath xmlns:m="http://schemas.openxmlformats.org/officeDocument/2006/math">
                    <m:r>
                      <a:rPr lang="en-US" sz="2000" b="0" i="1" smtClean="0">
                        <a:latin typeface="Cambria Math" panose="02040503050406030204" pitchFamily="18" charset="0"/>
                      </a:rPr>
                      <m:t>𝑌</m:t>
                    </m:r>
                  </m:oMath>
                </a14:m>
                <a:r>
                  <a:rPr lang="en-US" sz="2000" dirty="0" smtClean="0"/>
                  <a:t>          : MS of test suites </a:t>
                </a:r>
                <a:r>
                  <a:rPr lang="en-US" sz="2000" u="sng" dirty="0" smtClean="0"/>
                  <a:t>w.r.t. all mutants</a:t>
                </a:r>
              </a:p>
              <a:p>
                <a:pPr marL="800100" lvl="1" indent="-342900">
                  <a:buFont typeface="Arial" panose="020B0604020202020204" pitchFamily="34" charset="0"/>
                  <a:buChar char="•"/>
                </a:pP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oMath>
                </a14:m>
                <a:r>
                  <a:rPr lang="en-US" sz="2000" dirty="0" smtClean="0"/>
                  <a:t>         : MS of test suites </a:t>
                </a:r>
                <a:r>
                  <a:rPr lang="en-US" sz="2000" u="sng" dirty="0" smtClean="0"/>
                  <a:t>w.r.t. mutants generated by </a:t>
                </a:r>
                <a:r>
                  <a:rPr lang="en-US" sz="2000" u="sng" dirty="0" err="1" smtClean="0"/>
                  <a:t>mut</a:t>
                </a:r>
                <a:r>
                  <a:rPr lang="en-US" sz="2000" u="sng" dirty="0" smtClean="0"/>
                  <a:t>. op. </a:t>
                </a:r>
                <a14:m>
                  <m:oMath xmlns:m="http://schemas.openxmlformats.org/officeDocument/2006/math">
                    <m:r>
                      <a:rPr lang="en-US" sz="2000" b="0" i="1" u="sng" smtClean="0">
                        <a:latin typeface="Cambria Math" panose="02040503050406030204" pitchFamily="18" charset="0"/>
                      </a:rPr>
                      <m:t>𝑖</m:t>
                    </m:r>
                  </m:oMath>
                </a14:m>
                <a:endParaRPr lang="en-US" sz="2000" u="sng" dirty="0" smtClean="0"/>
              </a:p>
              <a:p>
                <a:pPr marL="800100" lvl="1" indent="-342900">
                  <a:buFont typeface="Arial" panose="020B0604020202020204" pitchFamily="34" charset="0"/>
                  <a:buChar char="•"/>
                </a:pPr>
                <a14:m>
                  <m:oMath xmlns:m="http://schemas.openxmlformats.org/officeDocument/2006/math">
                    <m:r>
                      <a:rPr lang="en-US" sz="2000" b="0" i="1" smtClean="0">
                        <a:latin typeface="Cambria Math" panose="02040503050406030204" pitchFamily="18" charset="0"/>
                      </a:rPr>
                      <m:t>𝑐𝑜𝑠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𝑖</m:t>
                        </m:r>
                      </m:sub>
                    </m:sSub>
                  </m:oMath>
                </a14:m>
                <a:r>
                  <a:rPr lang="en-US" sz="2000" dirty="0" smtClean="0"/>
                  <a:t>   : number of mutants generated by </a:t>
                </a:r>
                <a:r>
                  <a:rPr lang="en-US" sz="2000" dirty="0" err="1" smtClean="0"/>
                  <a:t>mut</a:t>
                </a:r>
                <a:r>
                  <a:rPr lang="en-US" sz="2000" dirty="0" smtClean="0"/>
                  <a:t>. op. </a:t>
                </a:r>
                <a14:m>
                  <m:oMath xmlns:m="http://schemas.openxmlformats.org/officeDocument/2006/math">
                    <m:r>
                      <a:rPr lang="en-US" sz="2000" b="0" i="1" smtClean="0">
                        <a:latin typeface="Cambria Math" panose="02040503050406030204" pitchFamily="18" charset="0"/>
                      </a:rPr>
                      <m:t>𝑖</m:t>
                    </m:r>
                  </m:oMath>
                </a14:m>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820893" y="4955807"/>
                <a:ext cx="7607060" cy="1323439"/>
              </a:xfrm>
              <a:prstGeom prst="rect">
                <a:avLst/>
              </a:prstGeom>
              <a:blipFill>
                <a:blip r:embed="rId7"/>
                <a:stretch>
                  <a:fillRect l="-721" t="-2765" b="-7373"/>
                </a:stretch>
              </a:blipFill>
            </p:spPr>
            <p:txBody>
              <a:bodyPr/>
              <a:lstStyle/>
              <a:p>
                <a:r>
                  <a:rPr lang="en-US">
                    <a:noFill/>
                  </a:rPr>
                  <a:t> </a:t>
                </a:r>
              </a:p>
            </p:txBody>
          </p:sp>
        </mc:Fallback>
      </mc:AlternateContent>
      <p:sp>
        <p:nvSpPr>
          <p:cNvPr id="26" name="Rounded Rectangle 25"/>
          <p:cNvSpPr/>
          <p:nvPr/>
        </p:nvSpPr>
        <p:spPr>
          <a:xfrm>
            <a:off x="5109471" y="2556420"/>
            <a:ext cx="1041164" cy="156019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CLARS</a:t>
            </a:r>
            <a:endParaRPr lang="en-US" dirty="0">
              <a:solidFill>
                <a:srgbClr val="0070C0"/>
              </a:solidFill>
            </a:endParaRPr>
          </a:p>
        </p:txBody>
      </p:sp>
      <p:sp>
        <p:nvSpPr>
          <p:cNvPr id="17" name="TextBox 16"/>
          <p:cNvSpPr txBox="1"/>
          <p:nvPr/>
        </p:nvSpPr>
        <p:spPr>
          <a:xfrm>
            <a:off x="5043169" y="3074907"/>
            <a:ext cx="1192972" cy="523220"/>
          </a:xfrm>
          <a:prstGeom prst="rect">
            <a:avLst/>
          </a:prstGeom>
          <a:noFill/>
        </p:spPr>
        <p:txBody>
          <a:bodyPr wrap="square" rtlCol="0">
            <a:spAutoFit/>
          </a:bodyPr>
          <a:lstStyle/>
          <a:p>
            <a:pPr algn="ctr"/>
            <a:r>
              <a:rPr lang="en-US" sz="1400" dirty="0" smtClean="0">
                <a:solidFill>
                  <a:srgbClr val="0070C0"/>
                </a:solidFill>
              </a:rPr>
              <a:t>LINEAR</a:t>
            </a:r>
            <a:br>
              <a:rPr lang="en-US" sz="1400" dirty="0" smtClean="0">
                <a:solidFill>
                  <a:srgbClr val="0070C0"/>
                </a:solidFill>
              </a:rPr>
            </a:br>
            <a:r>
              <a:rPr lang="en-US" sz="1400" dirty="0" smtClean="0">
                <a:solidFill>
                  <a:srgbClr val="0070C0"/>
                </a:solidFill>
              </a:rPr>
              <a:t>REGRESSION</a:t>
            </a:r>
            <a:endParaRPr lang="en-US" sz="1400" dirty="0">
              <a:solidFill>
                <a:srgbClr val="0070C0"/>
              </a:solidFill>
            </a:endParaRPr>
          </a:p>
        </p:txBody>
      </p:sp>
    </p:spTree>
    <p:extLst>
      <p:ext uri="{BB962C8B-B14F-4D97-AF65-F5344CB8AC3E}">
        <p14:creationId xmlns:p14="http://schemas.microsoft.com/office/powerpoint/2010/main" val="130571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26">
                                            <p:txEl>
                                              <p:pRg st="0" end="0"/>
                                            </p:txEl>
                                          </p:spTgt>
                                        </p:tgtEl>
                                        <p:attrNameLst>
                                          <p:attrName>style.visibility</p:attrName>
                                        </p:attrNameLst>
                                      </p:cBhvr>
                                      <p:to>
                                        <p:strVal val="visible"/>
                                      </p:to>
                                    </p:set>
                                    <p:animEffect transition="in" filter="fade">
                                      <p:cBhvr>
                                        <p:cTn id="9" dur="500"/>
                                        <p:tgtEl>
                                          <p:spTgt spid="26">
                                            <p:txEl>
                                              <p:pRg st="0" end="0"/>
                                            </p:txEl>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xEl>
                                              <p:pRg st="3" end="3"/>
                                            </p:txEl>
                                          </p:spTgt>
                                        </p:tgtEl>
                                        <p:attrNameLst>
                                          <p:attrName>style.visibility</p:attrName>
                                        </p:attrNameLst>
                                      </p:cBhvr>
                                      <p:to>
                                        <p:strVal val="visible"/>
                                      </p:to>
                                    </p:set>
                                    <p:animEffect transition="in" filter="fade">
                                      <p:cBhvr>
                                        <p:cTn id="15" dur="500"/>
                                        <p:tgtEl>
                                          <p:spTgt spid="2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animEffect transition="in" filter="fade">
                                      <p:cBhvr>
                                        <p:cTn id="18" dur="500"/>
                                        <p:tgtEl>
                                          <p:spTgt spid="10">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animEffect transition="in" filter="fade">
                                      <p:cBhvr>
                                        <p:cTn id="21" dur="500"/>
                                        <p:tgtEl>
                                          <p:spTgt spid="10">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Fine-grained Mutation Operator</a:t>
            </a:r>
            <a:endParaRPr lang="en-US" dirty="0"/>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46</a:t>
            </a:fld>
            <a:endParaRPr lang="en-US"/>
          </a:p>
        </p:txBody>
      </p:sp>
    </p:spTree>
    <p:extLst>
      <p:ext uri="{BB962C8B-B14F-4D97-AF65-F5344CB8AC3E}">
        <p14:creationId xmlns:p14="http://schemas.microsoft.com/office/powerpoint/2010/main" val="5779814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Fine-grained Mutation Operator - Conjecture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52092" y="1825625"/>
                <a:ext cx="5253486" cy="4351338"/>
              </a:xfrm>
            </p:spPr>
            <p:txBody>
              <a:bodyPr>
                <a:normAutofit/>
              </a:bodyPr>
              <a:lstStyle/>
              <a:p>
                <a:pPr marL="0" indent="0" algn="ctr">
                  <a:buNone/>
                </a:pPr>
                <a:r>
                  <a:rPr lang="en-US" sz="2000" u="sng" dirty="0" smtClean="0">
                    <a:solidFill>
                      <a:srgbClr val="FF0000"/>
                    </a:solidFill>
                  </a:rPr>
                  <a:t>Coarse-grained Mutation Operator</a:t>
                </a:r>
              </a:p>
              <a:p>
                <a:pPr marL="0" indent="0" algn="ctr">
                  <a:buNone/>
                </a:pPr>
                <a:endParaRPr lang="en-US" sz="2000" dirty="0"/>
              </a:p>
              <a:p>
                <a:pPr marL="0" indent="0" algn="ctr">
                  <a:buNone/>
                </a:pP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oMath>
                </a14:m>
                <a:r>
                  <a:rPr lang="en-US" sz="2000" dirty="0" smtClean="0"/>
                  <a:t>: mutation score of test suite w.r.t. mutants generated by </a:t>
                </a:r>
                <a:r>
                  <a:rPr lang="en-US" sz="2000" u="sng" dirty="0" smtClean="0">
                    <a:solidFill>
                      <a:srgbClr val="FF0000"/>
                    </a:solidFill>
                  </a:rPr>
                  <a:t>coarse-grained</a:t>
                </a:r>
                <a:r>
                  <a:rPr lang="en-US" sz="2000" dirty="0" smtClean="0"/>
                  <a:t> mutation operator </a:t>
                </a:r>
                <a14:m>
                  <m:oMath xmlns:m="http://schemas.openxmlformats.org/officeDocument/2006/math">
                    <m:r>
                      <a:rPr lang="en-US" sz="2000" b="0" i="1" smtClean="0">
                        <a:latin typeface="Cambria Math" panose="02040503050406030204" pitchFamily="18" charset="0"/>
                      </a:rPr>
                      <m:t>𝑖</m:t>
                    </m:r>
                  </m:oMath>
                </a14:m>
                <a:r>
                  <a:rPr lang="en-US" sz="2000" dirty="0" smtClean="0"/>
                  <a:t> </a:t>
                </a:r>
                <a:endParaRPr lang="en-US" sz="2000" dirty="0"/>
              </a:p>
              <a:p>
                <a:pPr marL="0" indent="0" algn="ctr">
                  <a:buNone/>
                </a:pPr>
                <a:endParaRPr lang="en-US" sz="2000" dirty="0"/>
              </a:p>
              <a:p>
                <a:pPr marL="0" indent="0" algn="ctr">
                  <a:buNone/>
                </a:pPr>
                <a:r>
                  <a:rPr lang="en-US" sz="2000" dirty="0" smtClean="0"/>
                  <a:t>Traditional, coarse-grained mutation operators may be </a:t>
                </a:r>
                <a:r>
                  <a:rPr lang="en-US" sz="2000" b="1" dirty="0" smtClean="0">
                    <a:solidFill>
                      <a:srgbClr val="FF0000"/>
                    </a:solidFill>
                  </a:rPr>
                  <a:t>similar/redundant</a:t>
                </a:r>
                <a:r>
                  <a:rPr lang="en-US" sz="2000" dirty="0" smtClean="0"/>
                  <a:t> to each other.</a:t>
                </a:r>
              </a:p>
              <a:p>
                <a:pPr marL="0" indent="0" algn="ctr">
                  <a:buNone/>
                </a:pPr>
                <a:r>
                  <a:rPr lang="en-US" sz="2000" dirty="0" smtClean="0"/>
                  <a:t>Independent variables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oMath>
                </a14:m>
                <a:r>
                  <a:rPr lang="en-US" sz="2000" dirty="0" smtClean="0"/>
                  <a:t> are </a:t>
                </a:r>
                <a:r>
                  <a:rPr lang="en-US" sz="2000" b="1" dirty="0" smtClean="0">
                    <a:solidFill>
                      <a:srgbClr val="FF0000"/>
                    </a:solidFill>
                  </a:rPr>
                  <a:t>highly correlated</a:t>
                </a:r>
                <a:r>
                  <a:rPr lang="en-US" sz="2000" dirty="0" smtClean="0"/>
                  <a:t>.</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52092" y="1825625"/>
                <a:ext cx="5253486" cy="4351338"/>
              </a:xfrm>
              <a:blipFill>
                <a:blip r:embed="rId3"/>
                <a:stretch>
                  <a:fillRect l="-1161" t="-140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47</a:t>
            </a:fld>
            <a:endParaRPr lang="en-US"/>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6386422" y="1825624"/>
                <a:ext cx="5368347" cy="47822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u="sng" dirty="0" smtClean="0">
                    <a:solidFill>
                      <a:srgbClr val="00B050"/>
                    </a:solidFill>
                  </a:rPr>
                  <a:t>Fine-grained Mutation Operator</a:t>
                </a:r>
              </a:p>
              <a:p>
                <a:pPr marL="0" indent="0" algn="ctr">
                  <a:buNone/>
                </a:pPr>
                <a:endParaRPr lang="en-US" sz="2000" dirty="0" smtClean="0"/>
              </a:p>
              <a:p>
                <a:pPr marL="0" indent="0" algn="ctr">
                  <a:buNone/>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m:t>
                        </m:r>
                      </m:sub>
                    </m:sSub>
                  </m:oMath>
                </a14:m>
                <a:r>
                  <a:rPr lang="en-US" sz="2000" dirty="0"/>
                  <a:t>: mutation score of test suite w.r.t. mutants generated by </a:t>
                </a:r>
                <a:r>
                  <a:rPr lang="en-US" sz="2000" u="sng" dirty="0" smtClean="0">
                    <a:solidFill>
                      <a:srgbClr val="00B050"/>
                    </a:solidFill>
                  </a:rPr>
                  <a:t>fine-grained</a:t>
                </a:r>
                <a:r>
                  <a:rPr lang="en-US" sz="2000" dirty="0" smtClean="0"/>
                  <a:t> </a:t>
                </a:r>
                <a:r>
                  <a:rPr lang="en-US" sz="2000" dirty="0"/>
                  <a:t>mutation operator </a:t>
                </a:r>
                <a14:m>
                  <m:oMath xmlns:m="http://schemas.openxmlformats.org/officeDocument/2006/math">
                    <m:r>
                      <a:rPr lang="en-US" sz="2000" i="1">
                        <a:latin typeface="Cambria Math" panose="02040503050406030204" pitchFamily="18" charset="0"/>
                      </a:rPr>
                      <m:t>𝑖</m:t>
                    </m:r>
                  </m:oMath>
                </a14:m>
                <a:r>
                  <a:rPr lang="en-US" sz="2000" dirty="0"/>
                  <a:t> </a:t>
                </a:r>
                <a:endParaRPr lang="en-US" sz="2000" dirty="0" smtClean="0"/>
              </a:p>
              <a:p>
                <a:pPr marL="0" indent="0" algn="ctr">
                  <a:buNone/>
                </a:pPr>
                <a:endParaRPr lang="en-US" sz="2000" dirty="0"/>
              </a:p>
              <a:p>
                <a:pPr marL="0" indent="0" algn="ctr">
                  <a:buNone/>
                </a:pPr>
                <a:r>
                  <a:rPr lang="en-US" sz="2000" dirty="0" smtClean="0"/>
                  <a:t>Fine-grained </a:t>
                </a:r>
                <a:r>
                  <a:rPr lang="en-US" sz="2000" dirty="0"/>
                  <a:t>mutation operators may be </a:t>
                </a:r>
                <a:r>
                  <a:rPr lang="en-US" sz="2000" dirty="0" smtClean="0"/>
                  <a:t/>
                </a:r>
                <a:br>
                  <a:rPr lang="en-US" sz="2000" dirty="0" smtClean="0"/>
                </a:br>
                <a:r>
                  <a:rPr lang="en-US" sz="2000" b="1" dirty="0" smtClean="0">
                    <a:solidFill>
                      <a:srgbClr val="00B050"/>
                    </a:solidFill>
                  </a:rPr>
                  <a:t>more distinct</a:t>
                </a:r>
                <a:r>
                  <a:rPr lang="en-US" sz="2000" dirty="0" smtClean="0"/>
                  <a:t> </a:t>
                </a:r>
                <a:r>
                  <a:rPr lang="en-US" sz="2000" dirty="0"/>
                  <a:t>to each other.</a:t>
                </a:r>
              </a:p>
              <a:p>
                <a:pPr marL="0" indent="0" algn="ctr">
                  <a:buNone/>
                </a:pPr>
                <a:r>
                  <a:rPr lang="en-US" sz="2000" dirty="0"/>
                  <a:t>Independent variables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m:t>
                        </m:r>
                      </m:sub>
                    </m:sSub>
                  </m:oMath>
                </a14:m>
                <a:r>
                  <a:rPr lang="en-US" sz="2000" dirty="0"/>
                  <a:t> are </a:t>
                </a:r>
                <a:r>
                  <a:rPr lang="en-US" sz="2000" b="1" dirty="0" smtClean="0">
                    <a:solidFill>
                      <a:srgbClr val="00B050"/>
                    </a:solidFill>
                  </a:rPr>
                  <a:t>less </a:t>
                </a:r>
                <a:r>
                  <a:rPr lang="en-US" sz="2000" b="1" dirty="0">
                    <a:solidFill>
                      <a:srgbClr val="00B050"/>
                    </a:solidFill>
                  </a:rPr>
                  <a:t>correlated</a:t>
                </a:r>
                <a:r>
                  <a:rPr lang="en-US" sz="2000" dirty="0" smtClean="0"/>
                  <a:t>.</a:t>
                </a:r>
              </a:p>
              <a:p>
                <a:pPr marL="0" indent="0" algn="ctr">
                  <a:buNone/>
                </a:pPr>
                <a:endParaRPr lang="en-US" sz="2000" dirty="0"/>
              </a:p>
              <a:p>
                <a:pPr marL="0" indent="0" algn="ctr">
                  <a:buNone/>
                </a:pPr>
                <a:r>
                  <a:rPr lang="en-US" sz="2000" dirty="0" smtClean="0"/>
                  <a:t>CLARS can explore </a:t>
                </a:r>
                <a:br>
                  <a:rPr lang="en-US" sz="2000" dirty="0" smtClean="0"/>
                </a:br>
                <a:r>
                  <a:rPr lang="en-US" sz="2000" dirty="0" smtClean="0">
                    <a:solidFill>
                      <a:srgbClr val="00B050"/>
                    </a:solidFill>
                  </a:rPr>
                  <a:t>more diverse combinations</a:t>
                </a:r>
                <a:r>
                  <a:rPr lang="en-US" sz="2000" dirty="0" smtClean="0"/>
                  <a:t> of mutation operators </a:t>
                </a:r>
                <a:br>
                  <a:rPr lang="en-US" sz="2000" dirty="0" smtClean="0"/>
                </a:br>
                <a:r>
                  <a:rPr lang="en-US" sz="2000" dirty="0" smtClean="0">
                    <a:sym typeface="Wingdings" panose="05000000000000000000" pitchFamily="2" charset="2"/>
                  </a:rPr>
                  <a:t> Higher chance to identify more accurate, more efficient model.</a:t>
                </a:r>
                <a:endParaRPr lang="en-US" sz="2000"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6386422" y="1825624"/>
                <a:ext cx="5368347" cy="4782210"/>
              </a:xfrm>
              <a:prstGeom prst="rect">
                <a:avLst/>
              </a:prstGeom>
              <a:blipFill>
                <a:blip r:embed="rId4"/>
                <a:stretch>
                  <a:fillRect l="-909" t="-1274" r="-1705"/>
                </a:stretch>
              </a:blipFill>
            </p:spPr>
            <p:txBody>
              <a:bodyPr/>
              <a:lstStyle/>
              <a:p>
                <a:r>
                  <a:rPr lang="en-US">
                    <a:noFill/>
                  </a:rPr>
                  <a:t> </a:t>
                </a:r>
              </a:p>
            </p:txBody>
          </p:sp>
        </mc:Fallback>
      </mc:AlternateContent>
      <p:cxnSp>
        <p:nvCxnSpPr>
          <p:cNvPr id="8" name="Straight Connector 7"/>
          <p:cNvCxnSpPr/>
          <p:nvPr/>
        </p:nvCxnSpPr>
        <p:spPr>
          <a:xfrm>
            <a:off x="6096000" y="1847850"/>
            <a:ext cx="0" cy="43291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386422" y="5149970"/>
            <a:ext cx="5368347" cy="126808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8781690" y="4753155"/>
            <a:ext cx="517585" cy="32780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258629" y="5620325"/>
            <a:ext cx="2794958" cy="646331"/>
          </a:xfrm>
          <a:prstGeom prst="rect">
            <a:avLst/>
          </a:prstGeom>
          <a:noFill/>
        </p:spPr>
        <p:txBody>
          <a:bodyPr wrap="square" rtlCol="0">
            <a:spAutoFit/>
          </a:bodyPr>
          <a:lstStyle/>
          <a:p>
            <a:r>
              <a:rPr lang="en-US" dirty="0" smtClean="0"/>
              <a:t>Result of RQ1 confirms that the conjecture is correct.</a:t>
            </a:r>
            <a:endParaRPr lang="en-US" dirty="0"/>
          </a:p>
        </p:txBody>
      </p:sp>
    </p:spTree>
    <p:extLst>
      <p:ext uri="{BB962C8B-B14F-4D97-AF65-F5344CB8AC3E}">
        <p14:creationId xmlns:p14="http://schemas.microsoft.com/office/powerpoint/2010/main" val="372562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Effect transition="in" filter="fade">
                                      <p:cBhvr>
                                        <p:cTn id="7" dur="500"/>
                                        <p:tgtEl>
                                          <p:spTgt spid="6">
                                            <p:txEl>
                                              <p:pRg st="7" end="7"/>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Fine-grained Mutation Operator - Definition</a:t>
            </a:r>
            <a:endParaRPr lang="en-US" dirty="0"/>
          </a:p>
        </p:txBody>
      </p:sp>
      <p:sp>
        <p:nvSpPr>
          <p:cNvPr id="4" name="Date Placeholder 3"/>
          <p:cNvSpPr>
            <a:spLocks noGrp="1"/>
          </p:cNvSpPr>
          <p:nvPr>
            <p:ph type="dt" sz="half" idx="10"/>
          </p:nvPr>
        </p:nvSpPr>
        <p:spPr/>
        <p:txBody>
          <a:bodyPr/>
          <a:lstStyle/>
          <a:p>
            <a:r>
              <a:rPr lang="en-US" dirty="0" smtClean="0"/>
              <a:t>12/16/2019</a:t>
            </a:r>
            <a:endParaRPr lang="en-US" dirty="0"/>
          </a:p>
        </p:txBody>
      </p:sp>
      <p:sp>
        <p:nvSpPr>
          <p:cNvPr id="5" name="Slide Number Placeholder 4"/>
          <p:cNvSpPr>
            <a:spLocks noGrp="1"/>
          </p:cNvSpPr>
          <p:nvPr>
            <p:ph type="sldNum" sz="quarter" idx="12"/>
          </p:nvPr>
        </p:nvSpPr>
        <p:spPr/>
        <p:txBody>
          <a:bodyPr/>
          <a:lstStyle/>
          <a:p>
            <a:fld id="{47E81607-7F19-43FA-866D-50281015831B}" type="slidenum">
              <a:rPr lang="en-US" smtClean="0"/>
              <a:t>48</a:t>
            </a:fld>
            <a:endParaRPr lang="en-US"/>
          </a:p>
        </p:txBody>
      </p:sp>
      <p:sp>
        <p:nvSpPr>
          <p:cNvPr id="6" name="Rectangle 5"/>
          <p:cNvSpPr/>
          <p:nvPr/>
        </p:nvSpPr>
        <p:spPr>
          <a:xfrm>
            <a:off x="448574" y="2651919"/>
            <a:ext cx="1837427" cy="27432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75000"/>
                  </a:schemeClr>
                </a:solidFill>
              </a:rPr>
              <a:t>Domain</a:t>
            </a:r>
            <a:br>
              <a:rPr lang="en-US" dirty="0" smtClean="0">
                <a:solidFill>
                  <a:schemeClr val="accent1">
                    <a:lumMod val="75000"/>
                  </a:schemeClr>
                </a:solidFill>
              </a:rPr>
            </a:br>
            <a:r>
              <a:rPr lang="en-US" dirty="0" smtClean="0">
                <a:solidFill>
                  <a:schemeClr val="accent1">
                    <a:lumMod val="75000"/>
                  </a:schemeClr>
                </a:solidFill>
              </a:rPr>
              <a:t>of</a:t>
            </a:r>
          </a:p>
          <a:p>
            <a:pPr algn="ctr"/>
            <a:r>
              <a:rPr lang="en-US" dirty="0" smtClean="0">
                <a:solidFill>
                  <a:schemeClr val="accent1">
                    <a:lumMod val="75000"/>
                  </a:schemeClr>
                </a:solidFill>
              </a:rPr>
              <a:t>a Coarse-grained</a:t>
            </a:r>
            <a:br>
              <a:rPr lang="en-US" dirty="0" smtClean="0">
                <a:solidFill>
                  <a:schemeClr val="accent1">
                    <a:lumMod val="75000"/>
                  </a:schemeClr>
                </a:solidFill>
              </a:rPr>
            </a:br>
            <a:r>
              <a:rPr lang="en-US" dirty="0" err="1" smtClean="0">
                <a:solidFill>
                  <a:schemeClr val="accent1">
                    <a:lumMod val="75000"/>
                  </a:schemeClr>
                </a:solidFill>
              </a:rPr>
              <a:t>Mut</a:t>
            </a:r>
            <a:r>
              <a:rPr lang="en-US" dirty="0" smtClean="0">
                <a:solidFill>
                  <a:schemeClr val="accent1">
                    <a:lumMod val="75000"/>
                  </a:schemeClr>
                </a:solidFill>
              </a:rPr>
              <a:t>. Op. </a:t>
            </a:r>
            <a:r>
              <a:rPr lang="en-US" dirty="0" err="1" smtClean="0">
                <a:solidFill>
                  <a:schemeClr val="accent1">
                    <a:lumMod val="75000"/>
                  </a:schemeClr>
                </a:solidFill>
              </a:rPr>
              <a:t>O</a:t>
            </a:r>
            <a:r>
              <a:rPr lang="en-US" baseline="-25000" dirty="0" err="1" smtClean="0">
                <a:solidFill>
                  <a:schemeClr val="accent1">
                    <a:lumMod val="75000"/>
                  </a:schemeClr>
                </a:solidFill>
              </a:rPr>
              <a:t>coarse</a:t>
            </a:r>
            <a:endParaRPr lang="en-US" dirty="0">
              <a:solidFill>
                <a:schemeClr val="accent1">
                  <a:lumMod val="75000"/>
                </a:schemeClr>
              </a:solidFill>
            </a:endParaRPr>
          </a:p>
        </p:txBody>
      </p:sp>
      <p:sp>
        <p:nvSpPr>
          <p:cNvPr id="7" name="Rectangle 6"/>
          <p:cNvSpPr/>
          <p:nvPr/>
        </p:nvSpPr>
        <p:spPr>
          <a:xfrm>
            <a:off x="9805359" y="2651919"/>
            <a:ext cx="1837427" cy="27432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75000"/>
                  </a:schemeClr>
                </a:solidFill>
              </a:rPr>
              <a:t>Range</a:t>
            </a:r>
            <a:br>
              <a:rPr lang="en-US" dirty="0" smtClean="0">
                <a:solidFill>
                  <a:schemeClr val="accent1">
                    <a:lumMod val="75000"/>
                  </a:schemeClr>
                </a:solidFill>
              </a:rPr>
            </a:br>
            <a:r>
              <a:rPr lang="en-US" dirty="0" smtClean="0">
                <a:solidFill>
                  <a:schemeClr val="accent1">
                    <a:lumMod val="75000"/>
                  </a:schemeClr>
                </a:solidFill>
              </a:rPr>
              <a:t>of</a:t>
            </a:r>
            <a:endParaRPr lang="en-US" dirty="0">
              <a:solidFill>
                <a:schemeClr val="accent1">
                  <a:lumMod val="75000"/>
                </a:schemeClr>
              </a:solidFill>
            </a:endParaRPr>
          </a:p>
          <a:p>
            <a:pPr algn="ctr"/>
            <a:r>
              <a:rPr lang="en-US" dirty="0">
                <a:solidFill>
                  <a:schemeClr val="accent1">
                    <a:lumMod val="75000"/>
                  </a:schemeClr>
                </a:solidFill>
              </a:rPr>
              <a:t>a Coarse-grained</a:t>
            </a:r>
            <a:br>
              <a:rPr lang="en-US" dirty="0">
                <a:solidFill>
                  <a:schemeClr val="accent1">
                    <a:lumMod val="75000"/>
                  </a:schemeClr>
                </a:solidFill>
              </a:rPr>
            </a:br>
            <a:r>
              <a:rPr lang="en-US" dirty="0" err="1">
                <a:solidFill>
                  <a:schemeClr val="accent1">
                    <a:lumMod val="75000"/>
                  </a:schemeClr>
                </a:solidFill>
              </a:rPr>
              <a:t>Mut</a:t>
            </a:r>
            <a:r>
              <a:rPr lang="en-US" dirty="0">
                <a:solidFill>
                  <a:schemeClr val="accent1">
                    <a:lumMod val="75000"/>
                  </a:schemeClr>
                </a:solidFill>
              </a:rPr>
              <a:t>. Op</a:t>
            </a:r>
            <a:r>
              <a:rPr lang="en-US" dirty="0" smtClean="0">
                <a:solidFill>
                  <a:schemeClr val="accent1">
                    <a:lumMod val="75000"/>
                  </a:schemeClr>
                </a:solidFill>
              </a:rPr>
              <a:t>. </a:t>
            </a:r>
            <a:r>
              <a:rPr lang="en-US" dirty="0" err="1" smtClean="0">
                <a:solidFill>
                  <a:schemeClr val="accent1">
                    <a:lumMod val="75000"/>
                  </a:schemeClr>
                </a:solidFill>
              </a:rPr>
              <a:t>O</a:t>
            </a:r>
            <a:r>
              <a:rPr lang="en-US" baseline="-25000" dirty="0" err="1" smtClean="0">
                <a:solidFill>
                  <a:schemeClr val="accent1">
                    <a:lumMod val="75000"/>
                  </a:schemeClr>
                </a:solidFill>
              </a:rPr>
              <a:t>coarse</a:t>
            </a:r>
            <a:endParaRPr lang="en-US" dirty="0">
              <a:solidFill>
                <a:schemeClr val="accent1">
                  <a:lumMod val="75000"/>
                </a:schemeClr>
              </a:solidFill>
            </a:endParaRPr>
          </a:p>
          <a:p>
            <a:pPr algn="ctr"/>
            <a:endParaRPr lang="en-US" dirty="0">
              <a:solidFill>
                <a:schemeClr val="accent1">
                  <a:lumMod val="75000"/>
                </a:schemeClr>
              </a:solidFill>
            </a:endParaRPr>
          </a:p>
        </p:txBody>
      </p:sp>
      <p:sp>
        <p:nvSpPr>
          <p:cNvPr id="8" name="Rectangle 7"/>
          <p:cNvSpPr/>
          <p:nvPr/>
        </p:nvSpPr>
        <p:spPr>
          <a:xfrm>
            <a:off x="3197524" y="2651919"/>
            <a:ext cx="1837427" cy="49959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75000"/>
                  </a:schemeClr>
                </a:solidFill>
              </a:rPr>
              <a:t>D</a:t>
            </a:r>
            <a:r>
              <a:rPr lang="en-US" baseline="-25000" dirty="0" smtClean="0">
                <a:solidFill>
                  <a:schemeClr val="accent1">
                    <a:lumMod val="75000"/>
                  </a:schemeClr>
                </a:solidFill>
              </a:rPr>
              <a:t>1</a:t>
            </a:r>
            <a:endParaRPr lang="en-US" dirty="0">
              <a:solidFill>
                <a:schemeClr val="accent1">
                  <a:lumMod val="75000"/>
                </a:schemeClr>
              </a:solidFill>
            </a:endParaRPr>
          </a:p>
        </p:txBody>
      </p:sp>
      <p:sp>
        <p:nvSpPr>
          <p:cNvPr id="10" name="Rectangle 9"/>
          <p:cNvSpPr/>
          <p:nvPr/>
        </p:nvSpPr>
        <p:spPr>
          <a:xfrm>
            <a:off x="3197524" y="3148658"/>
            <a:ext cx="1837427" cy="49959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75000"/>
                  </a:schemeClr>
                </a:solidFill>
              </a:rPr>
              <a:t>D</a:t>
            </a:r>
            <a:r>
              <a:rPr lang="en-US" baseline="-25000" dirty="0" smtClean="0">
                <a:solidFill>
                  <a:schemeClr val="accent1">
                    <a:lumMod val="75000"/>
                  </a:schemeClr>
                </a:solidFill>
              </a:rPr>
              <a:t>2</a:t>
            </a:r>
            <a:endParaRPr lang="en-US" baseline="-25000" dirty="0">
              <a:solidFill>
                <a:schemeClr val="accent1">
                  <a:lumMod val="75000"/>
                </a:schemeClr>
              </a:solidFill>
            </a:endParaRPr>
          </a:p>
        </p:txBody>
      </p:sp>
      <p:sp>
        <p:nvSpPr>
          <p:cNvPr id="11" name="Rectangle 10"/>
          <p:cNvSpPr/>
          <p:nvPr/>
        </p:nvSpPr>
        <p:spPr>
          <a:xfrm>
            <a:off x="3197524" y="4895521"/>
            <a:ext cx="1837427" cy="49959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accent1">
                    <a:lumMod val="75000"/>
                  </a:schemeClr>
                </a:solidFill>
              </a:rPr>
              <a:t>D</a:t>
            </a:r>
            <a:r>
              <a:rPr lang="en-US" baseline="-25000" dirty="0" err="1" smtClean="0">
                <a:solidFill>
                  <a:schemeClr val="accent1">
                    <a:lumMod val="75000"/>
                  </a:schemeClr>
                </a:solidFill>
              </a:rPr>
              <a:t>n</a:t>
            </a:r>
            <a:endParaRPr lang="en-US" baseline="-25000" dirty="0">
              <a:solidFill>
                <a:schemeClr val="accent1">
                  <a:lumMod val="75000"/>
                </a:schemeClr>
              </a:solidFill>
            </a:endParaRPr>
          </a:p>
        </p:txBody>
      </p:sp>
      <p:grpSp>
        <p:nvGrpSpPr>
          <p:cNvPr id="12" name="Group 11"/>
          <p:cNvGrpSpPr/>
          <p:nvPr/>
        </p:nvGrpSpPr>
        <p:grpSpPr>
          <a:xfrm>
            <a:off x="4083529" y="4323571"/>
            <a:ext cx="100283" cy="424652"/>
            <a:chOff x="5745192" y="2971080"/>
            <a:chExt cx="65418" cy="277015"/>
          </a:xfrm>
        </p:grpSpPr>
        <p:sp>
          <p:nvSpPr>
            <p:cNvPr id="13" name="Oval 12"/>
            <p:cNvSpPr/>
            <p:nvPr/>
          </p:nvSpPr>
          <p:spPr>
            <a:xfrm>
              <a:off x="5745192" y="2971080"/>
              <a:ext cx="65418" cy="65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745192" y="3078139"/>
              <a:ext cx="65418" cy="65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745192" y="3182677"/>
              <a:ext cx="65418" cy="65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7056409" y="2651919"/>
            <a:ext cx="1837427" cy="77683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75000"/>
                  </a:schemeClr>
                </a:solidFill>
              </a:rPr>
              <a:t>R</a:t>
            </a:r>
            <a:r>
              <a:rPr lang="en-US" baseline="-25000" dirty="0" smtClean="0">
                <a:solidFill>
                  <a:schemeClr val="accent1">
                    <a:lumMod val="75000"/>
                  </a:schemeClr>
                </a:solidFill>
              </a:rPr>
              <a:t>1</a:t>
            </a:r>
            <a:endParaRPr lang="en-US" dirty="0">
              <a:solidFill>
                <a:schemeClr val="accent1">
                  <a:lumMod val="75000"/>
                </a:schemeClr>
              </a:solidFill>
            </a:endParaRPr>
          </a:p>
        </p:txBody>
      </p:sp>
      <p:sp>
        <p:nvSpPr>
          <p:cNvPr id="17" name="Rectangle 16"/>
          <p:cNvSpPr/>
          <p:nvPr/>
        </p:nvSpPr>
        <p:spPr>
          <a:xfrm>
            <a:off x="7056409" y="3428753"/>
            <a:ext cx="1837427" cy="71669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75000"/>
                  </a:schemeClr>
                </a:solidFill>
              </a:rPr>
              <a:t>R</a:t>
            </a:r>
            <a:r>
              <a:rPr lang="en-US" baseline="-25000" dirty="0" smtClean="0">
                <a:solidFill>
                  <a:schemeClr val="accent1">
                    <a:lumMod val="75000"/>
                  </a:schemeClr>
                </a:solidFill>
              </a:rPr>
              <a:t>2</a:t>
            </a:r>
            <a:endParaRPr lang="en-US" baseline="-25000" dirty="0">
              <a:solidFill>
                <a:schemeClr val="accent1">
                  <a:lumMod val="75000"/>
                </a:schemeClr>
              </a:solidFill>
            </a:endParaRPr>
          </a:p>
        </p:txBody>
      </p:sp>
      <p:sp>
        <p:nvSpPr>
          <p:cNvPr id="18" name="Rectangle 17"/>
          <p:cNvSpPr/>
          <p:nvPr/>
        </p:nvSpPr>
        <p:spPr>
          <a:xfrm>
            <a:off x="7056409" y="4895521"/>
            <a:ext cx="1837427" cy="49959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75000"/>
                  </a:schemeClr>
                </a:solidFill>
              </a:rPr>
              <a:t>R</a:t>
            </a:r>
            <a:r>
              <a:rPr lang="en-US" baseline="-25000" dirty="0" smtClean="0">
                <a:solidFill>
                  <a:schemeClr val="accent1">
                    <a:lumMod val="75000"/>
                  </a:schemeClr>
                </a:solidFill>
              </a:rPr>
              <a:t>m</a:t>
            </a:r>
            <a:endParaRPr lang="en-US" baseline="-25000" dirty="0">
              <a:solidFill>
                <a:schemeClr val="accent1">
                  <a:lumMod val="75000"/>
                </a:schemeClr>
              </a:solidFill>
            </a:endParaRPr>
          </a:p>
        </p:txBody>
      </p:sp>
      <p:sp>
        <p:nvSpPr>
          <p:cNvPr id="30" name="Rectangle 29"/>
          <p:cNvSpPr/>
          <p:nvPr/>
        </p:nvSpPr>
        <p:spPr>
          <a:xfrm>
            <a:off x="3198048" y="3645849"/>
            <a:ext cx="1837427" cy="49959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75000"/>
                  </a:schemeClr>
                </a:solidFill>
              </a:rPr>
              <a:t>D</a:t>
            </a:r>
            <a:r>
              <a:rPr lang="en-US" baseline="-25000" dirty="0" smtClean="0">
                <a:solidFill>
                  <a:schemeClr val="accent1">
                    <a:lumMod val="75000"/>
                  </a:schemeClr>
                </a:solidFill>
              </a:rPr>
              <a:t>3</a:t>
            </a:r>
            <a:endParaRPr lang="en-US" baseline="-25000" dirty="0">
              <a:solidFill>
                <a:schemeClr val="accent1">
                  <a:lumMod val="75000"/>
                </a:schemeClr>
              </a:solidFill>
            </a:endParaRPr>
          </a:p>
        </p:txBody>
      </p:sp>
      <p:grpSp>
        <p:nvGrpSpPr>
          <p:cNvPr id="31" name="Group 30"/>
          <p:cNvGrpSpPr/>
          <p:nvPr/>
        </p:nvGrpSpPr>
        <p:grpSpPr>
          <a:xfrm>
            <a:off x="7923723" y="4308158"/>
            <a:ext cx="100283" cy="424652"/>
            <a:chOff x="5745192" y="2971080"/>
            <a:chExt cx="65418" cy="277015"/>
          </a:xfrm>
        </p:grpSpPr>
        <p:sp>
          <p:nvSpPr>
            <p:cNvPr id="32" name="Oval 31"/>
            <p:cNvSpPr/>
            <p:nvPr/>
          </p:nvSpPr>
          <p:spPr>
            <a:xfrm>
              <a:off x="5745192" y="2971080"/>
              <a:ext cx="65418" cy="65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745192" y="3078139"/>
              <a:ext cx="65418" cy="65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745192" y="3182677"/>
              <a:ext cx="65418" cy="65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 name="Elbow Connector 35"/>
          <p:cNvCxnSpPr>
            <a:stCxn id="6" idx="2"/>
            <a:endCxn id="7" idx="2"/>
          </p:cNvCxnSpPr>
          <p:nvPr/>
        </p:nvCxnSpPr>
        <p:spPr>
          <a:xfrm rot="16200000" flipH="1">
            <a:off x="6045680" y="716726"/>
            <a:ext cx="12700" cy="9356785"/>
          </a:xfrm>
          <a:prstGeom prst="bentConnector3">
            <a:avLst>
              <a:gd name="adj1" fmla="val 614717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526118" y="5663883"/>
            <a:ext cx="1051823" cy="461665"/>
          </a:xfrm>
          <a:prstGeom prst="rect">
            <a:avLst/>
          </a:prstGeom>
          <a:noFill/>
        </p:spPr>
        <p:txBody>
          <a:bodyPr wrap="square" rtlCol="0">
            <a:spAutoFit/>
          </a:bodyPr>
          <a:lstStyle/>
          <a:p>
            <a:pPr algn="ctr"/>
            <a:r>
              <a:rPr lang="en-US" sz="2400" dirty="0" err="1" smtClean="0">
                <a:solidFill>
                  <a:schemeClr val="accent1">
                    <a:lumMod val="75000"/>
                  </a:schemeClr>
                </a:solidFill>
              </a:rPr>
              <a:t>O</a:t>
            </a:r>
            <a:r>
              <a:rPr lang="en-US" sz="2400" baseline="-25000" dirty="0" err="1" smtClean="0">
                <a:solidFill>
                  <a:schemeClr val="accent1">
                    <a:lumMod val="75000"/>
                  </a:schemeClr>
                </a:solidFill>
              </a:rPr>
              <a:t>coarse</a:t>
            </a:r>
            <a:endParaRPr lang="en-US" dirty="0">
              <a:solidFill>
                <a:schemeClr val="accent1">
                  <a:lumMod val="75000"/>
                </a:schemeClr>
              </a:solidFill>
            </a:endParaRPr>
          </a:p>
        </p:txBody>
      </p:sp>
      <p:cxnSp>
        <p:nvCxnSpPr>
          <p:cNvPr id="40" name="Elbow Connector 39"/>
          <p:cNvCxnSpPr>
            <a:stCxn id="6" idx="0"/>
            <a:endCxn id="8" idx="0"/>
          </p:cNvCxnSpPr>
          <p:nvPr/>
        </p:nvCxnSpPr>
        <p:spPr>
          <a:xfrm rot="5400000" flipH="1" flipV="1">
            <a:off x="2741763" y="1277444"/>
            <a:ext cx="12700" cy="2748950"/>
          </a:xfrm>
          <a:prstGeom prst="bentConnector3">
            <a:avLst>
              <a:gd name="adj1" fmla="val 2954717"/>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613140" y="1854679"/>
            <a:ext cx="2329132" cy="414068"/>
          </a:xfrm>
          <a:prstGeom prst="rect">
            <a:avLst/>
          </a:prstGeom>
          <a:noFill/>
        </p:spPr>
        <p:txBody>
          <a:bodyPr wrap="square" rtlCol="0">
            <a:spAutoFit/>
          </a:bodyPr>
          <a:lstStyle/>
          <a:p>
            <a:endParaRPr lang="en-US" dirty="0"/>
          </a:p>
        </p:txBody>
      </p:sp>
      <p:cxnSp>
        <p:nvCxnSpPr>
          <p:cNvPr id="44" name="Straight Arrow Connector 43"/>
          <p:cNvCxnSpPr>
            <a:stCxn id="8" idx="3"/>
            <a:endCxn id="16" idx="1"/>
          </p:cNvCxnSpPr>
          <p:nvPr/>
        </p:nvCxnSpPr>
        <p:spPr>
          <a:xfrm>
            <a:off x="5034951" y="2901718"/>
            <a:ext cx="2021458" cy="13861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8" idx="3"/>
            <a:endCxn id="17" idx="1"/>
          </p:cNvCxnSpPr>
          <p:nvPr/>
        </p:nvCxnSpPr>
        <p:spPr>
          <a:xfrm>
            <a:off x="5034951" y="2901718"/>
            <a:ext cx="2021458" cy="88538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8" idx="3"/>
            <a:endCxn id="18" idx="1"/>
          </p:cNvCxnSpPr>
          <p:nvPr/>
        </p:nvCxnSpPr>
        <p:spPr>
          <a:xfrm>
            <a:off x="5034951" y="2901718"/>
            <a:ext cx="2021458" cy="224360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0" idx="3"/>
            <a:endCxn id="16" idx="1"/>
          </p:cNvCxnSpPr>
          <p:nvPr/>
        </p:nvCxnSpPr>
        <p:spPr>
          <a:xfrm flipV="1">
            <a:off x="5034951" y="3040336"/>
            <a:ext cx="2021458" cy="35812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0" idx="3"/>
            <a:endCxn id="17" idx="1"/>
          </p:cNvCxnSpPr>
          <p:nvPr/>
        </p:nvCxnSpPr>
        <p:spPr>
          <a:xfrm>
            <a:off x="5034951" y="3398457"/>
            <a:ext cx="2021458" cy="38864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0" idx="3"/>
            <a:endCxn id="18" idx="1"/>
          </p:cNvCxnSpPr>
          <p:nvPr/>
        </p:nvCxnSpPr>
        <p:spPr>
          <a:xfrm>
            <a:off x="5034951" y="3398457"/>
            <a:ext cx="2021458" cy="174686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30" idx="3"/>
            <a:endCxn id="16" idx="1"/>
          </p:cNvCxnSpPr>
          <p:nvPr/>
        </p:nvCxnSpPr>
        <p:spPr>
          <a:xfrm flipV="1">
            <a:off x="5035475" y="3040336"/>
            <a:ext cx="2020934" cy="85531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30" idx="3"/>
            <a:endCxn id="17" idx="1"/>
          </p:cNvCxnSpPr>
          <p:nvPr/>
        </p:nvCxnSpPr>
        <p:spPr>
          <a:xfrm flipV="1">
            <a:off x="5035475" y="3787100"/>
            <a:ext cx="2020934" cy="10854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30" idx="3"/>
            <a:endCxn id="18" idx="1"/>
          </p:cNvCxnSpPr>
          <p:nvPr/>
        </p:nvCxnSpPr>
        <p:spPr>
          <a:xfrm>
            <a:off x="5035475" y="3895648"/>
            <a:ext cx="2020934" cy="124967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1" idx="3"/>
            <a:endCxn id="16" idx="1"/>
          </p:cNvCxnSpPr>
          <p:nvPr/>
        </p:nvCxnSpPr>
        <p:spPr>
          <a:xfrm flipV="1">
            <a:off x="5034951" y="3040336"/>
            <a:ext cx="2021458" cy="210498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11" idx="3"/>
            <a:endCxn id="17" idx="1"/>
          </p:cNvCxnSpPr>
          <p:nvPr/>
        </p:nvCxnSpPr>
        <p:spPr>
          <a:xfrm flipV="1">
            <a:off x="5034951" y="3787100"/>
            <a:ext cx="2021458" cy="135822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11" idx="3"/>
            <a:endCxn id="18" idx="1"/>
          </p:cNvCxnSpPr>
          <p:nvPr/>
        </p:nvCxnSpPr>
        <p:spPr>
          <a:xfrm>
            <a:off x="5034951" y="5145320"/>
            <a:ext cx="2021458"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4653950" y="1914804"/>
            <a:ext cx="2884099" cy="584775"/>
          </a:xfrm>
          <a:prstGeom prst="rect">
            <a:avLst/>
          </a:prstGeom>
          <a:noFill/>
        </p:spPr>
        <p:txBody>
          <a:bodyPr wrap="square" rtlCol="0">
            <a:spAutoFit/>
          </a:bodyPr>
          <a:lstStyle/>
          <a:p>
            <a:pPr algn="ctr"/>
            <a:r>
              <a:rPr lang="en-US" sz="1600" dirty="0" smtClean="0"/>
              <a:t>Each</a:t>
            </a:r>
            <a:r>
              <a:rPr lang="en-US" sz="1600" b="1" dirty="0" smtClean="0"/>
              <a:t> </a:t>
            </a:r>
            <a:r>
              <a:rPr lang="en-US" sz="1600" b="1" dirty="0" smtClean="0">
                <a:solidFill>
                  <a:srgbClr val="00B050"/>
                </a:solidFill>
              </a:rPr>
              <a:t>pair of (D</a:t>
            </a:r>
            <a:r>
              <a:rPr lang="en-US" sz="1600" b="1" baseline="-25000" dirty="0" smtClean="0">
                <a:solidFill>
                  <a:srgbClr val="00B050"/>
                </a:solidFill>
              </a:rPr>
              <a:t>i</a:t>
            </a:r>
            <a:r>
              <a:rPr lang="en-US" sz="1600" b="1" dirty="0" smtClean="0">
                <a:solidFill>
                  <a:srgbClr val="00B050"/>
                </a:solidFill>
              </a:rPr>
              <a:t>, </a:t>
            </a:r>
            <a:r>
              <a:rPr lang="en-US" sz="1600" b="1" dirty="0" err="1" smtClean="0">
                <a:solidFill>
                  <a:srgbClr val="00B050"/>
                </a:solidFill>
              </a:rPr>
              <a:t>R</a:t>
            </a:r>
            <a:r>
              <a:rPr lang="en-US" sz="1600" b="1" baseline="-25000" dirty="0" err="1" smtClean="0">
                <a:solidFill>
                  <a:srgbClr val="00B050"/>
                </a:solidFill>
              </a:rPr>
              <a:t>j</a:t>
            </a:r>
            <a:r>
              <a:rPr lang="en-US" sz="1600" b="1" dirty="0" smtClean="0">
                <a:solidFill>
                  <a:srgbClr val="00B050"/>
                </a:solidFill>
              </a:rPr>
              <a:t>)</a:t>
            </a:r>
            <a:r>
              <a:rPr lang="en-US" sz="1600" b="1" dirty="0" smtClean="0"/>
              <a:t> </a:t>
            </a:r>
            <a:r>
              <a:rPr lang="en-US" sz="1600" dirty="0" smtClean="0"/>
              <a:t>forms a new </a:t>
            </a:r>
            <a:r>
              <a:rPr lang="en-US" sz="1600" b="1" dirty="0" smtClean="0">
                <a:solidFill>
                  <a:srgbClr val="00B050"/>
                </a:solidFill>
              </a:rPr>
              <a:t>fine-grained mutation operator</a:t>
            </a:r>
            <a:endParaRPr lang="en-US" sz="1600" b="1" dirty="0">
              <a:solidFill>
                <a:srgbClr val="00B050"/>
              </a:solidFill>
            </a:endParaRPr>
          </a:p>
        </p:txBody>
      </p:sp>
      <p:cxnSp>
        <p:nvCxnSpPr>
          <p:cNvPr id="79" name="Elbow Connector 78"/>
          <p:cNvCxnSpPr>
            <a:stCxn id="7" idx="0"/>
            <a:endCxn id="16" idx="0"/>
          </p:cNvCxnSpPr>
          <p:nvPr/>
        </p:nvCxnSpPr>
        <p:spPr>
          <a:xfrm rot="16200000" flipV="1">
            <a:off x="9349598" y="1277444"/>
            <a:ext cx="12700" cy="2748950"/>
          </a:xfrm>
          <a:prstGeom prst="bentConnector3">
            <a:avLst>
              <a:gd name="adj1" fmla="val 2954709"/>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1600200" y="1916622"/>
            <a:ext cx="2355012" cy="369332"/>
          </a:xfrm>
          <a:prstGeom prst="rect">
            <a:avLst/>
          </a:prstGeom>
          <a:noFill/>
        </p:spPr>
        <p:txBody>
          <a:bodyPr wrap="square" rtlCol="0">
            <a:spAutoFit/>
          </a:bodyPr>
          <a:lstStyle/>
          <a:p>
            <a:pPr algn="ctr"/>
            <a:r>
              <a:rPr lang="en-US" dirty="0" smtClean="0"/>
              <a:t>Divide into n partitions</a:t>
            </a:r>
            <a:endParaRPr lang="en-US" dirty="0"/>
          </a:p>
        </p:txBody>
      </p:sp>
      <p:sp>
        <p:nvSpPr>
          <p:cNvPr id="86" name="TextBox 85"/>
          <p:cNvSpPr txBox="1"/>
          <p:nvPr/>
        </p:nvSpPr>
        <p:spPr>
          <a:xfrm>
            <a:off x="8101405" y="1895086"/>
            <a:ext cx="2509086" cy="369332"/>
          </a:xfrm>
          <a:prstGeom prst="rect">
            <a:avLst/>
          </a:prstGeom>
          <a:noFill/>
        </p:spPr>
        <p:txBody>
          <a:bodyPr wrap="square" rtlCol="0">
            <a:spAutoFit/>
          </a:bodyPr>
          <a:lstStyle/>
          <a:p>
            <a:pPr algn="ctr"/>
            <a:r>
              <a:rPr lang="en-US" dirty="0" smtClean="0"/>
              <a:t>Divide into m partitions</a:t>
            </a:r>
            <a:endParaRPr lang="en-US" dirty="0"/>
          </a:p>
        </p:txBody>
      </p:sp>
    </p:spTree>
    <p:extLst>
      <p:ext uri="{BB962C8B-B14F-4D97-AF65-F5344CB8AC3E}">
        <p14:creationId xmlns:p14="http://schemas.microsoft.com/office/powerpoint/2010/main" val="15157225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Partition Methods for Domain/Range</a:t>
            </a:r>
            <a:endParaRPr lang="en-US" dirty="0"/>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nvPr>
            </p:nvGraphicFramePr>
            <p:xfrm>
              <a:off x="330681" y="1585996"/>
              <a:ext cx="11518682" cy="4668520"/>
            </p:xfrm>
            <a:graphic>
              <a:graphicData uri="http://schemas.openxmlformats.org/drawingml/2006/table">
                <a:tbl>
                  <a:tblPr firstRow="1" bandRow="1">
                    <a:tableStyleId>{5940675A-B579-460E-94D1-54222C63F5DA}</a:tableStyleId>
                  </a:tblPr>
                  <a:tblGrid>
                    <a:gridCol w="2847647">
                      <a:extLst>
                        <a:ext uri="{9D8B030D-6E8A-4147-A177-3AD203B41FA5}">
                          <a16:colId xmlns:a16="http://schemas.microsoft.com/office/drawing/2014/main" val="1085429560"/>
                        </a:ext>
                      </a:extLst>
                    </a:gridCol>
                    <a:gridCol w="5253071">
                      <a:extLst>
                        <a:ext uri="{9D8B030D-6E8A-4147-A177-3AD203B41FA5}">
                          <a16:colId xmlns:a16="http://schemas.microsoft.com/office/drawing/2014/main" val="3820539587"/>
                        </a:ext>
                      </a:extLst>
                    </a:gridCol>
                    <a:gridCol w="3417964">
                      <a:extLst>
                        <a:ext uri="{9D8B030D-6E8A-4147-A177-3AD203B41FA5}">
                          <a16:colId xmlns:a16="http://schemas.microsoft.com/office/drawing/2014/main" val="1474746363"/>
                        </a:ext>
                      </a:extLst>
                    </a:gridCol>
                  </a:tblGrid>
                  <a:tr h="370840">
                    <a:tc>
                      <a:txBody>
                        <a:bodyPr/>
                        <a:lstStyle/>
                        <a:p>
                          <a:pPr algn="ctr"/>
                          <a:r>
                            <a:rPr lang="en-US" dirty="0" smtClean="0"/>
                            <a:t>Category</a:t>
                          </a:r>
                          <a:r>
                            <a:rPr lang="en-US" baseline="0" dirty="0" smtClean="0"/>
                            <a:t> of Domain/Range</a:t>
                          </a:r>
                          <a:endParaRPr lang="en-US" dirty="0"/>
                        </a:p>
                      </a:txBody>
                      <a:tcPr/>
                    </a:tc>
                    <a:tc>
                      <a:txBody>
                        <a:bodyPr/>
                        <a:lstStyle/>
                        <a:p>
                          <a:pPr algn="ctr"/>
                          <a:r>
                            <a:rPr lang="en-US" dirty="0" smtClean="0"/>
                            <a:t>Partition</a:t>
                          </a:r>
                          <a:r>
                            <a:rPr lang="en-US" baseline="0" dirty="0" smtClean="0"/>
                            <a:t> Method</a:t>
                          </a:r>
                          <a:endParaRPr lang="en-US" dirty="0"/>
                        </a:p>
                      </a:txBody>
                      <a:tcPr/>
                    </a:tc>
                    <a:tc>
                      <a:txBody>
                        <a:bodyPr/>
                        <a:lstStyle/>
                        <a:p>
                          <a:pPr algn="ctr"/>
                          <a:r>
                            <a:rPr lang="en-US" dirty="0" smtClean="0"/>
                            <a:t>Example</a:t>
                          </a:r>
                          <a:endParaRPr lang="en-US" dirty="0"/>
                        </a:p>
                      </a:txBody>
                      <a:tcPr/>
                    </a:tc>
                    <a:extLst>
                      <a:ext uri="{0D108BD9-81ED-4DB2-BD59-A6C34878D82A}">
                        <a16:rowId xmlns:a16="http://schemas.microsoft.com/office/drawing/2014/main" val="1659605708"/>
                      </a:ext>
                    </a:extLst>
                  </a:tr>
                  <a:tr h="370840">
                    <a:tc>
                      <a:txBody>
                        <a:bodyPr/>
                        <a:lstStyle/>
                        <a:p>
                          <a:r>
                            <a:rPr lang="en-US" dirty="0" smtClean="0"/>
                            <a:t>A set of operators</a:t>
                          </a:r>
                          <a:endParaRPr lang="en-US" dirty="0"/>
                        </a:p>
                      </a:txBody>
                      <a:tcPr/>
                    </a:tc>
                    <a:tc>
                      <a:txBody>
                        <a:bodyPr/>
                        <a:lstStyle/>
                        <a:p>
                          <a:r>
                            <a:rPr lang="en-US" dirty="0" smtClean="0"/>
                            <a:t>Singleton</a:t>
                          </a:r>
                          <a:r>
                            <a:rPr lang="en-US" baseline="0" dirty="0" smtClean="0"/>
                            <a:t> sets of operators</a:t>
                          </a:r>
                          <a:endParaRPr lang="en-US" dirty="0"/>
                        </a:p>
                      </a:txBody>
                      <a:tcPr/>
                    </a:tc>
                    <a:tc>
                      <a:txBody>
                        <a:bodyPr/>
                        <a:lstStyle/>
                        <a:p>
                          <a:pPr/>
                          <a:r>
                            <a:rPr lang="en-US" dirty="0" smtClean="0"/>
                            <a:t>OAAN:</a:t>
                          </a:r>
                          <a:r>
                            <a:rPr lang="en-US" baseline="0" dirty="0" smtClean="0"/>
                            <a:t> </a:t>
                          </a:r>
                          <a14:m>
                            <m:oMath xmlns:m="http://schemas.openxmlformats.org/officeDocument/2006/math">
                              <m:d>
                                <m:dPr>
                                  <m:begChr m:val="{"/>
                                  <m:endChr m:val="}"/>
                                  <m:ctrlPr>
                                    <a:rPr lang="en-US" b="0" i="1" baseline="0" smtClean="0">
                                      <a:latin typeface="Cambria Math" panose="02040503050406030204" pitchFamily="18" charset="0"/>
                                    </a:rPr>
                                  </m:ctrlPr>
                                </m:dPr>
                                <m:e>
                                  <m:r>
                                    <a:rPr lang="en-US" b="0" i="1" baseline="0" smtClean="0">
                                      <a:latin typeface="Cambria Math" panose="02040503050406030204" pitchFamily="18" charset="0"/>
                                    </a:rPr>
                                    <m:t>+,−,∗, /,%</m:t>
                                  </m:r>
                                </m:e>
                              </m:d>
                            </m:oMath>
                          </a14:m>
                          <a:r>
                            <a:rPr lang="en-US" b="0" i="1" baseline="0" dirty="0" smtClean="0">
                              <a:latin typeface="Cambria Math" panose="02040503050406030204" pitchFamily="18" charset="0"/>
                            </a:rPr>
                            <a:t/>
                          </a:r>
                          <a:br>
                            <a:rPr lang="en-US" b="0" i="1" baseline="0" dirty="0" smtClean="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b="0" i="1" baseline="0"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m:t>
                                    </m:r>
                                  </m:e>
                                </m:d>
                              </m:oMath>
                            </m:oMathPara>
                          </a14:m>
                          <a:endParaRPr lang="en-US" dirty="0"/>
                        </a:p>
                      </a:txBody>
                      <a:tcPr/>
                    </a:tc>
                    <a:extLst>
                      <a:ext uri="{0D108BD9-81ED-4DB2-BD59-A6C34878D82A}">
                        <a16:rowId xmlns:a16="http://schemas.microsoft.com/office/drawing/2014/main" val="3215362631"/>
                      </a:ext>
                    </a:extLst>
                  </a:tr>
                  <a:tr h="370840">
                    <a:tc>
                      <a:txBody>
                        <a:bodyPr/>
                        <a:lstStyle/>
                        <a:p>
                          <a:r>
                            <a:rPr lang="en-US" dirty="0" smtClean="0"/>
                            <a:t>A set of expressions </a:t>
                          </a:r>
                          <a:endParaRPr lang="en-US" dirty="0"/>
                        </a:p>
                      </a:txBody>
                      <a:tcPr/>
                    </a:tc>
                    <a:tc>
                      <a:txBody>
                        <a:bodyPr/>
                        <a:lstStyle/>
                        <a:p>
                          <a:r>
                            <a:rPr lang="en-US" dirty="0" smtClean="0"/>
                            <a:t>Singleton sets of expressions</a:t>
                          </a:r>
                        </a:p>
                      </a:txBody>
                      <a:tcPr/>
                    </a:tc>
                    <a:tc>
                      <a:txBody>
                        <a:bodyPr/>
                        <a:lstStyle/>
                        <a:p>
                          <a:pPr/>
                          <a:r>
                            <a:rPr lang="en-US" baseline="0" dirty="0" smtClean="0"/>
                            <a:t>VTWD: </a:t>
                          </a:r>
                          <a14:m>
                            <m:oMath xmlns:m="http://schemas.openxmlformats.org/officeDocument/2006/math">
                              <m:d>
                                <m:dPr>
                                  <m:begChr m:val="{"/>
                                  <m:endChr m:val="}"/>
                                  <m:ctrlPr>
                                    <a:rPr lang="en-US" i="1" baseline="0" dirty="0" smtClean="0">
                                      <a:latin typeface="Cambria Math" panose="02040503050406030204" pitchFamily="18" charset="0"/>
                                    </a:rPr>
                                  </m:ctrlPr>
                                </m:dPr>
                                <m:e>
                                  <m:r>
                                    <a:rPr lang="en-US" i="1" baseline="0" dirty="0" smtClean="0">
                                      <a:latin typeface="Cambria Math" panose="02040503050406030204" pitchFamily="18" charset="0"/>
                                    </a:rPr>
                                    <m:t>𝑥</m:t>
                                  </m:r>
                                  <m:r>
                                    <a:rPr lang="en-US" i="1" baseline="0" dirty="0" smtClean="0">
                                      <a:latin typeface="Cambria Math" panose="02040503050406030204" pitchFamily="18" charset="0"/>
                                    </a:rPr>
                                    <m:t>+1, </m:t>
                                  </m:r>
                                  <m:r>
                                    <a:rPr lang="en-US" i="1" baseline="0" dirty="0" smtClean="0">
                                      <a:latin typeface="Cambria Math" panose="02040503050406030204" pitchFamily="18" charset="0"/>
                                    </a:rPr>
                                    <m:t>𝑥</m:t>
                                  </m:r>
                                  <m:r>
                                    <a:rPr lang="en-US" i="1" baseline="0" dirty="0" smtClean="0">
                                      <a:latin typeface="Cambria Math" panose="02040503050406030204" pitchFamily="18" charset="0"/>
                                    </a:rPr>
                                    <m:t>−1</m:t>
                                  </m:r>
                                </m:e>
                              </m:d>
                            </m:oMath>
                          </a14:m>
                          <a:r>
                            <a:rPr lang="en-US" i="1" baseline="0" dirty="0" smtClean="0">
                              <a:latin typeface="Cambria Math" panose="02040503050406030204" pitchFamily="18" charset="0"/>
                            </a:rPr>
                            <a:t/>
                          </a:r>
                          <a:br>
                            <a:rPr lang="en-US" i="1" baseline="0" dirty="0" smtClean="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b="0" i="1" baseline="0" dirty="0"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−1}</m:t>
                                </m:r>
                              </m:oMath>
                            </m:oMathPara>
                          </a14:m>
                          <a:endParaRPr lang="en-US" dirty="0"/>
                        </a:p>
                      </a:txBody>
                      <a:tcPr/>
                    </a:tc>
                    <a:extLst>
                      <a:ext uri="{0D108BD9-81ED-4DB2-BD59-A6C34878D82A}">
                        <a16:rowId xmlns:a16="http://schemas.microsoft.com/office/drawing/2014/main" val="1391531251"/>
                      </a:ext>
                    </a:extLst>
                  </a:tr>
                  <a:tr h="370840">
                    <a:tc>
                      <a:txBody>
                        <a:bodyPr/>
                        <a:lstStyle/>
                        <a:p>
                          <a:r>
                            <a:rPr lang="en-US" dirty="0" smtClean="0"/>
                            <a:t>A set of variables</a:t>
                          </a:r>
                          <a:endParaRPr lang="en-US" dirty="0"/>
                        </a:p>
                      </a:txBody>
                      <a:tcPr/>
                    </a:tc>
                    <a:tc>
                      <a:txBody>
                        <a:bodyPr/>
                        <a:lstStyle/>
                        <a:p>
                          <a:r>
                            <a:rPr lang="en-US" dirty="0" smtClean="0"/>
                            <a:t>Sort in alphabetical order.</a:t>
                          </a:r>
                        </a:p>
                        <a:p>
                          <a:r>
                            <a:rPr lang="en-US" dirty="0" smtClean="0"/>
                            <a:t>Divide</a:t>
                          </a:r>
                          <a:r>
                            <a:rPr lang="en-US" baseline="0" dirty="0" smtClean="0"/>
                            <a:t> into N partitions whose size are (almost) equal.</a:t>
                          </a:r>
                          <a:endParaRPr lang="en-US" dirty="0" smtClean="0"/>
                        </a:p>
                      </a:txBody>
                      <a:tcPr/>
                    </a:tc>
                    <a:tc>
                      <a:txBody>
                        <a:bodyPr/>
                        <a:lstStyle/>
                        <a:p>
                          <a:r>
                            <a:rPr lang="en-US" dirty="0" smtClean="0"/>
                            <a:t>CGSR:</a:t>
                          </a:r>
                          <a:r>
                            <a:rPr lang="en-US" baseline="0" dirty="0" smtClean="0"/>
                            <a:t> {set of all global </a:t>
                          </a:r>
                          <a:r>
                            <a:rPr lang="en-US" baseline="0" dirty="0" err="1" smtClean="0"/>
                            <a:t>vars</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mn-lt"/>
                            </a:rPr>
                            <a:t>If N=10, </a:t>
                          </a:r>
                          <a14:m>
                            <m:oMath xmlns:m="http://schemas.openxmlformats.org/officeDocument/2006/math">
                              <m:r>
                                <a:rPr lang="en-US" b="0" i="1" baseline="0" smtClean="0">
                                  <a:latin typeface="Cambria Math" panose="02040503050406030204" pitchFamily="18" charset="0"/>
                                </a:rPr>
                                <m:t>{</m:t>
                              </m:r>
                              <m:r>
                                <a:rPr lang="en-US" b="0" i="1" baseline="0" smtClean="0">
                                  <a:latin typeface="Cambria Math" panose="02040503050406030204" pitchFamily="18" charset="0"/>
                                </a:rPr>
                                <m:t>𝑎</m:t>
                              </m:r>
                              <m:r>
                                <a:rPr lang="en-US" b="0" i="1" baseline="0" smtClean="0">
                                  <a:latin typeface="Cambria Math" panose="02040503050406030204" pitchFamily="18" charset="0"/>
                                </a:rPr>
                                <m:t>,</m:t>
                              </m:r>
                              <m:r>
                                <a:rPr lang="en-US" b="0" i="1" baseline="0" smtClean="0">
                                  <a:latin typeface="Cambria Math" panose="02040503050406030204" pitchFamily="18" charset="0"/>
                                </a:rPr>
                                <m:t>𝑏</m:t>
                              </m:r>
                              <m:r>
                                <a:rPr lang="en-US" b="0" i="1" baseline="0" smtClean="0">
                                  <a:latin typeface="Cambria Math" panose="02040503050406030204" pitchFamily="18" charset="0"/>
                                </a:rPr>
                                <m:t>,</m:t>
                              </m:r>
                              <m:r>
                                <a:rPr lang="en-US" b="0" i="1" baseline="0" smtClean="0">
                                  <a:latin typeface="Cambria Math" panose="02040503050406030204" pitchFamily="18" charset="0"/>
                                </a:rPr>
                                <m:t>𝑐</m:t>
                              </m:r>
                              <m:r>
                                <a:rPr lang="en-US" b="0" i="1" baseline="0" smtClean="0">
                                  <a:latin typeface="Cambria Math" panose="02040503050406030204" pitchFamily="18" charset="0"/>
                                </a:rPr>
                                <m:t>,</m:t>
                              </m:r>
                              <m:r>
                                <a:rPr lang="en-US" b="0" i="1" baseline="0" smtClean="0">
                                  <a:latin typeface="Cambria Math" panose="02040503050406030204" pitchFamily="18" charset="0"/>
                                </a:rPr>
                                <m:t>𝑥</m:t>
                              </m:r>
                              <m:r>
                                <a:rPr lang="en-US" b="0" i="1" baseline="0" smtClean="0">
                                  <a:latin typeface="Cambria Math" panose="02040503050406030204" pitchFamily="18" charset="0"/>
                                </a:rPr>
                                <m:t>,</m:t>
                              </m:r>
                              <m:r>
                                <a:rPr lang="en-US" b="0" i="1" baseline="0" smtClean="0">
                                  <a:latin typeface="Cambria Math" panose="02040503050406030204" pitchFamily="18" charset="0"/>
                                </a:rPr>
                                <m:t>𝑦</m:t>
                              </m:r>
                              <m:r>
                                <a:rPr lang="en-US" b="0" i="1" baseline="0" smtClean="0">
                                  <a:latin typeface="Cambria Math" panose="02040503050406030204" pitchFamily="18" charset="0"/>
                                </a:rPr>
                                <m:t>,</m:t>
                              </m:r>
                              <m:r>
                                <a:rPr lang="en-US" b="0" i="1" baseline="0" smtClean="0">
                                  <a:latin typeface="Cambria Math" panose="02040503050406030204" pitchFamily="18" charset="0"/>
                                </a:rPr>
                                <m:t>𝑧</m:t>
                              </m:r>
                              <m:r>
                                <a:rPr lang="en-US" b="0" i="1" baseline="0" smtClean="0">
                                  <a:latin typeface="Cambria Math" panose="02040503050406030204" pitchFamily="18" charset="0"/>
                                </a:rPr>
                                <m:t>}</m:t>
                              </m:r>
                            </m:oMath>
                          </a14:m>
                          <a:endParaRPr lang="en-US" b="0" dirty="0" smtClean="0">
                            <a:latin typeface="+mn-lt"/>
                          </a:endParaRPr>
                        </a:p>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𝑏</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𝑐</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y</m:t>
                                    </m:r>
                                  </m:e>
                                </m:d>
                                <m:r>
                                  <a:rPr lang="en-US" b="0" i="0" smtClean="0">
                                    <a:latin typeface="Cambria Math" panose="02040503050406030204" pitchFamily="18" charset="0"/>
                                  </a:rPr>
                                  <m:t>,</m:t>
                                </m:r>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z</m:t>
                                    </m:r>
                                  </m:e>
                                </m:d>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2499529401"/>
                      </a:ext>
                    </a:extLst>
                  </a:tr>
                  <a:tr h="370840">
                    <a:tc>
                      <a:txBody>
                        <a:bodyPr/>
                        <a:lstStyle/>
                        <a:p>
                          <a:r>
                            <a:rPr lang="en-US" dirty="0" smtClean="0"/>
                            <a:t>A set of constants</a:t>
                          </a:r>
                          <a:endParaRPr lang="en-US" dirty="0"/>
                        </a:p>
                      </a:txBody>
                      <a:tcPr/>
                    </a:tc>
                    <a:tc>
                      <a:txBody>
                        <a:bodyPr/>
                        <a:lstStyle/>
                        <a:p>
                          <a:r>
                            <a:rPr lang="en-US" dirty="0" smtClean="0"/>
                            <a:t>Sort in ascending numerical order.</a:t>
                          </a:r>
                        </a:p>
                        <a:p>
                          <a:r>
                            <a:rPr lang="en-US" dirty="0" smtClean="0"/>
                            <a:t>Divide</a:t>
                          </a:r>
                          <a:r>
                            <a:rPr lang="en-US" baseline="0" dirty="0" smtClean="0"/>
                            <a:t> into N partitions whose size are (almost) equal.</a:t>
                          </a:r>
                          <a:endParaRPr lang="en-US" dirty="0" smtClean="0"/>
                        </a:p>
                      </a:txBody>
                      <a:tcPr/>
                    </a:tc>
                    <a:tc>
                      <a:txBody>
                        <a:bodyPr/>
                        <a:lstStyle/>
                        <a:p>
                          <a:r>
                            <a:rPr lang="en-US" dirty="0" smtClean="0"/>
                            <a:t>CLCR:</a:t>
                          </a:r>
                          <a:r>
                            <a:rPr lang="en-US" baseline="0" dirty="0" smtClean="0"/>
                            <a:t> {set of all local </a:t>
                          </a:r>
                          <a:r>
                            <a:rPr lang="en-US" baseline="0" dirty="0" err="1" smtClean="0"/>
                            <a:t>consts</a:t>
                          </a:r>
                          <a:r>
                            <a:rPr lang="en-US" baseline="0" dirty="0" smtClean="0"/>
                            <a:t>}</a:t>
                          </a:r>
                        </a:p>
                        <a:p>
                          <a:r>
                            <a:rPr lang="en-US" b="0" dirty="0" smtClean="0">
                              <a:latin typeface="+mn-lt"/>
                            </a:rPr>
                            <a:t>If N=5, </a:t>
                          </a:r>
                          <a14:m>
                            <m:oMath xmlns:m="http://schemas.openxmlformats.org/officeDocument/2006/math">
                              <m:r>
                                <a:rPr lang="en-US" b="0" i="1" baseline="0" smtClean="0">
                                  <a:latin typeface="Cambria Math" panose="02040503050406030204" pitchFamily="18" charset="0"/>
                                </a:rPr>
                                <m:t>{1,2,3,5,10,15}</m:t>
                              </m:r>
                            </m:oMath>
                          </a14:m>
                          <a:endParaRPr lang="en-US" b="0" dirty="0" smtClean="0">
                            <a:latin typeface="+mn-lt"/>
                          </a:endParaRPr>
                        </a:p>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5</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10</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0" smtClean="0">
                                        <a:latin typeface="Cambria Math" panose="02040503050406030204" pitchFamily="18" charset="0"/>
                                      </a:rPr>
                                      <m:t>15</m:t>
                                    </m:r>
                                  </m:e>
                                </m:d>
                              </m:oMath>
                            </m:oMathPara>
                          </a14:m>
                          <a:endParaRPr lang="en-US" dirty="0"/>
                        </a:p>
                      </a:txBody>
                      <a:tcPr/>
                    </a:tc>
                    <a:extLst>
                      <a:ext uri="{0D108BD9-81ED-4DB2-BD59-A6C34878D82A}">
                        <a16:rowId xmlns:a16="http://schemas.microsoft.com/office/drawing/2014/main" val="2042617432"/>
                      </a:ext>
                    </a:extLst>
                  </a:tr>
                  <a:tr h="370840">
                    <a:tc>
                      <a:txBody>
                        <a:bodyPr/>
                        <a:lstStyle/>
                        <a:p>
                          <a:r>
                            <a:rPr lang="en-US" dirty="0" smtClean="0"/>
                            <a:t>A set of statements</a:t>
                          </a:r>
                          <a:endParaRPr lang="en-US" dirty="0"/>
                        </a:p>
                      </a:txBody>
                      <a:tcPr/>
                    </a:tc>
                    <a:tc>
                      <a:txBody>
                        <a:bodyPr/>
                        <a:lstStyle/>
                        <a:p>
                          <a:r>
                            <a:rPr lang="en-US" dirty="0" smtClean="0"/>
                            <a:t>{set of lines containing a stmt}</a:t>
                          </a:r>
                        </a:p>
                        <a:p>
                          <a:r>
                            <a:rPr lang="en-US" dirty="0" smtClean="0"/>
                            <a:t>Sort in ascending numerical order.</a:t>
                          </a:r>
                        </a:p>
                        <a:p>
                          <a:r>
                            <a:rPr lang="en-US" dirty="0" smtClean="0"/>
                            <a:t>Divide</a:t>
                          </a:r>
                          <a:r>
                            <a:rPr lang="en-US" baseline="0" dirty="0" smtClean="0"/>
                            <a:t> into N partitions whose size are (almost) equal. </a:t>
                          </a:r>
                          <a:endParaRPr lang="en-US" dirty="0" smtClean="0"/>
                        </a:p>
                      </a:txBody>
                      <a:tcPr/>
                    </a:tc>
                    <a:tc>
                      <a:txBody>
                        <a:bodyPr/>
                        <a:lstStyle/>
                        <a:p>
                          <a:r>
                            <a:rPr lang="en-US" b="0" dirty="0" smtClean="0">
                              <a:latin typeface="+mn-lt"/>
                            </a:rPr>
                            <a:t>If N=5,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4,5,7,8,11</m:t>
                                  </m:r>
                                </m:e>
                              </m:d>
                            </m:oMath>
                          </a14:m>
                          <a:r>
                            <a:rPr lang="en-US" b="0" dirty="0" smtClean="0">
                              <a:latin typeface="+mn-lt"/>
                            </a:rPr>
                            <a:t> is set of lines</a:t>
                          </a:r>
                          <a:r>
                            <a:rPr lang="en-US" b="0" baseline="0" dirty="0" smtClean="0">
                              <a:latin typeface="+mn-lt"/>
                            </a:rPr>
                            <a:t> with a stmt</a:t>
                          </a:r>
                          <a:endParaRPr lang="en-US" b="0" dirty="0" smtClean="0">
                            <a:latin typeface="+mn-lt"/>
                          </a:endParaRPr>
                        </a:p>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4</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5</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7</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8</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0" smtClean="0">
                                        <a:latin typeface="Cambria Math" panose="02040503050406030204" pitchFamily="18" charset="0"/>
                                      </a:rPr>
                                      <m:t>11</m:t>
                                    </m:r>
                                  </m:e>
                                </m:d>
                              </m:oMath>
                            </m:oMathPara>
                          </a14:m>
                          <a:endParaRPr lang="en-US" dirty="0"/>
                        </a:p>
                      </a:txBody>
                      <a:tcPr/>
                    </a:tc>
                    <a:extLst>
                      <a:ext uri="{0D108BD9-81ED-4DB2-BD59-A6C34878D82A}">
                        <a16:rowId xmlns:a16="http://schemas.microsoft.com/office/drawing/2014/main" val="1198370443"/>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1455361790"/>
                  </p:ext>
                </p:extLst>
              </p:nvPr>
            </p:nvGraphicFramePr>
            <p:xfrm>
              <a:off x="330681" y="1585996"/>
              <a:ext cx="11518682" cy="4668520"/>
            </p:xfrm>
            <a:graphic>
              <a:graphicData uri="http://schemas.openxmlformats.org/drawingml/2006/table">
                <a:tbl>
                  <a:tblPr firstRow="1" bandRow="1">
                    <a:tableStyleId>{5940675A-B579-460E-94D1-54222C63F5DA}</a:tableStyleId>
                  </a:tblPr>
                  <a:tblGrid>
                    <a:gridCol w="2847647">
                      <a:extLst>
                        <a:ext uri="{9D8B030D-6E8A-4147-A177-3AD203B41FA5}">
                          <a16:colId xmlns:a16="http://schemas.microsoft.com/office/drawing/2014/main" val="1085429560"/>
                        </a:ext>
                      </a:extLst>
                    </a:gridCol>
                    <a:gridCol w="5253071">
                      <a:extLst>
                        <a:ext uri="{9D8B030D-6E8A-4147-A177-3AD203B41FA5}">
                          <a16:colId xmlns:a16="http://schemas.microsoft.com/office/drawing/2014/main" val="3820539587"/>
                        </a:ext>
                      </a:extLst>
                    </a:gridCol>
                    <a:gridCol w="3417964">
                      <a:extLst>
                        <a:ext uri="{9D8B030D-6E8A-4147-A177-3AD203B41FA5}">
                          <a16:colId xmlns:a16="http://schemas.microsoft.com/office/drawing/2014/main" val="1474746363"/>
                        </a:ext>
                      </a:extLst>
                    </a:gridCol>
                  </a:tblGrid>
                  <a:tr h="370840">
                    <a:tc>
                      <a:txBody>
                        <a:bodyPr/>
                        <a:lstStyle/>
                        <a:p>
                          <a:pPr algn="ctr"/>
                          <a:r>
                            <a:rPr lang="en-US" dirty="0" smtClean="0"/>
                            <a:t>Category</a:t>
                          </a:r>
                          <a:r>
                            <a:rPr lang="en-US" baseline="0" dirty="0" smtClean="0"/>
                            <a:t> of Domain/Range</a:t>
                          </a:r>
                          <a:endParaRPr lang="en-US" dirty="0"/>
                        </a:p>
                      </a:txBody>
                      <a:tcPr/>
                    </a:tc>
                    <a:tc>
                      <a:txBody>
                        <a:bodyPr/>
                        <a:lstStyle/>
                        <a:p>
                          <a:pPr algn="ctr"/>
                          <a:r>
                            <a:rPr lang="en-US" dirty="0" smtClean="0"/>
                            <a:t>Partition</a:t>
                          </a:r>
                          <a:r>
                            <a:rPr lang="en-US" baseline="0" dirty="0" smtClean="0"/>
                            <a:t> Method</a:t>
                          </a:r>
                          <a:endParaRPr lang="en-US" dirty="0"/>
                        </a:p>
                      </a:txBody>
                      <a:tcPr/>
                    </a:tc>
                    <a:tc>
                      <a:txBody>
                        <a:bodyPr/>
                        <a:lstStyle/>
                        <a:p>
                          <a:pPr algn="ctr"/>
                          <a:r>
                            <a:rPr lang="en-US" dirty="0" smtClean="0"/>
                            <a:t>Example</a:t>
                          </a:r>
                          <a:endParaRPr lang="en-US" dirty="0"/>
                        </a:p>
                      </a:txBody>
                      <a:tcPr/>
                    </a:tc>
                    <a:extLst>
                      <a:ext uri="{0D108BD9-81ED-4DB2-BD59-A6C34878D82A}">
                        <a16:rowId xmlns:a16="http://schemas.microsoft.com/office/drawing/2014/main" val="1659605708"/>
                      </a:ext>
                    </a:extLst>
                  </a:tr>
                  <a:tr h="640080">
                    <a:tc>
                      <a:txBody>
                        <a:bodyPr/>
                        <a:lstStyle/>
                        <a:p>
                          <a:r>
                            <a:rPr lang="en-US" dirty="0" smtClean="0"/>
                            <a:t>A set of operators</a:t>
                          </a:r>
                          <a:endParaRPr lang="en-US" dirty="0"/>
                        </a:p>
                      </a:txBody>
                      <a:tcPr/>
                    </a:tc>
                    <a:tc>
                      <a:txBody>
                        <a:bodyPr/>
                        <a:lstStyle/>
                        <a:p>
                          <a:r>
                            <a:rPr lang="en-US" dirty="0" smtClean="0"/>
                            <a:t>Singleton</a:t>
                          </a:r>
                          <a:r>
                            <a:rPr lang="en-US" baseline="0" dirty="0" smtClean="0"/>
                            <a:t> sets of operators</a:t>
                          </a:r>
                          <a:endParaRPr lang="en-US" dirty="0"/>
                        </a:p>
                      </a:txBody>
                      <a:tcPr/>
                    </a:tc>
                    <a:tc>
                      <a:txBody>
                        <a:bodyPr/>
                        <a:lstStyle/>
                        <a:p>
                          <a:endParaRPr lang="en-US"/>
                        </a:p>
                      </a:txBody>
                      <a:tcPr>
                        <a:blipFill>
                          <a:blip r:embed="rId3"/>
                          <a:stretch>
                            <a:fillRect l="-237077" t="-62857" r="-357" b="-586667"/>
                          </a:stretch>
                        </a:blipFill>
                      </a:tcPr>
                    </a:tc>
                    <a:extLst>
                      <a:ext uri="{0D108BD9-81ED-4DB2-BD59-A6C34878D82A}">
                        <a16:rowId xmlns:a16="http://schemas.microsoft.com/office/drawing/2014/main" val="3215362631"/>
                      </a:ext>
                    </a:extLst>
                  </a:tr>
                  <a:tr h="640080">
                    <a:tc>
                      <a:txBody>
                        <a:bodyPr/>
                        <a:lstStyle/>
                        <a:p>
                          <a:r>
                            <a:rPr lang="en-US" dirty="0" smtClean="0"/>
                            <a:t>A set of expressions </a:t>
                          </a:r>
                          <a:endParaRPr lang="en-US" dirty="0"/>
                        </a:p>
                      </a:txBody>
                      <a:tcPr/>
                    </a:tc>
                    <a:tc>
                      <a:txBody>
                        <a:bodyPr/>
                        <a:lstStyle/>
                        <a:p>
                          <a:r>
                            <a:rPr lang="en-US" dirty="0" smtClean="0"/>
                            <a:t>Singleton </a:t>
                          </a:r>
                          <a:r>
                            <a:rPr lang="en-US" dirty="0" smtClean="0"/>
                            <a:t>sets of expressions</a:t>
                          </a:r>
                        </a:p>
                      </a:txBody>
                      <a:tcPr/>
                    </a:tc>
                    <a:tc>
                      <a:txBody>
                        <a:bodyPr/>
                        <a:lstStyle/>
                        <a:p>
                          <a:endParaRPr lang="en-US"/>
                        </a:p>
                      </a:txBody>
                      <a:tcPr>
                        <a:blipFill>
                          <a:blip r:embed="rId3"/>
                          <a:stretch>
                            <a:fillRect l="-237077" t="-162857" r="-357" b="-486667"/>
                          </a:stretch>
                        </a:blipFill>
                      </a:tcPr>
                    </a:tc>
                    <a:extLst>
                      <a:ext uri="{0D108BD9-81ED-4DB2-BD59-A6C34878D82A}">
                        <a16:rowId xmlns:a16="http://schemas.microsoft.com/office/drawing/2014/main" val="1391531251"/>
                      </a:ext>
                    </a:extLst>
                  </a:tr>
                  <a:tr h="1188720">
                    <a:tc>
                      <a:txBody>
                        <a:bodyPr/>
                        <a:lstStyle/>
                        <a:p>
                          <a:r>
                            <a:rPr lang="en-US" dirty="0" smtClean="0"/>
                            <a:t>A set of variables</a:t>
                          </a:r>
                          <a:endParaRPr lang="en-US" dirty="0"/>
                        </a:p>
                      </a:txBody>
                      <a:tcPr/>
                    </a:tc>
                    <a:tc>
                      <a:txBody>
                        <a:bodyPr/>
                        <a:lstStyle/>
                        <a:p>
                          <a:r>
                            <a:rPr lang="en-US" dirty="0" smtClean="0"/>
                            <a:t>Sort in alphabetical order.</a:t>
                          </a:r>
                        </a:p>
                        <a:p>
                          <a:r>
                            <a:rPr lang="en-US" dirty="0" smtClean="0"/>
                            <a:t>Divide</a:t>
                          </a:r>
                          <a:r>
                            <a:rPr lang="en-US" baseline="0" dirty="0" smtClean="0"/>
                            <a:t> into N partitions whose size are (almost) equal.</a:t>
                          </a:r>
                          <a:endParaRPr lang="en-US" dirty="0" smtClean="0"/>
                        </a:p>
                      </a:txBody>
                      <a:tcPr/>
                    </a:tc>
                    <a:tc>
                      <a:txBody>
                        <a:bodyPr/>
                        <a:lstStyle/>
                        <a:p>
                          <a:endParaRPr lang="en-US"/>
                        </a:p>
                      </a:txBody>
                      <a:tcPr>
                        <a:blipFill>
                          <a:blip r:embed="rId3"/>
                          <a:stretch>
                            <a:fillRect l="-237077" t="-140816" r="-357" b="-160714"/>
                          </a:stretch>
                        </a:blipFill>
                      </a:tcPr>
                    </a:tc>
                    <a:extLst>
                      <a:ext uri="{0D108BD9-81ED-4DB2-BD59-A6C34878D82A}">
                        <a16:rowId xmlns:a16="http://schemas.microsoft.com/office/drawing/2014/main" val="2499529401"/>
                      </a:ext>
                    </a:extLst>
                  </a:tr>
                  <a:tr h="914400">
                    <a:tc>
                      <a:txBody>
                        <a:bodyPr/>
                        <a:lstStyle/>
                        <a:p>
                          <a:r>
                            <a:rPr lang="en-US" dirty="0" smtClean="0"/>
                            <a:t>A set of constants</a:t>
                          </a:r>
                          <a:endParaRPr lang="en-US" dirty="0"/>
                        </a:p>
                      </a:txBody>
                      <a:tcPr/>
                    </a:tc>
                    <a:tc>
                      <a:txBody>
                        <a:bodyPr/>
                        <a:lstStyle/>
                        <a:p>
                          <a:r>
                            <a:rPr lang="en-US" dirty="0" smtClean="0"/>
                            <a:t>Sort in ascending numerical order.</a:t>
                          </a:r>
                        </a:p>
                        <a:p>
                          <a:r>
                            <a:rPr lang="en-US" dirty="0" smtClean="0"/>
                            <a:t>Divide</a:t>
                          </a:r>
                          <a:r>
                            <a:rPr lang="en-US" baseline="0" dirty="0" smtClean="0"/>
                            <a:t> into N partitions whose size are (almost) equal.</a:t>
                          </a:r>
                          <a:endParaRPr lang="en-US" dirty="0" smtClean="0"/>
                        </a:p>
                      </a:txBody>
                      <a:tcPr/>
                    </a:tc>
                    <a:tc>
                      <a:txBody>
                        <a:bodyPr/>
                        <a:lstStyle/>
                        <a:p>
                          <a:endParaRPr lang="en-US"/>
                        </a:p>
                      </a:txBody>
                      <a:tcPr>
                        <a:blipFill>
                          <a:blip r:embed="rId3"/>
                          <a:stretch>
                            <a:fillRect l="-237077" t="-314667" r="-357" b="-110000"/>
                          </a:stretch>
                        </a:blipFill>
                      </a:tcPr>
                    </a:tc>
                    <a:extLst>
                      <a:ext uri="{0D108BD9-81ED-4DB2-BD59-A6C34878D82A}">
                        <a16:rowId xmlns:a16="http://schemas.microsoft.com/office/drawing/2014/main" val="2042617432"/>
                      </a:ext>
                    </a:extLst>
                  </a:tr>
                  <a:tr h="914400">
                    <a:tc>
                      <a:txBody>
                        <a:bodyPr/>
                        <a:lstStyle/>
                        <a:p>
                          <a:r>
                            <a:rPr lang="en-US" dirty="0" smtClean="0"/>
                            <a:t>A set of statements</a:t>
                          </a:r>
                          <a:endParaRPr lang="en-US" dirty="0"/>
                        </a:p>
                      </a:txBody>
                      <a:tcPr/>
                    </a:tc>
                    <a:tc>
                      <a:txBody>
                        <a:bodyPr/>
                        <a:lstStyle/>
                        <a:p>
                          <a:r>
                            <a:rPr lang="en-US" dirty="0" smtClean="0"/>
                            <a:t>{set of lines containing a stmt}</a:t>
                          </a:r>
                        </a:p>
                        <a:p>
                          <a:r>
                            <a:rPr lang="en-US" dirty="0" smtClean="0"/>
                            <a:t>Sort in ascending numerical order.</a:t>
                          </a:r>
                        </a:p>
                        <a:p>
                          <a:r>
                            <a:rPr lang="en-US" dirty="0" smtClean="0"/>
                            <a:t>Divide</a:t>
                          </a:r>
                          <a:r>
                            <a:rPr lang="en-US" baseline="0" dirty="0" smtClean="0"/>
                            <a:t> into N partitions whose size are (almost) equal. </a:t>
                          </a:r>
                          <a:endParaRPr lang="en-US" dirty="0" smtClean="0"/>
                        </a:p>
                      </a:txBody>
                      <a:tcPr/>
                    </a:tc>
                    <a:tc>
                      <a:txBody>
                        <a:bodyPr/>
                        <a:lstStyle/>
                        <a:p>
                          <a:endParaRPr lang="en-US"/>
                        </a:p>
                      </a:txBody>
                      <a:tcPr>
                        <a:blipFill>
                          <a:blip r:embed="rId3"/>
                          <a:stretch>
                            <a:fillRect l="-237077" t="-414667" r="-357" b="-10000"/>
                          </a:stretch>
                        </a:blipFill>
                      </a:tcPr>
                    </a:tc>
                    <a:extLst>
                      <a:ext uri="{0D108BD9-81ED-4DB2-BD59-A6C34878D82A}">
                        <a16:rowId xmlns:a16="http://schemas.microsoft.com/office/drawing/2014/main" val="1198370443"/>
                      </a:ext>
                    </a:extLst>
                  </a:tr>
                </a:tbl>
              </a:graphicData>
            </a:graphic>
          </p:graphicFrame>
        </mc:Fallback>
      </mc:AlternateContent>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49</a:t>
            </a:fld>
            <a:endParaRPr lang="en-US"/>
          </a:p>
        </p:txBody>
      </p:sp>
      <p:sp>
        <p:nvSpPr>
          <p:cNvPr id="3" name="TextBox 2"/>
          <p:cNvSpPr txBox="1"/>
          <p:nvPr/>
        </p:nvSpPr>
        <p:spPr>
          <a:xfrm>
            <a:off x="2894452" y="6356350"/>
            <a:ext cx="6256424" cy="461665"/>
          </a:xfrm>
          <a:prstGeom prst="rect">
            <a:avLst/>
          </a:prstGeom>
          <a:noFill/>
        </p:spPr>
        <p:txBody>
          <a:bodyPr wrap="square" rtlCol="0">
            <a:spAutoFit/>
          </a:bodyPr>
          <a:lstStyle/>
          <a:p>
            <a:pPr algn="ctr"/>
            <a:r>
              <a:rPr lang="en-US" sz="2400" dirty="0" smtClean="0"/>
              <a:t>108</a:t>
            </a:r>
            <a:r>
              <a:rPr lang="en-US" dirty="0" smtClean="0"/>
              <a:t> coarse-grained operators </a:t>
            </a:r>
            <a:r>
              <a:rPr lang="en-US" dirty="0" smtClean="0">
                <a:sym typeface="Wingdings" panose="05000000000000000000" pitchFamily="2" charset="2"/>
              </a:rPr>
              <a:t> </a:t>
            </a:r>
            <a:r>
              <a:rPr lang="en-US" sz="2400" dirty="0" smtClean="0">
                <a:sym typeface="Wingdings" panose="05000000000000000000" pitchFamily="2" charset="2"/>
              </a:rPr>
              <a:t>3711</a:t>
            </a:r>
            <a:r>
              <a:rPr lang="en-US" dirty="0" smtClean="0">
                <a:sym typeface="Wingdings" panose="05000000000000000000" pitchFamily="2" charset="2"/>
              </a:rPr>
              <a:t> fine-grained operators</a:t>
            </a:r>
            <a:endParaRPr lang="en-US" dirty="0"/>
          </a:p>
        </p:txBody>
      </p:sp>
    </p:spTree>
    <p:extLst>
      <p:ext uri="{BB962C8B-B14F-4D97-AF65-F5344CB8AC3E}">
        <p14:creationId xmlns:p14="http://schemas.microsoft.com/office/powerpoint/2010/main" val="2464512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Solutions for Challenge #2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14765131"/>
              </p:ext>
            </p:extLst>
          </p:nvPr>
        </p:nvGraphicFramePr>
        <p:xfrm>
          <a:off x="249382" y="1825625"/>
          <a:ext cx="11693237" cy="4754880"/>
        </p:xfrm>
        <a:graphic>
          <a:graphicData uri="http://schemas.openxmlformats.org/drawingml/2006/table">
            <a:tbl>
              <a:tblPr firstRow="1" bandRow="1">
                <a:tableStyleId>{5940675A-B579-460E-94D1-54222C63F5DA}</a:tableStyleId>
              </a:tblPr>
              <a:tblGrid>
                <a:gridCol w="1083350">
                  <a:extLst>
                    <a:ext uri="{9D8B030D-6E8A-4147-A177-3AD203B41FA5}">
                      <a16:colId xmlns:a16="http://schemas.microsoft.com/office/drawing/2014/main" val="3979083873"/>
                    </a:ext>
                  </a:extLst>
                </a:gridCol>
                <a:gridCol w="1927704">
                  <a:extLst>
                    <a:ext uri="{9D8B030D-6E8A-4147-A177-3AD203B41FA5}">
                      <a16:colId xmlns:a16="http://schemas.microsoft.com/office/drawing/2014/main" val="741199676"/>
                    </a:ext>
                  </a:extLst>
                </a:gridCol>
                <a:gridCol w="3971637">
                  <a:extLst>
                    <a:ext uri="{9D8B030D-6E8A-4147-A177-3AD203B41FA5}">
                      <a16:colId xmlns:a16="http://schemas.microsoft.com/office/drawing/2014/main" val="1325877116"/>
                    </a:ext>
                  </a:extLst>
                </a:gridCol>
                <a:gridCol w="1690254">
                  <a:extLst>
                    <a:ext uri="{9D8B030D-6E8A-4147-A177-3AD203B41FA5}">
                      <a16:colId xmlns:a16="http://schemas.microsoft.com/office/drawing/2014/main" val="2153181617"/>
                    </a:ext>
                  </a:extLst>
                </a:gridCol>
                <a:gridCol w="1514764">
                  <a:extLst>
                    <a:ext uri="{9D8B030D-6E8A-4147-A177-3AD203B41FA5}">
                      <a16:colId xmlns:a16="http://schemas.microsoft.com/office/drawing/2014/main" val="1817955518"/>
                    </a:ext>
                  </a:extLst>
                </a:gridCol>
                <a:gridCol w="1505528">
                  <a:extLst>
                    <a:ext uri="{9D8B030D-6E8A-4147-A177-3AD203B41FA5}">
                      <a16:colId xmlns:a16="http://schemas.microsoft.com/office/drawing/2014/main" val="3372048328"/>
                    </a:ext>
                  </a:extLst>
                </a:gridCol>
              </a:tblGrid>
              <a:tr h="370840">
                <a:tc>
                  <a:txBody>
                    <a:bodyPr/>
                    <a:lstStyle/>
                    <a:p>
                      <a:pPr algn="ctr"/>
                      <a:r>
                        <a:rPr lang="en-US" dirty="0" smtClean="0"/>
                        <a:t>Category</a:t>
                      </a:r>
                      <a:endParaRPr lang="en-US" dirty="0"/>
                    </a:p>
                  </a:txBody>
                  <a:tcPr anchor="ctr"/>
                </a:tc>
                <a:tc>
                  <a:txBody>
                    <a:bodyPr/>
                    <a:lstStyle/>
                    <a:p>
                      <a:pPr algn="ctr"/>
                      <a:r>
                        <a:rPr lang="en-US" dirty="0" smtClean="0"/>
                        <a:t>Technique</a:t>
                      </a:r>
                      <a:endParaRPr lang="en-US" dirty="0"/>
                    </a:p>
                  </a:txBody>
                  <a:tcPr anchor="ctr"/>
                </a:tc>
                <a:tc>
                  <a:txBody>
                    <a:bodyPr/>
                    <a:lstStyle/>
                    <a:p>
                      <a:pPr algn="ctr"/>
                      <a:r>
                        <a:rPr lang="en-US" dirty="0" smtClean="0"/>
                        <a:t>Brief description</a:t>
                      </a:r>
                      <a:endParaRPr lang="en-US" dirty="0"/>
                    </a:p>
                  </a:txBody>
                  <a:tcPr anchor="ctr"/>
                </a:tc>
                <a:tc>
                  <a:txBody>
                    <a:bodyPr/>
                    <a:lstStyle/>
                    <a:p>
                      <a:pPr algn="ctr"/>
                      <a:r>
                        <a:rPr lang="en-US" dirty="0" smtClean="0"/>
                        <a:t>Target Programs</a:t>
                      </a:r>
                      <a:endParaRPr lang="en-US" dirty="0"/>
                    </a:p>
                  </a:txBody>
                  <a:tcPr anchor="ctr"/>
                </a:tc>
                <a:tc>
                  <a:txBody>
                    <a:bodyPr/>
                    <a:lstStyle/>
                    <a:p>
                      <a:pPr algn="ctr"/>
                      <a:r>
                        <a:rPr lang="en-US" dirty="0" smtClean="0"/>
                        <a:t>Avg. LoC</a:t>
                      </a:r>
                      <a:endParaRPr lang="en-US" dirty="0"/>
                    </a:p>
                  </a:txBody>
                  <a:tcPr anchor="ctr"/>
                </a:tc>
                <a:tc>
                  <a:txBody>
                    <a:bodyPr/>
                    <a:lstStyle/>
                    <a:p>
                      <a:pPr algn="ctr"/>
                      <a:r>
                        <a:rPr lang="en-US" dirty="0" smtClean="0"/>
                        <a:t>Mutant</a:t>
                      </a:r>
                      <a:r>
                        <a:rPr lang="en-US" baseline="0" dirty="0" smtClean="0"/>
                        <a:t> Reduction %</a:t>
                      </a:r>
                      <a:endParaRPr lang="en-US" dirty="0"/>
                    </a:p>
                  </a:txBody>
                  <a:tcPr anchor="ctr"/>
                </a:tc>
                <a:extLst>
                  <a:ext uri="{0D108BD9-81ED-4DB2-BD59-A6C34878D82A}">
                    <a16:rowId xmlns:a16="http://schemas.microsoft.com/office/drawing/2014/main" val="367746561"/>
                  </a:ext>
                </a:extLst>
              </a:tr>
              <a:tr h="370840">
                <a:tc>
                  <a:txBody>
                    <a:bodyPr/>
                    <a:lstStyle/>
                    <a:p>
                      <a:r>
                        <a:rPr lang="en-US" dirty="0" smtClean="0"/>
                        <a:t>Random Selection</a:t>
                      </a:r>
                      <a:endParaRPr lang="en-US" dirty="0"/>
                    </a:p>
                  </a:txBody>
                  <a:tcPr anchor="ctr"/>
                </a:tc>
                <a:tc>
                  <a:txBody>
                    <a:bodyPr/>
                    <a:lstStyle/>
                    <a:p>
                      <a:r>
                        <a:rPr lang="en-US" dirty="0" smtClean="0"/>
                        <a:t>Wong and </a:t>
                      </a:r>
                      <a:r>
                        <a:rPr lang="en-US" dirty="0" err="1" smtClean="0"/>
                        <a:t>Mathur</a:t>
                      </a:r>
                      <a:endParaRPr lang="en-US" dirty="0" smtClean="0"/>
                    </a:p>
                    <a:p>
                      <a:r>
                        <a:rPr lang="en-US" dirty="0" smtClean="0"/>
                        <a:t>(J. Sys. Soft. 95)</a:t>
                      </a:r>
                      <a:endParaRPr lang="en-US" dirty="0"/>
                    </a:p>
                  </a:txBody>
                  <a:tcPr/>
                </a:tc>
                <a:tc>
                  <a:txBody>
                    <a:bodyPr/>
                    <a:lstStyle/>
                    <a:p>
                      <a:r>
                        <a:rPr lang="en-US" dirty="0" smtClean="0"/>
                        <a:t>Randomly select 10-40%</a:t>
                      </a:r>
                      <a:r>
                        <a:rPr lang="en-US" baseline="0" dirty="0" smtClean="0"/>
                        <a:t> of generated mutants</a:t>
                      </a:r>
                      <a:endParaRPr lang="en-US" dirty="0"/>
                    </a:p>
                  </a:txBody>
                  <a:tcPr/>
                </a:tc>
                <a:tc>
                  <a:txBody>
                    <a:bodyPr/>
                    <a:lstStyle/>
                    <a:p>
                      <a:r>
                        <a:rPr lang="en-US" dirty="0" smtClean="0"/>
                        <a:t>4 Fortran programs</a:t>
                      </a:r>
                      <a:endParaRPr lang="en-US" dirty="0"/>
                    </a:p>
                  </a:txBody>
                  <a:tcPr/>
                </a:tc>
                <a:tc>
                  <a:txBody>
                    <a:bodyPr/>
                    <a:lstStyle/>
                    <a:p>
                      <a:pPr algn="r"/>
                      <a:r>
                        <a:rPr lang="en-US" dirty="0" smtClean="0"/>
                        <a:t>82.5</a:t>
                      </a:r>
                      <a:endParaRPr lang="en-US" dirty="0"/>
                    </a:p>
                  </a:txBody>
                  <a:tcPr/>
                </a:tc>
                <a:tc>
                  <a:txBody>
                    <a:bodyPr/>
                    <a:lstStyle/>
                    <a:p>
                      <a:pPr algn="r"/>
                      <a:r>
                        <a:rPr lang="en-US" dirty="0" smtClean="0"/>
                        <a:t>60-90%</a:t>
                      </a:r>
                      <a:endParaRPr lang="en-US" dirty="0"/>
                    </a:p>
                  </a:txBody>
                  <a:tcPr/>
                </a:tc>
                <a:extLst>
                  <a:ext uri="{0D108BD9-81ED-4DB2-BD59-A6C34878D82A}">
                    <a16:rowId xmlns:a16="http://schemas.microsoft.com/office/drawing/2014/main" val="620470237"/>
                  </a:ext>
                </a:extLst>
              </a:tr>
              <a:tr h="370840">
                <a:tc rowSpan="5">
                  <a:txBody>
                    <a:bodyPr/>
                    <a:lstStyle/>
                    <a:p>
                      <a:r>
                        <a:rPr lang="en-US" dirty="0" smtClean="0"/>
                        <a:t>Mutation Operator based</a:t>
                      </a:r>
                      <a:endParaRPr lang="en-US" dirty="0"/>
                    </a:p>
                  </a:txBody>
                  <a:tcPr anchor="ctr"/>
                </a:tc>
                <a:tc>
                  <a:txBody>
                    <a:bodyPr/>
                    <a:lstStyle/>
                    <a:p>
                      <a:r>
                        <a:rPr lang="en-US" dirty="0" smtClean="0"/>
                        <a:t>Offutt et al.</a:t>
                      </a:r>
                    </a:p>
                    <a:p>
                      <a:r>
                        <a:rPr lang="en-US" dirty="0" smtClean="0"/>
                        <a:t>(TOSEM’96)</a:t>
                      </a:r>
                      <a:endParaRPr lang="en-US" dirty="0"/>
                    </a:p>
                  </a:txBody>
                  <a:tcPr/>
                </a:tc>
                <a:tc>
                  <a:txBody>
                    <a:bodyPr/>
                    <a:lstStyle/>
                    <a:p>
                      <a:r>
                        <a:rPr lang="en-US" dirty="0" smtClean="0"/>
                        <a:t>5 Fortran</a:t>
                      </a:r>
                      <a:r>
                        <a:rPr lang="en-US" baseline="0" dirty="0" smtClean="0"/>
                        <a:t> expression-level mutation operators</a:t>
                      </a:r>
                      <a:endParaRPr lang="en-US" dirty="0"/>
                    </a:p>
                  </a:txBody>
                  <a:tcPr/>
                </a:tc>
                <a:tc>
                  <a:txBody>
                    <a:bodyPr/>
                    <a:lstStyle/>
                    <a:p>
                      <a:r>
                        <a:rPr lang="en-US" dirty="0" smtClean="0"/>
                        <a:t>10 Fortran programs</a:t>
                      </a:r>
                      <a:endParaRPr lang="en-US" dirty="0"/>
                    </a:p>
                  </a:txBody>
                  <a:tcPr/>
                </a:tc>
                <a:tc>
                  <a:txBody>
                    <a:bodyPr/>
                    <a:lstStyle/>
                    <a:p>
                      <a:pPr algn="r"/>
                      <a:r>
                        <a:rPr lang="en-US" dirty="0" smtClean="0"/>
                        <a:t>20.6</a:t>
                      </a:r>
                      <a:endParaRPr lang="en-US" dirty="0"/>
                    </a:p>
                  </a:txBody>
                  <a:tcPr/>
                </a:tc>
                <a:tc>
                  <a:txBody>
                    <a:bodyPr/>
                    <a:lstStyle/>
                    <a:p>
                      <a:pPr algn="r"/>
                      <a:r>
                        <a:rPr lang="en-US" dirty="0" smtClean="0"/>
                        <a:t>77.6%</a:t>
                      </a:r>
                      <a:endParaRPr lang="en-US" dirty="0"/>
                    </a:p>
                  </a:txBody>
                  <a:tcPr/>
                </a:tc>
                <a:extLst>
                  <a:ext uri="{0D108BD9-81ED-4DB2-BD59-A6C34878D82A}">
                    <a16:rowId xmlns:a16="http://schemas.microsoft.com/office/drawing/2014/main" val="1116093909"/>
                  </a:ext>
                </a:extLst>
              </a:tr>
              <a:tr h="370840">
                <a:tc vMerge="1">
                  <a:txBody>
                    <a:bodyPr/>
                    <a:lstStyle/>
                    <a:p>
                      <a:endParaRPr lang="en-US" dirty="0"/>
                    </a:p>
                  </a:txBody>
                  <a:tcPr/>
                </a:tc>
                <a:tc>
                  <a:txBody>
                    <a:bodyPr/>
                    <a:lstStyle/>
                    <a:p>
                      <a:r>
                        <a:rPr lang="en-US" dirty="0" smtClean="0"/>
                        <a:t>Barbosa et al.</a:t>
                      </a:r>
                      <a:br>
                        <a:rPr lang="en-US" dirty="0" smtClean="0"/>
                      </a:br>
                      <a:r>
                        <a:rPr lang="en-US" dirty="0" smtClean="0"/>
                        <a:t>(STVR’01)</a:t>
                      </a:r>
                      <a:endParaRPr lang="en-US" dirty="0"/>
                    </a:p>
                  </a:txBody>
                  <a:tcPr/>
                </a:tc>
                <a:tc>
                  <a:txBody>
                    <a:bodyPr/>
                    <a:lstStyle/>
                    <a:p>
                      <a:r>
                        <a:rPr lang="en-US" dirty="0" smtClean="0"/>
                        <a:t>10 C mutation operators identified through</a:t>
                      </a:r>
                      <a:r>
                        <a:rPr lang="en-US" baseline="0" dirty="0" smtClean="0"/>
                        <a:t> proposed 6-step guidelines</a:t>
                      </a:r>
                      <a:endParaRPr lang="en-US" dirty="0"/>
                    </a:p>
                  </a:txBody>
                  <a:tcPr/>
                </a:tc>
                <a:tc>
                  <a:txBody>
                    <a:bodyPr/>
                    <a:lstStyle/>
                    <a:p>
                      <a:r>
                        <a:rPr lang="en-US" dirty="0" smtClean="0"/>
                        <a:t>27 C programs</a:t>
                      </a:r>
                      <a:endParaRPr lang="en-US" dirty="0"/>
                    </a:p>
                  </a:txBody>
                  <a:tcPr/>
                </a:tc>
                <a:tc>
                  <a:txBody>
                    <a:bodyPr/>
                    <a:lstStyle/>
                    <a:p>
                      <a:pPr algn="r"/>
                      <a:r>
                        <a:rPr lang="en-US" dirty="0" smtClean="0"/>
                        <a:t>22.9</a:t>
                      </a:r>
                      <a:endParaRPr lang="en-US" dirty="0"/>
                    </a:p>
                  </a:txBody>
                  <a:tcPr/>
                </a:tc>
                <a:tc>
                  <a:txBody>
                    <a:bodyPr/>
                    <a:lstStyle/>
                    <a:p>
                      <a:pPr algn="r"/>
                      <a:r>
                        <a:rPr lang="en-US" dirty="0" smtClean="0"/>
                        <a:t>65.0%</a:t>
                      </a:r>
                      <a:endParaRPr lang="en-US" dirty="0"/>
                    </a:p>
                  </a:txBody>
                  <a:tcPr/>
                </a:tc>
                <a:extLst>
                  <a:ext uri="{0D108BD9-81ED-4DB2-BD59-A6C34878D82A}">
                    <a16:rowId xmlns:a16="http://schemas.microsoft.com/office/drawing/2014/main" val="1914023319"/>
                  </a:ext>
                </a:extLst>
              </a:tr>
              <a:tr h="370840">
                <a:tc vMerge="1">
                  <a:txBody>
                    <a:bodyPr/>
                    <a:lstStyle/>
                    <a:p>
                      <a:endParaRPr lang="en-US"/>
                    </a:p>
                  </a:txBody>
                  <a:tcPr/>
                </a:tc>
                <a:tc>
                  <a:txBody>
                    <a:bodyPr/>
                    <a:lstStyle/>
                    <a:p>
                      <a:r>
                        <a:rPr lang="en-US" dirty="0" err="1" smtClean="0"/>
                        <a:t>Namin</a:t>
                      </a:r>
                      <a:r>
                        <a:rPr lang="en-US" baseline="0" dirty="0" smtClean="0"/>
                        <a:t> et al.</a:t>
                      </a:r>
                      <a:br>
                        <a:rPr lang="en-US" baseline="0" dirty="0" smtClean="0"/>
                      </a:br>
                      <a:r>
                        <a:rPr lang="en-US" baseline="0" dirty="0" smtClean="0"/>
                        <a:t>(ICSE’08)</a:t>
                      </a:r>
                      <a:endParaRPr lang="en-US" dirty="0"/>
                    </a:p>
                  </a:txBody>
                  <a:tcPr/>
                </a:tc>
                <a:tc>
                  <a:txBody>
                    <a:bodyPr/>
                    <a:lstStyle/>
                    <a:p>
                      <a:r>
                        <a:rPr lang="en-US" dirty="0" smtClean="0"/>
                        <a:t>28 C</a:t>
                      </a:r>
                      <a:r>
                        <a:rPr lang="en-US" baseline="0" dirty="0" smtClean="0"/>
                        <a:t> mutation operators identified using Cost-based Linear Regression</a:t>
                      </a:r>
                      <a:endParaRPr lang="en-US" dirty="0"/>
                    </a:p>
                  </a:txBody>
                  <a:tcPr/>
                </a:tc>
                <a:tc>
                  <a:txBody>
                    <a:bodyPr/>
                    <a:lstStyle/>
                    <a:p>
                      <a:r>
                        <a:rPr lang="en-US" dirty="0" smtClean="0"/>
                        <a:t>7</a:t>
                      </a:r>
                      <a:r>
                        <a:rPr lang="en-US" baseline="0" dirty="0" smtClean="0"/>
                        <a:t> C programs (Siemens)</a:t>
                      </a:r>
                      <a:endParaRPr lang="en-US" dirty="0"/>
                    </a:p>
                  </a:txBody>
                  <a:tcPr/>
                </a:tc>
                <a:tc>
                  <a:txBody>
                    <a:bodyPr/>
                    <a:lstStyle/>
                    <a:p>
                      <a:pPr algn="r"/>
                      <a:r>
                        <a:rPr lang="en-US" dirty="0" smtClean="0"/>
                        <a:t>312.6</a:t>
                      </a:r>
                      <a:endParaRPr lang="en-US" dirty="0"/>
                    </a:p>
                  </a:txBody>
                  <a:tcPr/>
                </a:tc>
                <a:tc>
                  <a:txBody>
                    <a:bodyPr/>
                    <a:lstStyle/>
                    <a:p>
                      <a:pPr algn="r"/>
                      <a:r>
                        <a:rPr lang="en-US" dirty="0" smtClean="0"/>
                        <a:t>92.6%</a:t>
                      </a:r>
                      <a:endParaRPr lang="en-US" dirty="0"/>
                    </a:p>
                  </a:txBody>
                  <a:tcPr/>
                </a:tc>
                <a:extLst>
                  <a:ext uri="{0D108BD9-81ED-4DB2-BD59-A6C34878D82A}">
                    <a16:rowId xmlns:a16="http://schemas.microsoft.com/office/drawing/2014/main" val="863034027"/>
                  </a:ext>
                </a:extLst>
              </a:tr>
              <a:tr h="370840">
                <a:tc vMerge="1">
                  <a:txBody>
                    <a:bodyPr/>
                    <a:lstStyle/>
                    <a:p>
                      <a:endParaRPr lang="en-US" dirty="0"/>
                    </a:p>
                  </a:txBody>
                  <a:tcPr/>
                </a:tc>
                <a:tc>
                  <a:txBody>
                    <a:bodyPr/>
                    <a:lstStyle/>
                    <a:p>
                      <a:r>
                        <a:rPr lang="en-US" dirty="0" smtClean="0"/>
                        <a:t>Deng</a:t>
                      </a:r>
                      <a:r>
                        <a:rPr lang="en-US" baseline="0" dirty="0" smtClean="0"/>
                        <a:t> et al.</a:t>
                      </a:r>
                      <a:br>
                        <a:rPr lang="en-US" baseline="0" dirty="0" smtClean="0"/>
                      </a:br>
                      <a:r>
                        <a:rPr lang="en-US" baseline="0" dirty="0" smtClean="0"/>
                        <a:t>(ICST’13)</a:t>
                      </a:r>
                      <a:endParaRPr lang="en-US" dirty="0"/>
                    </a:p>
                  </a:txBody>
                  <a:tcPr/>
                </a:tc>
                <a:tc>
                  <a:txBody>
                    <a:bodyPr/>
                    <a:lstStyle/>
                    <a:p>
                      <a:r>
                        <a:rPr lang="en-US" dirty="0" smtClean="0"/>
                        <a:t>Only</a:t>
                      </a:r>
                      <a:r>
                        <a:rPr lang="en-US" baseline="0" dirty="0" smtClean="0"/>
                        <a:t> Statement-Deletion (SSDL-only) mutation operator</a:t>
                      </a:r>
                      <a:endParaRPr lang="en-US" dirty="0"/>
                    </a:p>
                  </a:txBody>
                  <a:tcPr/>
                </a:tc>
                <a:tc>
                  <a:txBody>
                    <a:bodyPr/>
                    <a:lstStyle/>
                    <a:p>
                      <a:r>
                        <a:rPr lang="en-US" dirty="0" smtClean="0"/>
                        <a:t>40 Java Classes</a:t>
                      </a:r>
                      <a:endParaRPr lang="en-US" dirty="0"/>
                    </a:p>
                  </a:txBody>
                  <a:tcPr/>
                </a:tc>
                <a:tc>
                  <a:txBody>
                    <a:bodyPr/>
                    <a:lstStyle/>
                    <a:p>
                      <a:pPr algn="r"/>
                      <a:r>
                        <a:rPr lang="en-US" dirty="0" smtClean="0"/>
                        <a:t>97.0</a:t>
                      </a:r>
                      <a:endParaRPr lang="en-US" dirty="0"/>
                    </a:p>
                  </a:txBody>
                  <a:tcPr/>
                </a:tc>
                <a:tc>
                  <a:txBody>
                    <a:bodyPr/>
                    <a:lstStyle/>
                    <a:p>
                      <a:pPr algn="r"/>
                      <a:r>
                        <a:rPr lang="en-US" dirty="0" smtClean="0"/>
                        <a:t>81.0%</a:t>
                      </a:r>
                      <a:endParaRPr lang="en-US" dirty="0"/>
                    </a:p>
                  </a:txBody>
                  <a:tcPr/>
                </a:tc>
                <a:extLst>
                  <a:ext uri="{0D108BD9-81ED-4DB2-BD59-A6C34878D82A}">
                    <a16:rowId xmlns:a16="http://schemas.microsoft.com/office/drawing/2014/main" val="3101385175"/>
                  </a:ext>
                </a:extLst>
              </a:tr>
              <a:tr h="370840">
                <a:tc vMerge="1">
                  <a:txBody>
                    <a:bodyPr/>
                    <a:lstStyle/>
                    <a:p>
                      <a:endParaRPr lang="en-US" dirty="0"/>
                    </a:p>
                  </a:txBody>
                  <a:tcPr anchor="ctr"/>
                </a:tc>
                <a:tc>
                  <a:txBody>
                    <a:bodyPr/>
                    <a:lstStyle/>
                    <a:p>
                      <a:r>
                        <a:rPr lang="en-US" dirty="0" smtClean="0"/>
                        <a:t>REFINER</a:t>
                      </a:r>
                      <a:endParaRPr lang="en-US" dirty="0"/>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Mutant reduction technique, applying Cost-considerate Linear Regression on </a:t>
                      </a:r>
                      <a:r>
                        <a:rPr lang="en-US" b="1" dirty="0" smtClean="0">
                          <a:solidFill>
                            <a:srgbClr val="00B0F0"/>
                          </a:solidFill>
                        </a:rPr>
                        <a:t>Fine-grained Mutation Operators</a:t>
                      </a:r>
                    </a:p>
                  </a:txBody>
                  <a:tcPr>
                    <a:solidFill>
                      <a:schemeClr val="accent4">
                        <a:lumMod val="40000"/>
                        <a:lumOff val="60000"/>
                      </a:schemeClr>
                    </a:solidFill>
                  </a:tcPr>
                </a:tc>
                <a:tc>
                  <a:txBody>
                    <a:bodyPr/>
                    <a:lstStyle/>
                    <a:p>
                      <a:r>
                        <a:rPr lang="en-US" dirty="0" smtClean="0"/>
                        <a:t>6 C programs (SIR)</a:t>
                      </a:r>
                      <a:endParaRPr lang="en-US" dirty="0"/>
                    </a:p>
                  </a:txBody>
                  <a:tcPr>
                    <a:solidFill>
                      <a:schemeClr val="accent4">
                        <a:lumMod val="40000"/>
                        <a:lumOff val="60000"/>
                      </a:schemeClr>
                    </a:solidFill>
                  </a:tcPr>
                </a:tc>
                <a:tc>
                  <a:txBody>
                    <a:bodyPr/>
                    <a:lstStyle/>
                    <a:p>
                      <a:pPr algn="r"/>
                      <a:r>
                        <a:rPr lang="en-US" dirty="0" smtClean="0"/>
                        <a:t>5879.8</a:t>
                      </a:r>
                      <a:endParaRPr lang="en-US" dirty="0"/>
                    </a:p>
                  </a:txBody>
                  <a:tcPr>
                    <a:solidFill>
                      <a:schemeClr val="accent4">
                        <a:lumMod val="40000"/>
                        <a:lumOff val="60000"/>
                      </a:schemeClr>
                    </a:solidFill>
                  </a:tcPr>
                </a:tc>
                <a:tc>
                  <a:txBody>
                    <a:bodyPr/>
                    <a:lstStyle/>
                    <a:p>
                      <a:pPr algn="r"/>
                      <a:r>
                        <a:rPr lang="en-US" dirty="0" smtClean="0"/>
                        <a:t>&gt;98%</a:t>
                      </a:r>
                      <a:endParaRPr lang="en-US" dirty="0"/>
                    </a:p>
                  </a:txBody>
                  <a:tcPr>
                    <a:solidFill>
                      <a:schemeClr val="accent4">
                        <a:lumMod val="40000"/>
                        <a:lumOff val="60000"/>
                      </a:schemeClr>
                    </a:solidFill>
                  </a:tcPr>
                </a:tc>
                <a:extLst>
                  <a:ext uri="{0D108BD9-81ED-4DB2-BD59-A6C34878D82A}">
                    <a16:rowId xmlns:a16="http://schemas.microsoft.com/office/drawing/2014/main" val="1260315980"/>
                  </a:ext>
                </a:extLst>
              </a:tr>
            </a:tbl>
          </a:graphicData>
        </a:graphic>
      </p:graphicFrame>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5</a:t>
            </a:fld>
            <a:endParaRPr lang="en-US"/>
          </a:p>
        </p:txBody>
      </p:sp>
    </p:spTree>
    <p:extLst>
      <p:ext uri="{BB962C8B-B14F-4D97-AF65-F5344CB8AC3E}">
        <p14:creationId xmlns:p14="http://schemas.microsoft.com/office/powerpoint/2010/main" val="8384871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838200" y="1492455"/>
            <a:ext cx="6669656" cy="891696"/>
          </a:xfrm>
        </p:spPr>
        <p:txBody>
          <a:bodyPr/>
          <a:lstStyle/>
          <a:p>
            <a:r>
              <a:rPr lang="en-US" dirty="0" smtClean="0"/>
              <a:t>CLSR mutates </a:t>
            </a:r>
            <a:r>
              <a:rPr lang="en-US" dirty="0" smtClean="0">
                <a:solidFill>
                  <a:srgbClr val="FF0000"/>
                </a:solidFill>
              </a:rPr>
              <a:t>scalar variables</a:t>
            </a:r>
            <a:r>
              <a:rPr lang="en-US" dirty="0" smtClean="0"/>
              <a:t> to </a:t>
            </a:r>
            <a:r>
              <a:rPr lang="en-US" dirty="0" smtClean="0">
                <a:solidFill>
                  <a:srgbClr val="00B050"/>
                </a:solidFill>
              </a:rPr>
              <a:t>local constants</a:t>
            </a:r>
            <a:r>
              <a:rPr lang="en-US" dirty="0" smtClean="0"/>
              <a:t>.</a:t>
            </a:r>
          </a:p>
          <a:p>
            <a:r>
              <a:rPr lang="en-US" dirty="0" smtClean="0"/>
              <a:t>Making partitions with N=10.</a:t>
            </a:r>
          </a:p>
        </p:txBody>
      </p:sp>
      <p:sp>
        <p:nvSpPr>
          <p:cNvPr id="4" name="Date Placeholder 3"/>
          <p:cNvSpPr>
            <a:spLocks noGrp="1"/>
          </p:cNvSpPr>
          <p:nvPr>
            <p:ph type="dt" sz="half" idx="10"/>
          </p:nvPr>
        </p:nvSpPr>
        <p:spPr/>
        <p:txBody>
          <a:bodyPr/>
          <a:lstStyle/>
          <a:p>
            <a:r>
              <a:rPr lang="en-US" dirty="0" smtClean="0"/>
              <a:t>12/16/2019</a:t>
            </a:r>
            <a:endParaRPr lang="en-US" dirty="0"/>
          </a:p>
        </p:txBody>
      </p:sp>
      <p:sp>
        <p:nvSpPr>
          <p:cNvPr id="5" name="Slide Number Placeholder 4"/>
          <p:cNvSpPr>
            <a:spLocks noGrp="1"/>
          </p:cNvSpPr>
          <p:nvPr>
            <p:ph type="sldNum" sz="quarter" idx="12"/>
          </p:nvPr>
        </p:nvSpPr>
        <p:spPr/>
        <p:txBody>
          <a:bodyPr/>
          <a:lstStyle/>
          <a:p>
            <a:fld id="{47E81607-7F19-43FA-866D-50281015831B}" type="slidenum">
              <a:rPr lang="en-US" smtClean="0"/>
              <a:t>50</a:t>
            </a:fld>
            <a:endParaRPr lang="en-US"/>
          </a:p>
        </p:txBody>
      </p:sp>
      <p:pic>
        <p:nvPicPr>
          <p:cNvPr id="6" name="Picture 5"/>
          <p:cNvPicPr>
            <a:picLocks noChangeAspect="1"/>
          </p:cNvPicPr>
          <p:nvPr/>
        </p:nvPicPr>
        <p:blipFill rotWithShape="1">
          <a:blip r:embed="rId3"/>
          <a:srcRect l="1372" t="1213" r="25008" b="1752"/>
          <a:stretch/>
        </p:blipFill>
        <p:spPr>
          <a:xfrm>
            <a:off x="7507856" y="1027906"/>
            <a:ext cx="4684144" cy="4658264"/>
          </a:xfrm>
          <a:prstGeom prst="rect">
            <a:avLst/>
          </a:prstGeom>
          <a:ln>
            <a:solidFill>
              <a:schemeClr val="tx1"/>
            </a:solidFill>
          </a:ln>
        </p:spPr>
      </p:pic>
      <p:sp>
        <p:nvSpPr>
          <p:cNvPr id="7" name="Rectangle 6"/>
          <p:cNvSpPr/>
          <p:nvPr/>
        </p:nvSpPr>
        <p:spPr>
          <a:xfrm>
            <a:off x="189782" y="2852259"/>
            <a:ext cx="1130060" cy="332113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high</a:t>
            </a:r>
          </a:p>
          <a:p>
            <a:pPr algn="ctr"/>
            <a:r>
              <a:rPr lang="en-US" dirty="0" err="1" smtClean="0">
                <a:solidFill>
                  <a:srgbClr val="FF0000"/>
                </a:solidFill>
              </a:rPr>
              <a:t>i</a:t>
            </a:r>
            <a:endParaRPr lang="en-US" dirty="0" smtClean="0">
              <a:solidFill>
                <a:srgbClr val="FF0000"/>
              </a:solidFill>
            </a:endParaRPr>
          </a:p>
          <a:p>
            <a:pPr algn="ctr"/>
            <a:r>
              <a:rPr lang="en-US" dirty="0" smtClean="0">
                <a:solidFill>
                  <a:srgbClr val="FF0000"/>
                </a:solidFill>
              </a:rPr>
              <a:t>low</a:t>
            </a:r>
          </a:p>
          <a:p>
            <a:pPr algn="ctr"/>
            <a:r>
              <a:rPr lang="en-US" dirty="0" smtClean="0">
                <a:solidFill>
                  <a:srgbClr val="FF0000"/>
                </a:solidFill>
              </a:rPr>
              <a:t>mid</a:t>
            </a:r>
          </a:p>
          <a:p>
            <a:pPr algn="ctr"/>
            <a:r>
              <a:rPr lang="en-US" dirty="0" smtClean="0">
                <a:solidFill>
                  <a:srgbClr val="FF0000"/>
                </a:solidFill>
              </a:rPr>
              <a:t>n</a:t>
            </a:r>
          </a:p>
          <a:p>
            <a:pPr algn="ctr"/>
            <a:r>
              <a:rPr lang="en-US" dirty="0" smtClean="0">
                <a:solidFill>
                  <a:srgbClr val="FF0000"/>
                </a:solidFill>
              </a:rPr>
              <a:t>value</a:t>
            </a:r>
          </a:p>
        </p:txBody>
      </p:sp>
      <p:sp>
        <p:nvSpPr>
          <p:cNvPr id="10" name="Rectangle 9"/>
          <p:cNvSpPr/>
          <p:nvPr/>
        </p:nvSpPr>
        <p:spPr>
          <a:xfrm>
            <a:off x="6182265" y="2857237"/>
            <a:ext cx="1130060" cy="331615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1 </a:t>
            </a:r>
          </a:p>
          <a:p>
            <a:pPr algn="ctr"/>
            <a:r>
              <a:rPr lang="en-US" dirty="0" smtClean="0">
                <a:solidFill>
                  <a:srgbClr val="00B050"/>
                </a:solidFill>
              </a:rPr>
              <a:t>2</a:t>
            </a:r>
          </a:p>
          <a:p>
            <a:pPr algn="ctr"/>
            <a:r>
              <a:rPr lang="en-US" dirty="0" smtClean="0">
                <a:solidFill>
                  <a:srgbClr val="00B050"/>
                </a:solidFill>
              </a:rPr>
              <a:t>10 </a:t>
            </a:r>
          </a:p>
          <a:p>
            <a:pPr algn="ctr"/>
            <a:r>
              <a:rPr lang="en-US" dirty="0" smtClean="0">
                <a:solidFill>
                  <a:srgbClr val="00B050"/>
                </a:solidFill>
              </a:rPr>
              <a:t>20</a:t>
            </a:r>
          </a:p>
          <a:p>
            <a:pPr algn="ctr"/>
            <a:r>
              <a:rPr lang="en-US" dirty="0" smtClean="0">
                <a:solidFill>
                  <a:srgbClr val="00B050"/>
                </a:solidFill>
              </a:rPr>
              <a:t>30 </a:t>
            </a:r>
          </a:p>
          <a:p>
            <a:pPr algn="ctr"/>
            <a:r>
              <a:rPr lang="en-US" dirty="0" smtClean="0">
                <a:solidFill>
                  <a:srgbClr val="00B050"/>
                </a:solidFill>
              </a:rPr>
              <a:t>40</a:t>
            </a:r>
          </a:p>
          <a:p>
            <a:pPr algn="ctr"/>
            <a:r>
              <a:rPr lang="en-US" dirty="0" smtClean="0">
                <a:solidFill>
                  <a:srgbClr val="00B050"/>
                </a:solidFill>
              </a:rPr>
              <a:t>50 </a:t>
            </a:r>
          </a:p>
          <a:p>
            <a:pPr algn="ctr"/>
            <a:r>
              <a:rPr lang="en-US" dirty="0" smtClean="0">
                <a:solidFill>
                  <a:srgbClr val="00B050"/>
                </a:solidFill>
              </a:rPr>
              <a:t>60</a:t>
            </a:r>
          </a:p>
          <a:p>
            <a:pPr algn="ctr"/>
            <a:r>
              <a:rPr lang="en-US" dirty="0" smtClean="0">
                <a:solidFill>
                  <a:srgbClr val="00B050"/>
                </a:solidFill>
              </a:rPr>
              <a:t>70</a:t>
            </a:r>
          </a:p>
          <a:p>
            <a:pPr algn="ctr"/>
            <a:r>
              <a:rPr lang="en-US" dirty="0" smtClean="0">
                <a:solidFill>
                  <a:srgbClr val="00B050"/>
                </a:solidFill>
              </a:rPr>
              <a:t>80</a:t>
            </a:r>
          </a:p>
          <a:p>
            <a:pPr algn="ctr"/>
            <a:r>
              <a:rPr lang="en-US" dirty="0" smtClean="0">
                <a:solidFill>
                  <a:srgbClr val="00B050"/>
                </a:solidFill>
              </a:rPr>
              <a:t>90</a:t>
            </a:r>
          </a:p>
          <a:p>
            <a:pPr algn="ctr"/>
            <a:r>
              <a:rPr lang="en-US" dirty="0" smtClean="0">
                <a:solidFill>
                  <a:srgbClr val="00B050"/>
                </a:solidFill>
              </a:rPr>
              <a:t>100</a:t>
            </a:r>
          </a:p>
        </p:txBody>
      </p:sp>
      <p:grpSp>
        <p:nvGrpSpPr>
          <p:cNvPr id="9" name="Group 8"/>
          <p:cNvGrpSpPr/>
          <p:nvPr/>
        </p:nvGrpSpPr>
        <p:grpSpPr>
          <a:xfrm>
            <a:off x="1807235" y="2857237"/>
            <a:ext cx="1130060" cy="3316154"/>
            <a:chOff x="1807235" y="2857237"/>
            <a:chExt cx="1130060" cy="3316154"/>
          </a:xfrm>
        </p:grpSpPr>
        <p:sp>
          <p:nvSpPr>
            <p:cNvPr id="8" name="Rectangle 7"/>
            <p:cNvSpPr/>
            <p:nvPr/>
          </p:nvSpPr>
          <p:spPr>
            <a:xfrm>
              <a:off x="1807235" y="2857237"/>
              <a:ext cx="1130060" cy="32921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high</a:t>
              </a:r>
              <a:endParaRPr lang="en-US" dirty="0">
                <a:solidFill>
                  <a:srgbClr val="FF0000"/>
                </a:solidFill>
              </a:endParaRPr>
            </a:p>
          </p:txBody>
        </p:sp>
        <p:sp>
          <p:nvSpPr>
            <p:cNvPr id="11" name="Rectangle 10"/>
            <p:cNvSpPr/>
            <p:nvPr/>
          </p:nvSpPr>
          <p:spPr>
            <a:xfrm>
              <a:off x="1807235" y="3186448"/>
              <a:ext cx="1130060" cy="32921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i</a:t>
              </a:r>
              <a:endParaRPr lang="en-US" dirty="0">
                <a:solidFill>
                  <a:srgbClr val="FF0000"/>
                </a:solidFill>
              </a:endParaRPr>
            </a:p>
          </p:txBody>
        </p:sp>
        <p:sp>
          <p:nvSpPr>
            <p:cNvPr id="12" name="Rectangle 11"/>
            <p:cNvSpPr/>
            <p:nvPr/>
          </p:nvSpPr>
          <p:spPr>
            <a:xfrm>
              <a:off x="1807235" y="3516498"/>
              <a:ext cx="1130060" cy="32921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low</a:t>
              </a:r>
              <a:endParaRPr lang="en-US" dirty="0">
                <a:solidFill>
                  <a:srgbClr val="FF0000"/>
                </a:solidFill>
              </a:endParaRPr>
            </a:p>
          </p:txBody>
        </p:sp>
        <p:sp>
          <p:nvSpPr>
            <p:cNvPr id="13" name="Rectangle 12"/>
            <p:cNvSpPr/>
            <p:nvPr/>
          </p:nvSpPr>
          <p:spPr>
            <a:xfrm>
              <a:off x="1807235" y="3852884"/>
              <a:ext cx="1130060" cy="32921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mid</a:t>
              </a:r>
              <a:endParaRPr lang="en-US" dirty="0">
                <a:solidFill>
                  <a:srgbClr val="FF0000"/>
                </a:solidFill>
              </a:endParaRPr>
            </a:p>
          </p:txBody>
        </p:sp>
        <p:sp>
          <p:nvSpPr>
            <p:cNvPr id="14" name="Rectangle 13"/>
            <p:cNvSpPr/>
            <p:nvPr/>
          </p:nvSpPr>
          <p:spPr>
            <a:xfrm>
              <a:off x="1807235" y="4189271"/>
              <a:ext cx="1130060" cy="32921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n</a:t>
              </a:r>
              <a:endParaRPr lang="en-US" dirty="0">
                <a:solidFill>
                  <a:srgbClr val="FF0000"/>
                </a:solidFill>
              </a:endParaRPr>
            </a:p>
          </p:txBody>
        </p:sp>
        <p:sp>
          <p:nvSpPr>
            <p:cNvPr id="16" name="Rectangle 15"/>
            <p:cNvSpPr/>
            <p:nvPr/>
          </p:nvSpPr>
          <p:spPr>
            <a:xfrm>
              <a:off x="1807235" y="4512146"/>
              <a:ext cx="1130060" cy="32921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value</a:t>
              </a:r>
              <a:endParaRPr lang="en-US" dirty="0">
                <a:solidFill>
                  <a:srgbClr val="FF0000"/>
                </a:solidFill>
              </a:endParaRPr>
            </a:p>
          </p:txBody>
        </p:sp>
        <p:sp>
          <p:nvSpPr>
            <p:cNvPr id="17" name="Rectangle 16"/>
            <p:cNvSpPr/>
            <p:nvPr/>
          </p:nvSpPr>
          <p:spPr>
            <a:xfrm>
              <a:off x="1807235" y="4841357"/>
              <a:ext cx="1130060" cy="32921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8" name="Rectangle 17"/>
            <p:cNvSpPr/>
            <p:nvPr/>
          </p:nvSpPr>
          <p:spPr>
            <a:xfrm>
              <a:off x="1807235" y="5171407"/>
              <a:ext cx="1130060" cy="32921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9" name="Rectangle 18"/>
            <p:cNvSpPr/>
            <p:nvPr/>
          </p:nvSpPr>
          <p:spPr>
            <a:xfrm>
              <a:off x="1807235" y="5507793"/>
              <a:ext cx="1130060" cy="32921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 name="Rectangle 19"/>
            <p:cNvSpPr/>
            <p:nvPr/>
          </p:nvSpPr>
          <p:spPr>
            <a:xfrm>
              <a:off x="1807235" y="5844180"/>
              <a:ext cx="1130060" cy="32921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grpSp>
        <p:nvGrpSpPr>
          <p:cNvPr id="22" name="Group 21"/>
          <p:cNvGrpSpPr/>
          <p:nvPr/>
        </p:nvGrpSpPr>
        <p:grpSpPr>
          <a:xfrm>
            <a:off x="4554748" y="2861241"/>
            <a:ext cx="1130060" cy="3316154"/>
            <a:chOff x="4554748" y="2861241"/>
            <a:chExt cx="1130060" cy="3316154"/>
          </a:xfrm>
        </p:grpSpPr>
        <p:sp>
          <p:nvSpPr>
            <p:cNvPr id="31" name="Rectangle 30"/>
            <p:cNvSpPr/>
            <p:nvPr/>
          </p:nvSpPr>
          <p:spPr>
            <a:xfrm>
              <a:off x="4554748" y="2861241"/>
              <a:ext cx="1130060" cy="32921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1,2</a:t>
              </a:r>
              <a:endParaRPr lang="en-US" dirty="0">
                <a:solidFill>
                  <a:srgbClr val="00B050"/>
                </a:solidFill>
              </a:endParaRPr>
            </a:p>
          </p:txBody>
        </p:sp>
        <p:sp>
          <p:nvSpPr>
            <p:cNvPr id="32" name="Rectangle 31"/>
            <p:cNvSpPr/>
            <p:nvPr/>
          </p:nvSpPr>
          <p:spPr>
            <a:xfrm>
              <a:off x="4554748" y="3190452"/>
              <a:ext cx="1130060" cy="32921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10,20</a:t>
              </a:r>
              <a:endParaRPr lang="en-US" dirty="0">
                <a:solidFill>
                  <a:srgbClr val="00B050"/>
                </a:solidFill>
              </a:endParaRPr>
            </a:p>
          </p:txBody>
        </p:sp>
        <p:sp>
          <p:nvSpPr>
            <p:cNvPr id="33" name="Rectangle 32"/>
            <p:cNvSpPr/>
            <p:nvPr/>
          </p:nvSpPr>
          <p:spPr>
            <a:xfrm>
              <a:off x="4554748" y="3520502"/>
              <a:ext cx="1130060" cy="32921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30</a:t>
              </a:r>
              <a:endParaRPr lang="en-US" dirty="0">
                <a:solidFill>
                  <a:srgbClr val="00B050"/>
                </a:solidFill>
              </a:endParaRPr>
            </a:p>
          </p:txBody>
        </p:sp>
        <p:sp>
          <p:nvSpPr>
            <p:cNvPr id="34" name="Rectangle 33"/>
            <p:cNvSpPr/>
            <p:nvPr/>
          </p:nvSpPr>
          <p:spPr>
            <a:xfrm>
              <a:off x="4554748" y="3856888"/>
              <a:ext cx="1130060" cy="32921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40</a:t>
              </a:r>
              <a:endParaRPr lang="en-US" dirty="0">
                <a:solidFill>
                  <a:srgbClr val="00B050"/>
                </a:solidFill>
              </a:endParaRPr>
            </a:p>
          </p:txBody>
        </p:sp>
        <p:sp>
          <p:nvSpPr>
            <p:cNvPr id="35" name="Rectangle 34"/>
            <p:cNvSpPr/>
            <p:nvPr/>
          </p:nvSpPr>
          <p:spPr>
            <a:xfrm>
              <a:off x="4554748" y="4193275"/>
              <a:ext cx="1130060" cy="32921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50</a:t>
              </a:r>
              <a:endParaRPr lang="en-US" dirty="0">
                <a:solidFill>
                  <a:srgbClr val="00B050"/>
                </a:solidFill>
              </a:endParaRPr>
            </a:p>
          </p:txBody>
        </p:sp>
        <p:sp>
          <p:nvSpPr>
            <p:cNvPr id="36" name="Rectangle 35"/>
            <p:cNvSpPr/>
            <p:nvPr/>
          </p:nvSpPr>
          <p:spPr>
            <a:xfrm>
              <a:off x="4554748" y="4516150"/>
              <a:ext cx="1130060" cy="32921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60</a:t>
              </a:r>
              <a:endParaRPr lang="en-US" dirty="0">
                <a:solidFill>
                  <a:srgbClr val="00B050"/>
                </a:solidFill>
              </a:endParaRPr>
            </a:p>
          </p:txBody>
        </p:sp>
        <p:sp>
          <p:nvSpPr>
            <p:cNvPr id="37" name="Rectangle 36"/>
            <p:cNvSpPr/>
            <p:nvPr/>
          </p:nvSpPr>
          <p:spPr>
            <a:xfrm>
              <a:off x="4554748" y="4845361"/>
              <a:ext cx="1130060" cy="32921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70</a:t>
              </a:r>
              <a:endParaRPr lang="en-US" dirty="0">
                <a:solidFill>
                  <a:srgbClr val="00B050"/>
                </a:solidFill>
              </a:endParaRPr>
            </a:p>
          </p:txBody>
        </p:sp>
        <p:sp>
          <p:nvSpPr>
            <p:cNvPr id="38" name="Rectangle 37"/>
            <p:cNvSpPr/>
            <p:nvPr/>
          </p:nvSpPr>
          <p:spPr>
            <a:xfrm>
              <a:off x="4554748" y="5175411"/>
              <a:ext cx="1130060" cy="32921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80</a:t>
              </a:r>
              <a:endParaRPr lang="en-US" dirty="0">
                <a:solidFill>
                  <a:srgbClr val="00B050"/>
                </a:solidFill>
              </a:endParaRPr>
            </a:p>
          </p:txBody>
        </p:sp>
        <p:sp>
          <p:nvSpPr>
            <p:cNvPr id="39" name="Rectangle 38"/>
            <p:cNvSpPr/>
            <p:nvPr/>
          </p:nvSpPr>
          <p:spPr>
            <a:xfrm>
              <a:off x="4554748" y="5511797"/>
              <a:ext cx="1130060" cy="32921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90</a:t>
              </a:r>
              <a:endParaRPr lang="en-US" dirty="0">
                <a:solidFill>
                  <a:srgbClr val="00B050"/>
                </a:solidFill>
              </a:endParaRPr>
            </a:p>
          </p:txBody>
        </p:sp>
        <p:sp>
          <p:nvSpPr>
            <p:cNvPr id="40" name="Rectangle 39"/>
            <p:cNvSpPr/>
            <p:nvPr/>
          </p:nvSpPr>
          <p:spPr>
            <a:xfrm>
              <a:off x="4554748" y="5848184"/>
              <a:ext cx="1130060" cy="32921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100</a:t>
              </a:r>
              <a:endParaRPr lang="en-US" dirty="0">
                <a:solidFill>
                  <a:srgbClr val="00B050"/>
                </a:solidFill>
              </a:endParaRPr>
            </a:p>
          </p:txBody>
        </p:sp>
      </p:grpSp>
      <p:sp>
        <p:nvSpPr>
          <p:cNvPr id="41" name="TextBox 40"/>
          <p:cNvSpPr txBox="1"/>
          <p:nvPr/>
        </p:nvSpPr>
        <p:spPr>
          <a:xfrm>
            <a:off x="301925" y="2553419"/>
            <a:ext cx="914400" cy="369332"/>
          </a:xfrm>
          <a:prstGeom prst="rect">
            <a:avLst/>
          </a:prstGeom>
          <a:noFill/>
        </p:spPr>
        <p:txBody>
          <a:bodyPr wrap="square" rtlCol="0">
            <a:spAutoFit/>
          </a:bodyPr>
          <a:lstStyle/>
          <a:p>
            <a:pPr algn="ctr"/>
            <a:r>
              <a:rPr lang="en-US" dirty="0" smtClean="0">
                <a:solidFill>
                  <a:srgbClr val="FF0000"/>
                </a:solidFill>
              </a:rPr>
              <a:t>Domain</a:t>
            </a:r>
            <a:endParaRPr lang="en-US" dirty="0">
              <a:solidFill>
                <a:srgbClr val="FF0000"/>
              </a:solidFill>
            </a:endParaRPr>
          </a:p>
        </p:txBody>
      </p:sp>
      <p:sp>
        <p:nvSpPr>
          <p:cNvPr id="62" name="TextBox 61"/>
          <p:cNvSpPr txBox="1"/>
          <p:nvPr/>
        </p:nvSpPr>
        <p:spPr>
          <a:xfrm>
            <a:off x="6290095" y="2549377"/>
            <a:ext cx="914400" cy="369332"/>
          </a:xfrm>
          <a:prstGeom prst="rect">
            <a:avLst/>
          </a:prstGeom>
          <a:noFill/>
        </p:spPr>
        <p:txBody>
          <a:bodyPr wrap="square" rtlCol="0">
            <a:spAutoFit/>
          </a:bodyPr>
          <a:lstStyle/>
          <a:p>
            <a:pPr algn="ctr"/>
            <a:r>
              <a:rPr lang="en-US" dirty="0" smtClean="0">
                <a:solidFill>
                  <a:srgbClr val="00B050"/>
                </a:solidFill>
              </a:rPr>
              <a:t>Range</a:t>
            </a:r>
            <a:endParaRPr lang="en-US" dirty="0">
              <a:solidFill>
                <a:srgbClr val="00B050"/>
              </a:solidFill>
            </a:endParaRPr>
          </a:p>
        </p:txBody>
      </p:sp>
      <p:sp>
        <p:nvSpPr>
          <p:cNvPr id="63" name="Right Arrow 62"/>
          <p:cNvSpPr/>
          <p:nvPr/>
        </p:nvSpPr>
        <p:spPr>
          <a:xfrm>
            <a:off x="1414732" y="4353876"/>
            <a:ext cx="319177" cy="32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rot="10800000">
            <a:off x="5765321" y="4350708"/>
            <a:ext cx="319177" cy="32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a:stCxn id="8" idx="3"/>
            <a:endCxn id="31" idx="1"/>
          </p:cNvCxnSpPr>
          <p:nvPr/>
        </p:nvCxnSpPr>
        <p:spPr>
          <a:xfrm>
            <a:off x="2937295" y="3021843"/>
            <a:ext cx="1617453" cy="40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8" idx="3"/>
            <a:endCxn id="32" idx="1"/>
          </p:cNvCxnSpPr>
          <p:nvPr/>
        </p:nvCxnSpPr>
        <p:spPr>
          <a:xfrm>
            <a:off x="2937295" y="3021843"/>
            <a:ext cx="1617453" cy="3332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1" idx="3"/>
            <a:endCxn id="31" idx="1"/>
          </p:cNvCxnSpPr>
          <p:nvPr/>
        </p:nvCxnSpPr>
        <p:spPr>
          <a:xfrm flipV="1">
            <a:off x="2937295" y="3025847"/>
            <a:ext cx="1617453" cy="32520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1" idx="3"/>
            <a:endCxn id="32" idx="1"/>
          </p:cNvCxnSpPr>
          <p:nvPr/>
        </p:nvCxnSpPr>
        <p:spPr>
          <a:xfrm>
            <a:off x="2937295" y="3351054"/>
            <a:ext cx="1617453" cy="40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3680603" y="3918220"/>
            <a:ext cx="126521" cy="535758"/>
            <a:chOff x="5745192" y="2971080"/>
            <a:chExt cx="65418" cy="277015"/>
          </a:xfrm>
        </p:grpSpPr>
        <p:sp>
          <p:nvSpPr>
            <p:cNvPr id="77" name="Oval 76"/>
            <p:cNvSpPr/>
            <p:nvPr/>
          </p:nvSpPr>
          <p:spPr>
            <a:xfrm>
              <a:off x="5745192" y="2971080"/>
              <a:ext cx="65418" cy="65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745192" y="3078139"/>
              <a:ext cx="65418" cy="65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745192" y="3182677"/>
              <a:ext cx="65418" cy="65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0" name="Straight Arrow Connector 79"/>
          <p:cNvCxnSpPr>
            <a:stCxn id="19" idx="3"/>
            <a:endCxn id="39" idx="1"/>
          </p:cNvCxnSpPr>
          <p:nvPr/>
        </p:nvCxnSpPr>
        <p:spPr>
          <a:xfrm>
            <a:off x="2937295" y="5672399"/>
            <a:ext cx="1617453" cy="40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83" name="Group 82"/>
          <p:cNvGrpSpPr/>
          <p:nvPr/>
        </p:nvGrpSpPr>
        <p:grpSpPr>
          <a:xfrm>
            <a:off x="3687073" y="4549558"/>
            <a:ext cx="126521" cy="535758"/>
            <a:chOff x="5745192" y="2971080"/>
            <a:chExt cx="65418" cy="277015"/>
          </a:xfrm>
        </p:grpSpPr>
        <p:sp>
          <p:nvSpPr>
            <p:cNvPr id="84" name="Oval 83"/>
            <p:cNvSpPr/>
            <p:nvPr/>
          </p:nvSpPr>
          <p:spPr>
            <a:xfrm>
              <a:off x="5745192" y="2971080"/>
              <a:ext cx="65418" cy="65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745192" y="3078139"/>
              <a:ext cx="65418" cy="65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745192" y="3182677"/>
              <a:ext cx="65418" cy="65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7" name="Straight Arrow Connector 86"/>
          <p:cNvCxnSpPr>
            <a:stCxn id="19" idx="3"/>
            <a:endCxn id="40" idx="1"/>
          </p:cNvCxnSpPr>
          <p:nvPr/>
        </p:nvCxnSpPr>
        <p:spPr>
          <a:xfrm>
            <a:off x="2937295" y="5672399"/>
            <a:ext cx="1617453" cy="34039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20" idx="3"/>
            <a:endCxn id="39" idx="1"/>
          </p:cNvCxnSpPr>
          <p:nvPr/>
        </p:nvCxnSpPr>
        <p:spPr>
          <a:xfrm flipV="1">
            <a:off x="2937295" y="5676403"/>
            <a:ext cx="1617453" cy="33238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20" idx="3"/>
            <a:endCxn id="40" idx="1"/>
          </p:cNvCxnSpPr>
          <p:nvPr/>
        </p:nvCxnSpPr>
        <p:spPr>
          <a:xfrm>
            <a:off x="2937295" y="6008786"/>
            <a:ext cx="1617453" cy="40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2859655" y="6215746"/>
            <a:ext cx="1768416" cy="646331"/>
          </a:xfrm>
          <a:prstGeom prst="rect">
            <a:avLst/>
          </a:prstGeom>
          <a:noFill/>
        </p:spPr>
        <p:txBody>
          <a:bodyPr wrap="square" rtlCol="0">
            <a:spAutoFit/>
          </a:bodyPr>
          <a:lstStyle/>
          <a:p>
            <a:pPr algn="ctr"/>
            <a:r>
              <a:rPr lang="en-US" dirty="0" smtClean="0"/>
              <a:t>100 fine-grained </a:t>
            </a:r>
            <a:r>
              <a:rPr lang="en-US" dirty="0" err="1" smtClean="0"/>
              <a:t>mut</a:t>
            </a:r>
            <a:r>
              <a:rPr lang="en-US" dirty="0" smtClean="0"/>
              <a:t>. op.</a:t>
            </a:r>
            <a:endParaRPr lang="en-US" dirty="0"/>
          </a:p>
        </p:txBody>
      </p:sp>
    </p:spTree>
    <p:extLst>
      <p:ext uri="{BB962C8B-B14F-4D97-AF65-F5344CB8AC3E}">
        <p14:creationId xmlns:p14="http://schemas.microsoft.com/office/powerpoint/2010/main" val="256479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500"/>
                                        <p:tgtEl>
                                          <p:spTgt spid="6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8"/>
                                        </p:tgtEl>
                                        <p:attrNameLst>
                                          <p:attrName>style.visibility</p:attrName>
                                        </p:attrNameLst>
                                      </p:cBhvr>
                                      <p:to>
                                        <p:strVal val="visible"/>
                                      </p:to>
                                    </p:set>
                                    <p:animEffect transition="in" filter="fade">
                                      <p:cBhvr>
                                        <p:cTn id="33" dur="500"/>
                                        <p:tgtEl>
                                          <p:spTgt spid="98"/>
                                        </p:tgtEl>
                                      </p:cBhvr>
                                    </p:animEffect>
                                  </p:childTnLst>
                                </p:cTn>
                              </p:par>
                              <p:par>
                                <p:cTn id="34" presetID="10" presetClass="entr" presetSubtype="0" fill="hold" nodeType="withEffect">
                                  <p:stCondLst>
                                    <p:cond delay="0"/>
                                  </p:stCondLst>
                                  <p:childTnLst>
                                    <p:set>
                                      <p:cBhvr>
                                        <p:cTn id="35" dur="1" fill="hold">
                                          <p:stCondLst>
                                            <p:cond delay="0"/>
                                          </p:stCondLst>
                                        </p:cTn>
                                        <p:tgtEl>
                                          <p:spTgt spid="93"/>
                                        </p:tgtEl>
                                        <p:attrNameLst>
                                          <p:attrName>style.visibility</p:attrName>
                                        </p:attrNameLst>
                                      </p:cBhvr>
                                      <p:to>
                                        <p:strVal val="visible"/>
                                      </p:to>
                                    </p:set>
                                    <p:animEffect transition="in" filter="fade">
                                      <p:cBhvr>
                                        <p:cTn id="36" dur="500"/>
                                        <p:tgtEl>
                                          <p:spTgt spid="93"/>
                                        </p:tgtEl>
                                      </p:cBhvr>
                                    </p:animEffect>
                                  </p:childTnLst>
                                </p:cTn>
                              </p:par>
                              <p:par>
                                <p:cTn id="37" presetID="10" presetClass="entr" presetSubtype="0" fill="hold" nodeType="with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fade">
                                      <p:cBhvr>
                                        <p:cTn id="39" dur="500"/>
                                        <p:tgtEl>
                                          <p:spTgt spid="87"/>
                                        </p:tgtEl>
                                      </p:cBhvr>
                                    </p:animEffect>
                                  </p:childTnLst>
                                </p:cTn>
                              </p:par>
                              <p:par>
                                <p:cTn id="40" presetID="10" presetClass="entr" presetSubtype="0" fill="hold" nodeType="withEffect">
                                  <p:stCondLst>
                                    <p:cond delay="0"/>
                                  </p:stCondLst>
                                  <p:childTnLst>
                                    <p:set>
                                      <p:cBhvr>
                                        <p:cTn id="41" dur="1" fill="hold">
                                          <p:stCondLst>
                                            <p:cond delay="0"/>
                                          </p:stCondLst>
                                        </p:cTn>
                                        <p:tgtEl>
                                          <p:spTgt spid="90"/>
                                        </p:tgtEl>
                                        <p:attrNameLst>
                                          <p:attrName>style.visibility</p:attrName>
                                        </p:attrNameLst>
                                      </p:cBhvr>
                                      <p:to>
                                        <p:strVal val="visible"/>
                                      </p:to>
                                    </p:set>
                                    <p:animEffect transition="in" filter="fade">
                                      <p:cBhvr>
                                        <p:cTn id="42" dur="500"/>
                                        <p:tgtEl>
                                          <p:spTgt spid="90"/>
                                        </p:tgtEl>
                                      </p:cBhvr>
                                    </p:animEffect>
                                  </p:childTnLst>
                                </p:cTn>
                              </p:par>
                              <p:par>
                                <p:cTn id="43" presetID="10" presetClass="entr" presetSubtype="0" fill="hold" nodeType="withEffect">
                                  <p:stCondLst>
                                    <p:cond delay="0"/>
                                  </p:stCondLst>
                                  <p:childTnLst>
                                    <p:set>
                                      <p:cBhvr>
                                        <p:cTn id="44" dur="1" fill="hold">
                                          <p:stCondLst>
                                            <p:cond delay="0"/>
                                          </p:stCondLst>
                                        </p:cTn>
                                        <p:tgtEl>
                                          <p:spTgt spid="80"/>
                                        </p:tgtEl>
                                        <p:attrNameLst>
                                          <p:attrName>style.visibility</p:attrName>
                                        </p:attrNameLst>
                                      </p:cBhvr>
                                      <p:to>
                                        <p:strVal val="visible"/>
                                      </p:to>
                                    </p:set>
                                    <p:animEffect transition="in" filter="fade">
                                      <p:cBhvr>
                                        <p:cTn id="45" dur="500"/>
                                        <p:tgtEl>
                                          <p:spTgt spid="80"/>
                                        </p:tgtEl>
                                      </p:cBhvr>
                                    </p:animEffect>
                                  </p:childTnLst>
                                </p:cTn>
                              </p:par>
                              <p:par>
                                <p:cTn id="46" presetID="10" presetClass="entr" presetSubtype="0" fill="hold" nodeType="withEffect">
                                  <p:stCondLst>
                                    <p:cond delay="0"/>
                                  </p:stCondLst>
                                  <p:childTnLst>
                                    <p:set>
                                      <p:cBhvr>
                                        <p:cTn id="47" dur="1" fill="hold">
                                          <p:stCondLst>
                                            <p:cond delay="0"/>
                                          </p:stCondLst>
                                        </p:cTn>
                                        <p:tgtEl>
                                          <p:spTgt spid="83"/>
                                        </p:tgtEl>
                                        <p:attrNameLst>
                                          <p:attrName>style.visibility</p:attrName>
                                        </p:attrNameLst>
                                      </p:cBhvr>
                                      <p:to>
                                        <p:strVal val="visible"/>
                                      </p:to>
                                    </p:set>
                                    <p:animEffect transition="in" filter="fade">
                                      <p:cBhvr>
                                        <p:cTn id="48" dur="500"/>
                                        <p:tgtEl>
                                          <p:spTgt spid="83"/>
                                        </p:tgtEl>
                                      </p:cBhvr>
                                    </p:animEffect>
                                  </p:childTnLst>
                                </p:cTn>
                              </p:par>
                              <p:par>
                                <p:cTn id="49" presetID="10" presetClass="entr" presetSubtype="0" fill="hold" nodeType="with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fade">
                                      <p:cBhvr>
                                        <p:cTn id="51" dur="500"/>
                                        <p:tgtEl>
                                          <p:spTgt spid="76"/>
                                        </p:tgtEl>
                                      </p:cBhvr>
                                    </p:animEffect>
                                  </p:childTnLst>
                                </p:cTn>
                              </p:par>
                              <p:par>
                                <p:cTn id="52" presetID="10" presetClass="entr" presetSubtype="0" fill="hold" nodeType="withEffect">
                                  <p:stCondLst>
                                    <p:cond delay="0"/>
                                  </p:stCondLst>
                                  <p:childTnLst>
                                    <p:set>
                                      <p:cBhvr>
                                        <p:cTn id="53" dur="1" fill="hold">
                                          <p:stCondLst>
                                            <p:cond delay="0"/>
                                          </p:stCondLst>
                                        </p:cTn>
                                        <p:tgtEl>
                                          <p:spTgt spid="73"/>
                                        </p:tgtEl>
                                        <p:attrNameLst>
                                          <p:attrName>style.visibility</p:attrName>
                                        </p:attrNameLst>
                                      </p:cBhvr>
                                      <p:to>
                                        <p:strVal val="visible"/>
                                      </p:to>
                                    </p:set>
                                    <p:animEffect transition="in" filter="fade">
                                      <p:cBhvr>
                                        <p:cTn id="54" dur="500"/>
                                        <p:tgtEl>
                                          <p:spTgt spid="73"/>
                                        </p:tgtEl>
                                      </p:cBhvr>
                                    </p:animEffect>
                                  </p:childTnLst>
                                </p:cTn>
                              </p:par>
                              <p:par>
                                <p:cTn id="55" presetID="10" presetClass="entr" presetSubtype="0" fill="hold" nodeType="with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fade">
                                      <p:cBhvr>
                                        <p:cTn id="57" dur="500"/>
                                        <p:tgtEl>
                                          <p:spTgt spid="70"/>
                                        </p:tgtEl>
                                      </p:cBhvr>
                                    </p:animEffect>
                                  </p:childTnLst>
                                </p:cTn>
                              </p:par>
                              <p:par>
                                <p:cTn id="58" presetID="10" presetClass="entr" presetSubtype="0" fill="hold" nodeType="with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fade">
                                      <p:cBhvr>
                                        <p:cTn id="60" dur="500"/>
                                        <p:tgtEl>
                                          <p:spTgt spid="67"/>
                                        </p:tgtEl>
                                      </p:cBhvr>
                                    </p:animEffect>
                                  </p:childTnLst>
                                </p:cTn>
                              </p:par>
                              <p:par>
                                <p:cTn id="61" presetID="10" presetClass="entr" presetSubtype="0" fill="hold" nodeType="with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41" grpId="0"/>
      <p:bldP spid="62" grpId="0"/>
      <p:bldP spid="63" grpId="0" animBg="1"/>
      <p:bldP spid="64" grpId="0" animBg="1"/>
      <p:bldP spid="9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Setup</a:t>
            </a:r>
            <a:endParaRPr lang="en-US" dirty="0"/>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51</a:t>
            </a:fld>
            <a:endParaRPr lang="en-US"/>
          </a:p>
        </p:txBody>
      </p:sp>
    </p:spTree>
    <p:extLst>
      <p:ext uri="{BB962C8B-B14F-4D97-AF65-F5344CB8AC3E}">
        <p14:creationId xmlns:p14="http://schemas.microsoft.com/office/powerpoint/2010/main" val="38184520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Setup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Generate 1000 test suites for each program P with test suite T (given by SIR)</a:t>
                </a:r>
              </a:p>
              <a:p>
                <a:pPr lvl="1"/>
                <a:r>
                  <a:rPr lang="en-US" dirty="0" smtClean="0"/>
                  <a:t>Generate 20 test suites randomly for each test suite size of </a:t>
                </a:r>
                <a14:m>
                  <m:oMath xmlns:m="http://schemas.openxmlformats.org/officeDocument/2006/math">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𝑇</m:t>
                        </m:r>
                      </m:e>
                    </m:d>
                    <m:r>
                      <a:rPr lang="en-US" b="0" i="1" smtClean="0">
                        <a:latin typeface="Cambria Math" panose="02040503050406030204" pitchFamily="18" charset="0"/>
                      </a:rPr>
                      <m:t>,3</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𝑇</m:t>
                        </m:r>
                      </m:e>
                    </m:d>
                    <m:r>
                      <a:rPr lang="en-US" b="0" i="1" smtClean="0">
                        <a:latin typeface="Cambria Math" panose="02040503050406030204" pitchFamily="18" charset="0"/>
                      </a:rPr>
                      <m:t>,…,99</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𝑇</m:t>
                        </m:r>
                      </m:e>
                    </m:d>
                  </m:oMath>
                </a14:m>
                <a:endParaRPr lang="en-US" dirty="0" smtClean="0"/>
              </a:p>
              <a:p>
                <a:r>
                  <a:rPr lang="en-US" dirty="0" smtClean="0"/>
                  <a:t>For each target program P</a:t>
                </a:r>
              </a:p>
              <a:p>
                <a:pPr marL="914400" lvl="1" indent="-457200">
                  <a:buFont typeface="+mj-lt"/>
                  <a:buAutoNum type="arabicPeriod"/>
                </a:pPr>
                <a:r>
                  <a:rPr lang="en-US" dirty="0" smtClean="0"/>
                  <a:t>Use other 5 programs and their 5000 TS as training data and P as testing data.</a:t>
                </a:r>
              </a:p>
              <a:p>
                <a:pPr marL="914400" lvl="1" indent="-457200">
                  <a:buFont typeface="+mj-lt"/>
                  <a:buAutoNum type="arabicPeriod"/>
                </a:pPr>
                <a:r>
                  <a:rPr lang="en-US" dirty="0" smtClean="0"/>
                  <a:t>Apply CLARS on training data for 10 minutes</a:t>
                </a:r>
              </a:p>
              <a:p>
                <a:pPr lvl="2"/>
                <a:r>
                  <a:rPr lang="en-US" dirty="0" smtClean="0"/>
                  <a:t>After 10 minutes, MSE of generated models almost converged (difference &lt; 0.0005)</a:t>
                </a:r>
              </a:p>
              <a:p>
                <a:pPr marL="914400" lvl="1" indent="-457200">
                  <a:buFont typeface="+mj-lt"/>
                  <a:buAutoNum type="arabicPeriod"/>
                </a:pPr>
                <a:r>
                  <a:rPr lang="en-US" dirty="0" smtClean="0"/>
                  <a:t>Select the model with lowest MSE w.r.t. training data</a:t>
                </a:r>
              </a:p>
              <a:p>
                <a:pPr marL="914400" lvl="1" indent="-457200">
                  <a:buFont typeface="+mj-lt"/>
                  <a:buAutoNum type="arabicPeriod"/>
                </a:pPr>
                <a:r>
                  <a:rPr lang="en-US" dirty="0" smtClean="0"/>
                  <a:t>Evaluate selected model on 1000 TS of P using MSE and %selected mutants</a:t>
                </a:r>
              </a:p>
              <a:p>
                <a:pPr lvl="2"/>
                <a:r>
                  <a:rPr lang="en-US" dirty="0" smtClean="0"/>
                  <a:t>Lower MSE and lower %selected mutants is better</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196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52</a:t>
            </a:fld>
            <a:endParaRPr lang="en-US"/>
          </a:p>
        </p:txBody>
      </p:sp>
    </p:spTree>
    <p:extLst>
      <p:ext uri="{BB962C8B-B14F-4D97-AF65-F5344CB8AC3E}">
        <p14:creationId xmlns:p14="http://schemas.microsoft.com/office/powerpoint/2010/main" val="21081440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RQ</a:t>
            </a:r>
            <a:r>
              <a:rPr lang="en-US" altLang="ko-KR" dirty="0" smtClean="0"/>
              <a:t>1</a:t>
            </a:r>
            <a:r>
              <a:rPr lang="en-US" dirty="0" smtClean="0"/>
              <a:t>-4 Full Results</a:t>
            </a:r>
            <a:endParaRPr lang="en-US" dirty="0"/>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53</a:t>
            </a:fld>
            <a:endParaRPr lang="en-US"/>
          </a:p>
        </p:txBody>
      </p:sp>
    </p:spTree>
    <p:extLst>
      <p:ext uri="{BB962C8B-B14F-4D97-AF65-F5344CB8AC3E}">
        <p14:creationId xmlns:p14="http://schemas.microsoft.com/office/powerpoint/2010/main" val="17542096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RQ2</a:t>
            </a:r>
            <a:endParaRPr lang="en-US" dirty="0"/>
          </a:p>
        </p:txBody>
      </p:sp>
      <p:graphicFrame>
        <p:nvGraphicFramePr>
          <p:cNvPr id="6" name="Content Placeholder 5"/>
          <p:cNvGraphicFramePr>
            <a:graphicFrameLocks noGrp="1"/>
          </p:cNvGraphicFramePr>
          <p:nvPr>
            <p:ph idx="1"/>
            <p:extLst/>
          </p:nvPr>
        </p:nvGraphicFramePr>
        <p:xfrm>
          <a:off x="5257805" y="529198"/>
          <a:ext cx="6432174" cy="5793733"/>
        </p:xfrm>
        <a:graphic>
          <a:graphicData uri="http://schemas.openxmlformats.org/drawingml/2006/table">
            <a:tbl>
              <a:tblPr>
                <a:tableStyleId>{5940675A-B579-460E-94D1-54222C63F5DA}</a:tableStyleId>
              </a:tblPr>
              <a:tblGrid>
                <a:gridCol w="887330">
                  <a:extLst>
                    <a:ext uri="{9D8B030D-6E8A-4147-A177-3AD203B41FA5}">
                      <a16:colId xmlns:a16="http://schemas.microsoft.com/office/drawing/2014/main" val="636854810"/>
                    </a:ext>
                  </a:extLst>
                </a:gridCol>
                <a:gridCol w="703000">
                  <a:extLst>
                    <a:ext uri="{9D8B030D-6E8A-4147-A177-3AD203B41FA5}">
                      <a16:colId xmlns:a16="http://schemas.microsoft.com/office/drawing/2014/main" val="4217922346"/>
                    </a:ext>
                  </a:extLst>
                </a:gridCol>
                <a:gridCol w="806974">
                  <a:extLst>
                    <a:ext uri="{9D8B030D-6E8A-4147-A177-3AD203B41FA5}">
                      <a16:colId xmlns:a16="http://schemas.microsoft.com/office/drawing/2014/main" val="3540964232"/>
                    </a:ext>
                  </a:extLst>
                </a:gridCol>
                <a:gridCol w="806974">
                  <a:extLst>
                    <a:ext uri="{9D8B030D-6E8A-4147-A177-3AD203B41FA5}">
                      <a16:colId xmlns:a16="http://schemas.microsoft.com/office/drawing/2014/main" val="1713985457"/>
                    </a:ext>
                  </a:extLst>
                </a:gridCol>
                <a:gridCol w="806974">
                  <a:extLst>
                    <a:ext uri="{9D8B030D-6E8A-4147-A177-3AD203B41FA5}">
                      <a16:colId xmlns:a16="http://schemas.microsoft.com/office/drawing/2014/main" val="3782873730"/>
                    </a:ext>
                  </a:extLst>
                </a:gridCol>
                <a:gridCol w="806974">
                  <a:extLst>
                    <a:ext uri="{9D8B030D-6E8A-4147-A177-3AD203B41FA5}">
                      <a16:colId xmlns:a16="http://schemas.microsoft.com/office/drawing/2014/main" val="249674395"/>
                    </a:ext>
                  </a:extLst>
                </a:gridCol>
                <a:gridCol w="806974">
                  <a:extLst>
                    <a:ext uri="{9D8B030D-6E8A-4147-A177-3AD203B41FA5}">
                      <a16:colId xmlns:a16="http://schemas.microsoft.com/office/drawing/2014/main" val="4029776605"/>
                    </a:ext>
                  </a:extLst>
                </a:gridCol>
                <a:gridCol w="806974">
                  <a:extLst>
                    <a:ext uri="{9D8B030D-6E8A-4147-A177-3AD203B41FA5}">
                      <a16:colId xmlns:a16="http://schemas.microsoft.com/office/drawing/2014/main" val="427899625"/>
                    </a:ext>
                  </a:extLst>
                </a:gridCol>
              </a:tblGrid>
              <a:tr h="231508">
                <a:tc rowSpan="2">
                  <a:txBody>
                    <a:bodyPr/>
                    <a:lstStyle/>
                    <a:p>
                      <a:pPr algn="ctr" fontAlgn="b"/>
                      <a:endParaRPr lang="en-US" sz="1400" b="0" i="0" u="none" strike="noStrike" dirty="0">
                        <a:solidFill>
                          <a:srgbClr val="000000"/>
                        </a:solidFill>
                        <a:effectLst/>
                        <a:latin typeface="Calibri" panose="020F0502020204030204" pitchFamily="34" charset="0"/>
                      </a:endParaRPr>
                    </a:p>
                  </a:txBody>
                  <a:tcPr marL="5844" marR="5844" marT="5844" marB="0" anchor="b"/>
                </a:tc>
                <a:tc rowSpan="2">
                  <a:txBody>
                    <a:bodyPr/>
                    <a:lstStyle/>
                    <a:p>
                      <a:pPr algn="l" fontAlgn="t"/>
                      <a:r>
                        <a:rPr lang="en-US" sz="1400" u="none" strike="noStrike" dirty="0">
                          <a:effectLst/>
                        </a:rPr>
                        <a:t>Target Programs</a:t>
                      </a:r>
                      <a:endParaRPr lang="en-US" sz="1400" b="0" i="0" u="none" strike="noStrike" dirty="0">
                        <a:solidFill>
                          <a:srgbClr val="000000"/>
                        </a:solidFill>
                        <a:effectLst/>
                        <a:latin typeface="Calibri" panose="020F0502020204030204" pitchFamily="34" charset="0"/>
                      </a:endParaRPr>
                    </a:p>
                  </a:txBody>
                  <a:tcPr marL="5844" marR="5844" marT="5844" marB="0" anchor="ctr"/>
                </a:tc>
                <a:tc gridSpan="3">
                  <a:txBody>
                    <a:bodyPr/>
                    <a:lstStyle/>
                    <a:p>
                      <a:pPr algn="ctr" fontAlgn="b"/>
                      <a:r>
                        <a:rPr lang="en-US" sz="1400" b="1" u="none" strike="noStrike" dirty="0" smtClean="0">
                          <a:solidFill>
                            <a:schemeClr val="tx1"/>
                          </a:solidFill>
                          <a:effectLst/>
                        </a:rPr>
                        <a:t>REFIN</a:t>
                      </a:r>
                      <a:r>
                        <a:rPr lang="en-US" sz="1400" b="1" u="none" strike="noStrike" baseline="0" dirty="0" smtClean="0">
                          <a:solidFill>
                            <a:schemeClr val="tx1"/>
                          </a:solidFill>
                          <a:effectLst/>
                        </a:rPr>
                        <a:t>E</a:t>
                      </a:r>
                      <a:r>
                        <a:rPr lang="en-US" sz="1400" b="1" u="none" strike="noStrike" baseline="30000" dirty="0" smtClean="0">
                          <a:solidFill>
                            <a:schemeClr val="tx1"/>
                          </a:solidFill>
                          <a:effectLst/>
                        </a:rPr>
                        <a:t>TRD</a:t>
                      </a:r>
                      <a:endParaRPr lang="en-US" sz="1400" b="1" i="0" u="none" strike="noStrike" dirty="0">
                        <a:solidFill>
                          <a:schemeClr val="tx1"/>
                        </a:solidFill>
                        <a:effectLst/>
                        <a:latin typeface="Calibri" panose="020F0502020204030204" pitchFamily="34" charset="0"/>
                      </a:endParaRPr>
                    </a:p>
                  </a:txBody>
                  <a:tcPr marL="5844" marR="5844" marT="5844" marB="0" anchor="b"/>
                </a:tc>
                <a:tc hMerge="1">
                  <a:txBody>
                    <a:bodyPr/>
                    <a:lstStyle/>
                    <a:p>
                      <a:endParaRPr lang="en-US"/>
                    </a:p>
                  </a:txBody>
                  <a:tcPr/>
                </a:tc>
                <a:tc hMerge="1">
                  <a:txBody>
                    <a:bodyPr/>
                    <a:lstStyle/>
                    <a:p>
                      <a:endParaRPr lang="en-US"/>
                    </a:p>
                  </a:txBody>
                  <a:tcPr/>
                </a:tc>
                <a:tc gridSpan="3">
                  <a:txBody>
                    <a:bodyPr/>
                    <a:lstStyle/>
                    <a:p>
                      <a:pPr algn="ctr" fontAlgn="b"/>
                      <a:r>
                        <a:rPr lang="en-US" sz="1400" b="1" u="none" strike="noStrike" dirty="0">
                          <a:solidFill>
                            <a:schemeClr val="tx1"/>
                          </a:solidFill>
                          <a:effectLst/>
                        </a:rPr>
                        <a:t>REFINER</a:t>
                      </a:r>
                      <a:endParaRPr lang="en-US" sz="1400" b="1" i="0" u="none" strike="noStrike" dirty="0">
                        <a:solidFill>
                          <a:schemeClr val="tx1"/>
                        </a:solidFill>
                        <a:effectLst/>
                        <a:latin typeface="Calibri" panose="020F0502020204030204" pitchFamily="34" charset="0"/>
                      </a:endParaRPr>
                    </a:p>
                  </a:txBody>
                  <a:tcPr marL="5844" marR="5844" marT="5844"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46809945"/>
                  </a:ext>
                </a:extLst>
              </a:tr>
              <a:tr h="554589">
                <a:tc vMerge="1">
                  <a:txBody>
                    <a:bodyPr/>
                    <a:lstStyle/>
                    <a:p>
                      <a:endParaRPr lang="en-US"/>
                    </a:p>
                  </a:txBody>
                  <a:tcPr/>
                </a:tc>
                <a:tc vMerge="1">
                  <a:txBody>
                    <a:bodyPr/>
                    <a:lstStyle/>
                    <a:p>
                      <a:endParaRPr lang="en-US"/>
                    </a:p>
                  </a:txBody>
                  <a:tcPr/>
                </a:tc>
                <a:tc>
                  <a:txBody>
                    <a:bodyPr/>
                    <a:lstStyle/>
                    <a:p>
                      <a:pPr algn="ctr" fontAlgn="b"/>
                      <a:r>
                        <a:rPr lang="en-US" sz="1400" u="none" strike="noStrike" dirty="0">
                          <a:effectLst/>
                        </a:rPr>
                        <a:t>#selected mutants</a:t>
                      </a:r>
                      <a:endParaRPr lang="en-US" sz="1400" b="0" i="0" u="none" strike="noStrike" dirty="0">
                        <a:solidFill>
                          <a:srgbClr val="000000"/>
                        </a:solidFill>
                        <a:effectLst/>
                        <a:latin typeface="Calibri" panose="020F0502020204030204" pitchFamily="34" charset="0"/>
                      </a:endParaRPr>
                    </a:p>
                  </a:txBody>
                  <a:tcPr marL="5844" marR="5844" marT="5844" marB="0" anchor="ctr"/>
                </a:tc>
                <a:tc>
                  <a:txBody>
                    <a:bodyPr/>
                    <a:lstStyle/>
                    <a:p>
                      <a:pPr algn="ctr" fontAlgn="b"/>
                      <a:r>
                        <a:rPr lang="en-US" sz="1400" u="none" strike="noStrike" dirty="0">
                          <a:effectLst/>
                        </a:rPr>
                        <a:t>%selected mutants</a:t>
                      </a:r>
                      <a:endParaRPr lang="en-US" sz="1400" b="0" i="0" u="none" strike="noStrike" dirty="0">
                        <a:solidFill>
                          <a:srgbClr val="000000"/>
                        </a:solidFill>
                        <a:effectLst/>
                        <a:latin typeface="Calibri" panose="020F0502020204030204" pitchFamily="34" charset="0"/>
                      </a:endParaRPr>
                    </a:p>
                  </a:txBody>
                  <a:tcPr marL="5844" marR="5844" marT="5844" marB="0" anchor="ctr"/>
                </a:tc>
                <a:tc>
                  <a:txBody>
                    <a:bodyPr/>
                    <a:lstStyle/>
                    <a:p>
                      <a:pPr algn="ctr" fontAlgn="b"/>
                      <a:r>
                        <a:rPr lang="en-US" sz="1400" u="none" strike="noStrike" dirty="0">
                          <a:effectLst/>
                        </a:rPr>
                        <a:t>MSE</a:t>
                      </a:r>
                      <a:endParaRPr lang="en-US" sz="1400" b="0" i="0" u="none" strike="noStrike" dirty="0">
                        <a:solidFill>
                          <a:srgbClr val="000000"/>
                        </a:solidFill>
                        <a:effectLst/>
                        <a:latin typeface="Calibri" panose="020F0502020204030204" pitchFamily="34" charset="0"/>
                      </a:endParaRPr>
                    </a:p>
                  </a:txBody>
                  <a:tcPr marL="5844" marR="5844" marT="5844" marB="0" anchor="ctr"/>
                </a:tc>
                <a:tc>
                  <a:txBody>
                    <a:bodyPr/>
                    <a:lstStyle/>
                    <a:p>
                      <a:pPr algn="ctr" fontAlgn="b"/>
                      <a:r>
                        <a:rPr lang="en-US" sz="1400" u="none" strike="noStrike" dirty="0">
                          <a:effectLst/>
                        </a:rPr>
                        <a:t>#selected mutants</a:t>
                      </a:r>
                      <a:endParaRPr lang="en-US" sz="1400" b="0" i="0" u="none" strike="noStrike" dirty="0">
                        <a:solidFill>
                          <a:srgbClr val="000000"/>
                        </a:solidFill>
                        <a:effectLst/>
                        <a:latin typeface="Calibri" panose="020F0502020204030204" pitchFamily="34" charset="0"/>
                      </a:endParaRPr>
                    </a:p>
                  </a:txBody>
                  <a:tcPr marL="5844" marR="5844" marT="5844" marB="0" anchor="ctr"/>
                </a:tc>
                <a:tc>
                  <a:txBody>
                    <a:bodyPr/>
                    <a:lstStyle/>
                    <a:p>
                      <a:pPr algn="ctr" fontAlgn="b"/>
                      <a:r>
                        <a:rPr lang="en-US" sz="1400" u="none" strike="noStrike" dirty="0">
                          <a:effectLst/>
                        </a:rPr>
                        <a:t>%selected mutants</a:t>
                      </a:r>
                      <a:endParaRPr lang="en-US" sz="1400" b="0" i="0" u="none" strike="noStrike" dirty="0">
                        <a:solidFill>
                          <a:srgbClr val="000000"/>
                        </a:solidFill>
                        <a:effectLst/>
                        <a:latin typeface="Calibri" panose="020F0502020204030204" pitchFamily="34" charset="0"/>
                      </a:endParaRPr>
                    </a:p>
                  </a:txBody>
                  <a:tcPr marL="5844" marR="5844" marT="5844" marB="0" anchor="ctr"/>
                </a:tc>
                <a:tc>
                  <a:txBody>
                    <a:bodyPr/>
                    <a:lstStyle/>
                    <a:p>
                      <a:pPr algn="ctr" fontAlgn="b"/>
                      <a:r>
                        <a:rPr lang="en-US" sz="1400" u="none" strike="noStrike" dirty="0">
                          <a:effectLst/>
                        </a:rPr>
                        <a:t>MSE</a:t>
                      </a:r>
                      <a:endParaRPr lang="en-US" sz="1400" b="0" i="0" u="none" strike="noStrike" dirty="0">
                        <a:solidFill>
                          <a:srgbClr val="000000"/>
                        </a:solidFill>
                        <a:effectLst/>
                        <a:latin typeface="Calibri" panose="020F0502020204030204" pitchFamily="34" charset="0"/>
                      </a:endParaRPr>
                    </a:p>
                  </a:txBody>
                  <a:tcPr marL="5844" marR="5844" marT="5844" marB="0" anchor="ctr"/>
                </a:tc>
                <a:extLst>
                  <a:ext uri="{0D108BD9-81ED-4DB2-BD59-A6C34878D82A}">
                    <a16:rowId xmlns:a16="http://schemas.microsoft.com/office/drawing/2014/main" val="3834882000"/>
                  </a:ext>
                </a:extLst>
              </a:tr>
              <a:tr h="231508">
                <a:tc rowSpan="7">
                  <a:txBody>
                    <a:bodyPr/>
                    <a:lstStyle/>
                    <a:p>
                      <a:pPr algn="ctr" fontAlgn="ctr"/>
                      <a:r>
                        <a:rPr lang="en-US" sz="1400" u="none" strike="noStrike" dirty="0">
                          <a:effectLst/>
                        </a:rPr>
                        <a:t>Hard-to-kill 3%</a:t>
                      </a:r>
                      <a:endParaRPr lang="en-US" sz="1400" b="0" i="0" u="none" strike="noStrike" dirty="0">
                        <a:solidFill>
                          <a:srgbClr val="000000"/>
                        </a:solidFill>
                        <a:effectLst/>
                        <a:latin typeface="Calibri" panose="020F0502020204030204" pitchFamily="34" charset="0"/>
                      </a:endParaRPr>
                    </a:p>
                  </a:txBody>
                  <a:tcPr marL="5844" marR="5844" marT="5844" marB="0" anchor="ctr"/>
                </a:tc>
                <a:tc>
                  <a:txBody>
                    <a:bodyPr/>
                    <a:lstStyle/>
                    <a:p>
                      <a:pPr algn="l" fontAlgn="b"/>
                      <a:r>
                        <a:rPr lang="en-US" sz="1400" u="none" strike="noStrike" dirty="0">
                          <a:effectLst/>
                        </a:rPr>
                        <a:t>flex</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195062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17.0%</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0.049</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9062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0.8%</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0.072</a:t>
                      </a:r>
                      <a:endParaRPr lang="en-US" sz="1400" b="0" i="0" u="none" strike="noStrike">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3860131164"/>
                  </a:ext>
                </a:extLst>
              </a:tr>
              <a:tr h="231508">
                <a:tc vMerge="1">
                  <a:txBody>
                    <a:bodyPr/>
                    <a:lstStyle/>
                    <a:p>
                      <a:endParaRPr lang="en-US"/>
                    </a:p>
                  </a:txBody>
                  <a:tcPr/>
                </a:tc>
                <a:tc>
                  <a:txBody>
                    <a:bodyPr/>
                    <a:lstStyle/>
                    <a:p>
                      <a:pPr algn="l" fontAlgn="b"/>
                      <a:r>
                        <a:rPr lang="en-US" sz="1400" u="none" strike="noStrike" dirty="0" err="1">
                          <a:effectLst/>
                        </a:rPr>
                        <a:t>grep</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55672</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29.6%</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0.008</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3846</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2.0%</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0.037</a:t>
                      </a:r>
                      <a:endParaRPr lang="en-US" sz="1400" b="0" i="0" u="none" strike="noStrike">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2861202332"/>
                  </a:ext>
                </a:extLst>
              </a:tr>
              <a:tr h="231508">
                <a:tc vMerge="1">
                  <a:txBody>
                    <a:bodyPr/>
                    <a:lstStyle/>
                    <a:p>
                      <a:endParaRPr lang="en-US"/>
                    </a:p>
                  </a:txBody>
                  <a:tcPr/>
                </a:tc>
                <a:tc>
                  <a:txBody>
                    <a:bodyPr/>
                    <a:lstStyle/>
                    <a:p>
                      <a:pPr algn="l" fontAlgn="b"/>
                      <a:r>
                        <a:rPr lang="en-US" sz="1400" u="none" strike="noStrike" dirty="0" err="1">
                          <a:effectLst/>
                        </a:rPr>
                        <a:t>gzip</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18882</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5.1%</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0.040</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912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0.034</a:t>
                      </a:r>
                      <a:endParaRPr lang="en-US" sz="1400" b="0" i="0" u="none" strike="noStrike">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3793876538"/>
                  </a:ext>
                </a:extLst>
              </a:tr>
              <a:tr h="231508">
                <a:tc vMerge="1">
                  <a:txBody>
                    <a:bodyPr/>
                    <a:lstStyle/>
                    <a:p>
                      <a:endParaRPr lang="en-US"/>
                    </a:p>
                  </a:txBody>
                  <a:tcPr/>
                </a:tc>
                <a:tc>
                  <a:txBody>
                    <a:bodyPr/>
                    <a:lstStyle/>
                    <a:p>
                      <a:pPr algn="l" fontAlgn="b"/>
                      <a:r>
                        <a:rPr lang="en-US" sz="1400" u="none" strike="noStrike">
                          <a:effectLst/>
                        </a:rPr>
                        <a:t>make</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59272</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21.0%</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0.129</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6777</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2.4%</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0.035</a:t>
                      </a:r>
                      <a:endParaRPr lang="en-US" sz="1400" b="0" i="0" u="none" strike="noStrike">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985086607"/>
                  </a:ext>
                </a:extLst>
              </a:tr>
              <a:tr h="231508">
                <a:tc vMerge="1">
                  <a:txBody>
                    <a:bodyPr/>
                    <a:lstStyle/>
                    <a:p>
                      <a:endParaRPr lang="en-US"/>
                    </a:p>
                  </a:txBody>
                  <a:tcPr/>
                </a:tc>
                <a:tc>
                  <a:txBody>
                    <a:bodyPr/>
                    <a:lstStyle/>
                    <a:p>
                      <a:pPr algn="l" fontAlgn="b"/>
                      <a:r>
                        <a:rPr lang="en-US" sz="1400" u="none" strike="noStrike">
                          <a:effectLst/>
                        </a:rPr>
                        <a:t>sed</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1363</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1.9%</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0.016</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1810</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0.057</a:t>
                      </a:r>
                      <a:endParaRPr lang="en-US" sz="1400" b="0" i="0" u="none" strike="noStrike">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4106623205"/>
                  </a:ext>
                </a:extLst>
              </a:tr>
              <a:tr h="231508">
                <a:tc vMerge="1">
                  <a:txBody>
                    <a:bodyPr/>
                    <a:lstStyle/>
                    <a:p>
                      <a:endParaRPr lang="en-US"/>
                    </a:p>
                  </a:txBody>
                  <a:tcPr/>
                </a:tc>
                <a:tc>
                  <a:txBody>
                    <a:bodyPr/>
                    <a:lstStyle/>
                    <a:p>
                      <a:pPr algn="l" fontAlgn="b"/>
                      <a:r>
                        <a:rPr lang="en-US" sz="1400" u="none" strike="noStrike">
                          <a:effectLst/>
                        </a:rPr>
                        <a:t>space</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57353</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52.8%</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0.010</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3821</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3.5%</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0.005</a:t>
                      </a:r>
                      <a:endParaRPr lang="en-US" sz="1400" b="0" i="0" u="none" strike="noStrike" dirty="0">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2066422642"/>
                  </a:ext>
                </a:extLst>
              </a:tr>
              <a:tr h="231508">
                <a:tc vMerge="1">
                  <a:txBody>
                    <a:bodyPr/>
                    <a:lstStyle/>
                    <a:p>
                      <a:endParaRPr lang="en-US"/>
                    </a:p>
                  </a:txBody>
                  <a:tcPr/>
                </a:tc>
                <a:tc>
                  <a:txBody>
                    <a:bodyPr/>
                    <a:lstStyle/>
                    <a:p>
                      <a:pPr algn="l" fontAlgn="b"/>
                      <a:r>
                        <a:rPr lang="en-US" sz="1400" u="none" strike="noStrike" dirty="0">
                          <a:effectLst/>
                        </a:rPr>
                        <a:t>Average</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FF0000"/>
                          </a:solidFill>
                          <a:effectLst/>
                        </a:rPr>
                        <a:t>64600.7</a:t>
                      </a:r>
                      <a:endParaRPr lang="en-US" sz="1800" b="1" i="0" u="none" strike="noStrike" dirty="0">
                        <a:solidFill>
                          <a:srgbClr val="FF000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FF0000"/>
                          </a:solidFill>
                          <a:effectLst/>
                        </a:rPr>
                        <a:t>17.9%</a:t>
                      </a:r>
                      <a:endParaRPr lang="en-US" sz="1800" b="1" i="0" u="none" strike="noStrike" dirty="0">
                        <a:solidFill>
                          <a:srgbClr val="FF000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FF0000"/>
                          </a:solidFill>
                          <a:effectLst/>
                        </a:rPr>
                        <a:t>0.042</a:t>
                      </a:r>
                      <a:endParaRPr lang="en-US" sz="1800" b="1" i="0" u="none" strike="noStrike" dirty="0">
                        <a:solidFill>
                          <a:srgbClr val="FF000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00B050"/>
                          </a:solidFill>
                          <a:effectLst/>
                        </a:rPr>
                        <a:t>4371.3</a:t>
                      </a:r>
                      <a:endParaRPr lang="en-US" sz="1800" b="1" i="0" u="none" strike="noStrike" dirty="0">
                        <a:solidFill>
                          <a:srgbClr val="00B05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00B050"/>
                          </a:solidFill>
                          <a:effectLst/>
                        </a:rPr>
                        <a:t>1.2%</a:t>
                      </a:r>
                      <a:endParaRPr lang="en-US" sz="1800" b="1" i="0" u="none" strike="noStrike" dirty="0">
                        <a:solidFill>
                          <a:srgbClr val="00B05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00B050"/>
                          </a:solidFill>
                          <a:effectLst/>
                        </a:rPr>
                        <a:t>0.040</a:t>
                      </a:r>
                      <a:endParaRPr lang="en-US" sz="1800" b="1" i="0" u="none" strike="noStrike" dirty="0">
                        <a:solidFill>
                          <a:srgbClr val="00B05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3645614480"/>
                  </a:ext>
                </a:extLst>
              </a:tr>
              <a:tr h="231508">
                <a:tc rowSpan="7">
                  <a:txBody>
                    <a:bodyPr/>
                    <a:lstStyle/>
                    <a:p>
                      <a:pPr algn="ctr" fontAlgn="ctr"/>
                      <a:r>
                        <a:rPr lang="en-US" sz="1400" u="none" strike="noStrike" dirty="0">
                          <a:effectLst/>
                        </a:rPr>
                        <a:t>Hard-to-kill 5%</a:t>
                      </a:r>
                      <a:endParaRPr lang="en-US" sz="1400" b="0" i="0" u="none" strike="noStrike" dirty="0">
                        <a:solidFill>
                          <a:srgbClr val="000000"/>
                        </a:solidFill>
                        <a:effectLst/>
                        <a:latin typeface="Calibri" panose="020F0502020204030204" pitchFamily="34" charset="0"/>
                      </a:endParaRPr>
                    </a:p>
                  </a:txBody>
                  <a:tcPr marL="5844" marR="5844" marT="5844" marB="0" anchor="ctr"/>
                </a:tc>
                <a:tc>
                  <a:txBody>
                    <a:bodyPr/>
                    <a:lstStyle/>
                    <a:p>
                      <a:pPr algn="l" fontAlgn="b"/>
                      <a:r>
                        <a:rPr lang="en-US" sz="1400" u="none" strike="noStrike">
                          <a:effectLst/>
                        </a:rPr>
                        <a:t>flex</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9718</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0.8%</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0.016</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9806</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0.9%</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0.013</a:t>
                      </a:r>
                      <a:endParaRPr lang="en-US" sz="1400" b="0" i="0" u="none" strike="noStrike">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3856483627"/>
                  </a:ext>
                </a:extLst>
              </a:tr>
              <a:tr h="231508">
                <a:tc vMerge="1">
                  <a:txBody>
                    <a:bodyPr/>
                    <a:lstStyle/>
                    <a:p>
                      <a:endParaRPr lang="en-US"/>
                    </a:p>
                  </a:txBody>
                  <a:tcPr/>
                </a:tc>
                <a:tc>
                  <a:txBody>
                    <a:bodyPr/>
                    <a:lstStyle/>
                    <a:p>
                      <a:pPr algn="l" fontAlgn="b"/>
                      <a:r>
                        <a:rPr lang="en-US" sz="1400" u="none" strike="noStrike">
                          <a:effectLst/>
                        </a:rPr>
                        <a:t>grep</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30000</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16.0%</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0.008</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5172</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2.8%</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0.007</a:t>
                      </a:r>
                      <a:endParaRPr lang="en-US" sz="1400" b="0" i="0" u="none" strike="noStrike">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2877065897"/>
                  </a:ext>
                </a:extLst>
              </a:tr>
              <a:tr h="231508">
                <a:tc vMerge="1">
                  <a:txBody>
                    <a:bodyPr/>
                    <a:lstStyle/>
                    <a:p>
                      <a:endParaRPr lang="en-US"/>
                    </a:p>
                  </a:txBody>
                  <a:tcPr/>
                </a:tc>
                <a:tc>
                  <a:txBody>
                    <a:bodyPr/>
                    <a:lstStyle/>
                    <a:p>
                      <a:pPr algn="l" fontAlgn="b"/>
                      <a:r>
                        <a:rPr lang="en-US" sz="1400" u="none" strike="noStrike">
                          <a:effectLst/>
                        </a:rPr>
                        <a:t>gzip</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13593</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3.7%</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0.053</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1285</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0.3%</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0.025</a:t>
                      </a:r>
                      <a:endParaRPr lang="en-US" sz="1400" b="0" i="0" u="none" strike="noStrike">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2298305855"/>
                  </a:ext>
                </a:extLst>
              </a:tr>
              <a:tr h="231508">
                <a:tc vMerge="1">
                  <a:txBody>
                    <a:bodyPr/>
                    <a:lstStyle/>
                    <a:p>
                      <a:endParaRPr lang="en-US"/>
                    </a:p>
                  </a:txBody>
                  <a:tcPr/>
                </a:tc>
                <a:tc>
                  <a:txBody>
                    <a:bodyPr/>
                    <a:lstStyle/>
                    <a:p>
                      <a:pPr algn="l" fontAlgn="b"/>
                      <a:r>
                        <a:rPr lang="en-US" sz="1400" u="none" strike="noStrike">
                          <a:effectLst/>
                        </a:rPr>
                        <a:t>make</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39973</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14.2%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0.073</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7328</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2.6%</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0.002</a:t>
                      </a:r>
                      <a:endParaRPr lang="en-US" sz="1400" b="0" i="0" u="none" strike="noStrike">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1850908254"/>
                  </a:ext>
                </a:extLst>
              </a:tr>
              <a:tr h="231508">
                <a:tc vMerge="1">
                  <a:txBody>
                    <a:bodyPr/>
                    <a:lstStyle/>
                    <a:p>
                      <a:endParaRPr lang="en-US"/>
                    </a:p>
                  </a:txBody>
                  <a:tcPr/>
                </a:tc>
                <a:tc>
                  <a:txBody>
                    <a:bodyPr/>
                    <a:lstStyle/>
                    <a:p>
                      <a:pPr algn="l" fontAlgn="b"/>
                      <a:r>
                        <a:rPr lang="en-US" sz="1400" u="none" strike="noStrike">
                          <a:effectLst/>
                        </a:rPr>
                        <a:t>sed</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19028</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26.4%</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0.043</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1262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1.7%</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0.015</a:t>
                      </a:r>
                      <a:endParaRPr lang="en-US" sz="1400" b="0" i="0" u="none" strike="noStrike" dirty="0">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319773483"/>
                  </a:ext>
                </a:extLst>
              </a:tr>
              <a:tr h="231508">
                <a:tc vMerge="1">
                  <a:txBody>
                    <a:bodyPr/>
                    <a:lstStyle/>
                    <a:p>
                      <a:endParaRPr lang="en-US"/>
                    </a:p>
                  </a:txBody>
                  <a:tcPr/>
                </a:tc>
                <a:tc>
                  <a:txBody>
                    <a:bodyPr/>
                    <a:lstStyle/>
                    <a:p>
                      <a:pPr algn="l" fontAlgn="b"/>
                      <a:r>
                        <a:rPr lang="en-US" sz="1400" u="none" strike="noStrike">
                          <a:effectLst/>
                        </a:rPr>
                        <a:t>space</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37944</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34.9%</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0.012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3454</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3.2%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0.002</a:t>
                      </a:r>
                      <a:endParaRPr lang="en-US" sz="1400" b="0" i="0" u="none" strike="noStrike" dirty="0">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1681373749"/>
                  </a:ext>
                </a:extLst>
              </a:tr>
              <a:tr h="231508">
                <a:tc vMerge="1">
                  <a:txBody>
                    <a:bodyPr/>
                    <a:lstStyle/>
                    <a:p>
                      <a:endParaRPr lang="en-US"/>
                    </a:p>
                  </a:txBody>
                  <a:tcPr/>
                </a:tc>
                <a:tc>
                  <a:txBody>
                    <a:bodyPr/>
                    <a:lstStyle/>
                    <a:p>
                      <a:pPr algn="l" fontAlgn="b"/>
                      <a:r>
                        <a:rPr lang="en-US" sz="1400" u="none" strike="noStrike">
                          <a:effectLst/>
                        </a:rPr>
                        <a:t>Average</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FF0000"/>
                          </a:solidFill>
                          <a:effectLst/>
                        </a:rPr>
                        <a:t>25042.7</a:t>
                      </a:r>
                      <a:endParaRPr lang="en-US" sz="1800" b="1" i="0" u="none" strike="noStrike" dirty="0">
                        <a:solidFill>
                          <a:srgbClr val="FF000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FF0000"/>
                          </a:solidFill>
                          <a:effectLst/>
                        </a:rPr>
                        <a:t>6.9%</a:t>
                      </a:r>
                      <a:endParaRPr lang="en-US" sz="1800" b="1" i="0" u="none" strike="noStrike" dirty="0">
                        <a:solidFill>
                          <a:srgbClr val="FF000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FF0000"/>
                          </a:solidFill>
                          <a:effectLst/>
                        </a:rPr>
                        <a:t>0.034</a:t>
                      </a:r>
                      <a:endParaRPr lang="en-US" sz="1800" b="1" i="0" u="none" strike="noStrike" dirty="0">
                        <a:solidFill>
                          <a:srgbClr val="FF000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00B050"/>
                          </a:solidFill>
                          <a:effectLst/>
                        </a:rPr>
                        <a:t>4717.8</a:t>
                      </a:r>
                      <a:endParaRPr lang="en-US" sz="1800" b="1" i="0" u="none" strike="noStrike" dirty="0">
                        <a:solidFill>
                          <a:srgbClr val="00B05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00B050"/>
                          </a:solidFill>
                          <a:effectLst/>
                        </a:rPr>
                        <a:t>1.3%</a:t>
                      </a:r>
                      <a:endParaRPr lang="en-US" sz="1800" b="1" i="0" u="none" strike="noStrike" dirty="0">
                        <a:solidFill>
                          <a:srgbClr val="00B05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00B050"/>
                          </a:solidFill>
                          <a:effectLst/>
                        </a:rPr>
                        <a:t>0.011</a:t>
                      </a:r>
                      <a:endParaRPr lang="en-US" sz="1800" b="1" i="0" u="none" strike="noStrike" dirty="0">
                        <a:solidFill>
                          <a:srgbClr val="00B05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3313355923"/>
                  </a:ext>
                </a:extLst>
              </a:tr>
              <a:tr h="231508">
                <a:tc rowSpan="7">
                  <a:txBody>
                    <a:bodyPr/>
                    <a:lstStyle/>
                    <a:p>
                      <a:pPr algn="ctr" fontAlgn="ctr"/>
                      <a:r>
                        <a:rPr lang="en-US" sz="1400" u="none" strike="noStrike">
                          <a:effectLst/>
                        </a:rPr>
                        <a:t>Hard-to-kill 7%</a:t>
                      </a:r>
                      <a:endParaRPr lang="en-US" sz="1400" b="0" i="0" u="none" strike="noStrike">
                        <a:solidFill>
                          <a:srgbClr val="000000"/>
                        </a:solidFill>
                        <a:effectLst/>
                        <a:latin typeface="Calibri" panose="020F0502020204030204" pitchFamily="34" charset="0"/>
                      </a:endParaRPr>
                    </a:p>
                  </a:txBody>
                  <a:tcPr marL="5844" marR="5844" marT="5844" marB="0" anchor="ctr"/>
                </a:tc>
                <a:tc>
                  <a:txBody>
                    <a:bodyPr/>
                    <a:lstStyle/>
                    <a:p>
                      <a:pPr algn="l" fontAlgn="b"/>
                      <a:r>
                        <a:rPr lang="en-US" sz="1400" u="none" strike="noStrike">
                          <a:effectLst/>
                        </a:rPr>
                        <a:t>flex</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46440</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4.1%</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0.031</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20808</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1.8%</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0.018</a:t>
                      </a:r>
                      <a:endParaRPr lang="en-US" sz="1400" b="0" i="0" u="none" strike="noStrike" dirty="0">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353964808"/>
                  </a:ext>
                </a:extLst>
              </a:tr>
              <a:tr h="231508">
                <a:tc vMerge="1">
                  <a:txBody>
                    <a:bodyPr/>
                    <a:lstStyle/>
                    <a:p>
                      <a:endParaRPr lang="en-US"/>
                    </a:p>
                  </a:txBody>
                  <a:tcPr/>
                </a:tc>
                <a:tc>
                  <a:txBody>
                    <a:bodyPr/>
                    <a:lstStyle/>
                    <a:p>
                      <a:pPr algn="l" fontAlgn="b"/>
                      <a:r>
                        <a:rPr lang="en-US" sz="1400" u="none" strike="noStrike">
                          <a:effectLst/>
                        </a:rPr>
                        <a:t>grep</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97274</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51.8%</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0.002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4354</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2.3%</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0.008</a:t>
                      </a:r>
                      <a:endParaRPr lang="en-US" sz="1400" b="0" i="0" u="none" strike="noStrike" dirty="0">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985816870"/>
                  </a:ext>
                </a:extLst>
              </a:tr>
              <a:tr h="231508">
                <a:tc vMerge="1">
                  <a:txBody>
                    <a:bodyPr/>
                    <a:lstStyle/>
                    <a:p>
                      <a:endParaRPr lang="en-US"/>
                    </a:p>
                  </a:txBody>
                  <a:tcPr/>
                </a:tc>
                <a:tc>
                  <a:txBody>
                    <a:bodyPr/>
                    <a:lstStyle/>
                    <a:p>
                      <a:pPr algn="l" fontAlgn="b"/>
                      <a:r>
                        <a:rPr lang="en-US" sz="1400" u="none" strike="noStrike">
                          <a:effectLst/>
                        </a:rPr>
                        <a:t>gzip</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1052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0.3%</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0.014</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1412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0.4%</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0.006</a:t>
                      </a:r>
                      <a:endParaRPr lang="en-US" sz="1400" b="0" i="0" u="none" strike="noStrike" dirty="0">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3031779040"/>
                  </a:ext>
                </a:extLst>
              </a:tr>
              <a:tr h="231508">
                <a:tc vMerge="1">
                  <a:txBody>
                    <a:bodyPr/>
                    <a:lstStyle/>
                    <a:p>
                      <a:endParaRPr lang="en-US"/>
                    </a:p>
                  </a:txBody>
                  <a:tcPr/>
                </a:tc>
                <a:tc>
                  <a:txBody>
                    <a:bodyPr/>
                    <a:lstStyle/>
                    <a:p>
                      <a:pPr algn="l" fontAlgn="b"/>
                      <a:r>
                        <a:rPr lang="en-US" sz="1400" u="none" strike="noStrike">
                          <a:effectLst/>
                        </a:rPr>
                        <a:t>make</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17468</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6.2%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0.001</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3829</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1.4%</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0.015</a:t>
                      </a:r>
                      <a:endParaRPr lang="en-US" sz="1400" b="0" i="0" u="none" strike="noStrike" dirty="0">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4218892518"/>
                  </a:ext>
                </a:extLst>
              </a:tr>
              <a:tr h="231508">
                <a:tc vMerge="1">
                  <a:txBody>
                    <a:bodyPr/>
                    <a:lstStyle/>
                    <a:p>
                      <a:endParaRPr lang="en-US"/>
                    </a:p>
                  </a:txBody>
                  <a:tcPr/>
                </a:tc>
                <a:tc>
                  <a:txBody>
                    <a:bodyPr/>
                    <a:lstStyle/>
                    <a:p>
                      <a:pPr algn="l" fontAlgn="b"/>
                      <a:r>
                        <a:rPr lang="en-US" sz="1400" u="none" strike="noStrike">
                          <a:effectLst/>
                        </a:rPr>
                        <a:t>sed</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2880</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4.0%</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0.007</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1733</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2.4%</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0.013</a:t>
                      </a:r>
                      <a:endParaRPr lang="en-US" sz="1400" b="0" i="0" u="none" strike="noStrike" dirty="0">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3769893044"/>
                  </a:ext>
                </a:extLst>
              </a:tr>
              <a:tr h="231508">
                <a:tc vMerge="1">
                  <a:txBody>
                    <a:bodyPr/>
                    <a:lstStyle/>
                    <a:p>
                      <a:endParaRPr lang="en-US"/>
                    </a:p>
                  </a:txBody>
                  <a:tcPr/>
                </a:tc>
                <a:tc>
                  <a:txBody>
                    <a:bodyPr/>
                    <a:lstStyle/>
                    <a:p>
                      <a:pPr algn="l" fontAlgn="b"/>
                      <a:r>
                        <a:rPr lang="en-US" sz="1400" u="none" strike="noStrike">
                          <a:effectLst/>
                        </a:rPr>
                        <a:t>space</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1407</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1.3%</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0.031</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3662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3.4%</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0.002</a:t>
                      </a:r>
                      <a:endParaRPr lang="en-US" sz="1400" b="0" i="0" u="none" strike="noStrike" dirty="0">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3491888261"/>
                  </a:ext>
                </a:extLst>
              </a:tr>
              <a:tr h="231508">
                <a:tc vMerge="1">
                  <a:txBody>
                    <a:bodyPr/>
                    <a:lstStyle/>
                    <a:p>
                      <a:endParaRPr lang="en-US"/>
                    </a:p>
                  </a:txBody>
                  <a:tcPr/>
                </a:tc>
                <a:tc>
                  <a:txBody>
                    <a:bodyPr/>
                    <a:lstStyle/>
                    <a:p>
                      <a:pPr algn="l" fontAlgn="b"/>
                      <a:r>
                        <a:rPr lang="en-US" sz="1400" u="none" strike="noStrike">
                          <a:effectLst/>
                        </a:rPr>
                        <a:t>Average</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FF0000"/>
                          </a:solidFill>
                          <a:effectLst/>
                        </a:rPr>
                        <a:t>27753.5</a:t>
                      </a:r>
                      <a:endParaRPr lang="en-US" sz="1800" b="1" i="0" u="none" strike="noStrike" dirty="0">
                        <a:solidFill>
                          <a:srgbClr val="FF000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FF0000"/>
                          </a:solidFill>
                          <a:effectLst/>
                        </a:rPr>
                        <a:t>7.7%</a:t>
                      </a:r>
                      <a:endParaRPr lang="en-US" sz="1800" b="1" i="0" u="none" strike="noStrike" dirty="0">
                        <a:solidFill>
                          <a:srgbClr val="FF000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FF0000"/>
                          </a:solidFill>
                          <a:effectLst/>
                        </a:rPr>
                        <a:t>0.014</a:t>
                      </a:r>
                      <a:endParaRPr lang="en-US" sz="1800" b="1" i="0" u="none" strike="noStrike" dirty="0">
                        <a:solidFill>
                          <a:srgbClr val="FF000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00B050"/>
                          </a:solidFill>
                          <a:effectLst/>
                        </a:rPr>
                        <a:t>5966.3</a:t>
                      </a:r>
                      <a:endParaRPr lang="en-US" sz="1800" b="1" i="0" u="none" strike="noStrike" dirty="0">
                        <a:solidFill>
                          <a:srgbClr val="00B05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00B050"/>
                          </a:solidFill>
                          <a:effectLst/>
                        </a:rPr>
                        <a:t>1.7%</a:t>
                      </a:r>
                      <a:endParaRPr lang="en-US" sz="1800" b="1" i="0" u="none" strike="noStrike" dirty="0">
                        <a:solidFill>
                          <a:srgbClr val="00B05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00B050"/>
                          </a:solidFill>
                          <a:effectLst/>
                        </a:rPr>
                        <a:t>0.010</a:t>
                      </a:r>
                      <a:endParaRPr lang="en-US" sz="1800" b="1" i="0" u="none" strike="noStrike" dirty="0">
                        <a:solidFill>
                          <a:srgbClr val="00B05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1079978842"/>
                  </a:ext>
                </a:extLst>
              </a:tr>
            </a:tbl>
          </a:graphicData>
        </a:graphic>
      </p:graphicFrame>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54</a:t>
            </a:fld>
            <a:endParaRPr lang="en-US"/>
          </a:p>
        </p:txBody>
      </p:sp>
      <p:sp>
        <p:nvSpPr>
          <p:cNvPr id="7" name="Content Placeholder 2"/>
          <p:cNvSpPr txBox="1">
            <a:spLocks/>
          </p:cNvSpPr>
          <p:nvPr/>
        </p:nvSpPr>
        <p:spPr>
          <a:xfrm>
            <a:off x="510988" y="1825625"/>
            <a:ext cx="450924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cs typeface="Courier New" panose="02070309020205020404" pitchFamily="49" charset="0"/>
              </a:rPr>
              <a:t>REFINER selects much </a:t>
            </a:r>
            <a:r>
              <a:rPr lang="en-US" u="sng" dirty="0" smtClean="0">
                <a:solidFill>
                  <a:srgbClr val="00B050"/>
                </a:solidFill>
                <a:cs typeface="Courier New" panose="02070309020205020404" pitchFamily="49" charset="0"/>
              </a:rPr>
              <a:t>fewer mutants</a:t>
            </a:r>
            <a:r>
              <a:rPr lang="en-US" dirty="0" smtClean="0">
                <a:cs typeface="Courier New" panose="02070309020205020404" pitchFamily="49" charset="0"/>
              </a:rPr>
              <a:t> and achieves </a:t>
            </a:r>
            <a:r>
              <a:rPr lang="en-US" u="sng" dirty="0" smtClean="0">
                <a:solidFill>
                  <a:srgbClr val="00B050"/>
                </a:solidFill>
                <a:cs typeface="Courier New" panose="02070309020205020404" pitchFamily="49" charset="0"/>
              </a:rPr>
              <a:t>more accurate prediction</a:t>
            </a:r>
            <a:r>
              <a:rPr lang="en-US" dirty="0" smtClean="0">
                <a:cs typeface="Courier New" panose="02070309020205020404" pitchFamily="49" charset="0"/>
              </a:rPr>
              <a:t> of hard-to-kill mutation scores than REFINER</a:t>
            </a:r>
            <a:r>
              <a:rPr lang="en-US" baseline="30000" dirty="0" smtClean="0">
                <a:cs typeface="Courier New" panose="02070309020205020404" pitchFamily="49" charset="0"/>
              </a:rPr>
              <a:t>TRD</a:t>
            </a:r>
            <a:endParaRPr lang="en-US" dirty="0">
              <a:cs typeface="Courier New" panose="02070309020205020404" pitchFamily="49" charset="0"/>
            </a:endParaRPr>
          </a:p>
        </p:txBody>
      </p:sp>
    </p:spTree>
    <p:extLst>
      <p:ext uri="{BB962C8B-B14F-4D97-AF65-F5344CB8AC3E}">
        <p14:creationId xmlns:p14="http://schemas.microsoft.com/office/powerpoint/2010/main" val="19732536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RQ3</a:t>
            </a:r>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55</a:t>
            </a:fld>
            <a:endParaRPr lang="en-US"/>
          </a:p>
        </p:txBody>
      </p:sp>
      <p:graphicFrame>
        <p:nvGraphicFramePr>
          <p:cNvPr id="8" name="Table 7"/>
          <p:cNvGraphicFramePr>
            <a:graphicFrameLocks noGrp="1"/>
          </p:cNvGraphicFramePr>
          <p:nvPr>
            <p:extLst/>
          </p:nvPr>
        </p:nvGraphicFramePr>
        <p:xfrm>
          <a:off x="5257805" y="529205"/>
          <a:ext cx="6432176" cy="5786468"/>
        </p:xfrm>
        <a:graphic>
          <a:graphicData uri="http://schemas.openxmlformats.org/drawingml/2006/table">
            <a:tbl>
              <a:tblPr>
                <a:tableStyleId>{5940675A-B579-460E-94D1-54222C63F5DA}</a:tableStyleId>
              </a:tblPr>
              <a:tblGrid>
                <a:gridCol w="889753">
                  <a:extLst>
                    <a:ext uri="{9D8B030D-6E8A-4147-A177-3AD203B41FA5}">
                      <a16:colId xmlns:a16="http://schemas.microsoft.com/office/drawing/2014/main" val="1403273325"/>
                    </a:ext>
                  </a:extLst>
                </a:gridCol>
                <a:gridCol w="889753">
                  <a:extLst>
                    <a:ext uri="{9D8B030D-6E8A-4147-A177-3AD203B41FA5}">
                      <a16:colId xmlns:a16="http://schemas.microsoft.com/office/drawing/2014/main" val="2951438775"/>
                    </a:ext>
                  </a:extLst>
                </a:gridCol>
                <a:gridCol w="775445">
                  <a:extLst>
                    <a:ext uri="{9D8B030D-6E8A-4147-A177-3AD203B41FA5}">
                      <a16:colId xmlns:a16="http://schemas.microsoft.com/office/drawing/2014/main" val="344647778"/>
                    </a:ext>
                  </a:extLst>
                </a:gridCol>
                <a:gridCol w="775445">
                  <a:extLst>
                    <a:ext uri="{9D8B030D-6E8A-4147-A177-3AD203B41FA5}">
                      <a16:colId xmlns:a16="http://schemas.microsoft.com/office/drawing/2014/main" val="3986218522"/>
                    </a:ext>
                  </a:extLst>
                </a:gridCol>
                <a:gridCol w="775445">
                  <a:extLst>
                    <a:ext uri="{9D8B030D-6E8A-4147-A177-3AD203B41FA5}">
                      <a16:colId xmlns:a16="http://schemas.microsoft.com/office/drawing/2014/main" val="3213630583"/>
                    </a:ext>
                  </a:extLst>
                </a:gridCol>
                <a:gridCol w="775445">
                  <a:extLst>
                    <a:ext uri="{9D8B030D-6E8A-4147-A177-3AD203B41FA5}">
                      <a16:colId xmlns:a16="http://schemas.microsoft.com/office/drawing/2014/main" val="4265591289"/>
                    </a:ext>
                  </a:extLst>
                </a:gridCol>
                <a:gridCol w="775445">
                  <a:extLst>
                    <a:ext uri="{9D8B030D-6E8A-4147-A177-3AD203B41FA5}">
                      <a16:colId xmlns:a16="http://schemas.microsoft.com/office/drawing/2014/main" val="1569879692"/>
                    </a:ext>
                  </a:extLst>
                </a:gridCol>
                <a:gridCol w="775445">
                  <a:extLst>
                    <a:ext uri="{9D8B030D-6E8A-4147-A177-3AD203B41FA5}">
                      <a16:colId xmlns:a16="http://schemas.microsoft.com/office/drawing/2014/main" val="83581785"/>
                    </a:ext>
                  </a:extLst>
                </a:gridCol>
              </a:tblGrid>
              <a:tr h="233927">
                <a:tc rowSpan="2">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5844" marR="5844" marT="5844" marB="0" anchor="b"/>
                </a:tc>
                <a:tc rowSpan="2">
                  <a:txBody>
                    <a:bodyPr/>
                    <a:lstStyle/>
                    <a:p>
                      <a:pPr algn="l" fontAlgn="t"/>
                      <a:r>
                        <a:rPr lang="en-US" sz="1400" u="none" strike="noStrike" dirty="0">
                          <a:effectLst/>
                        </a:rPr>
                        <a:t>Target Programs</a:t>
                      </a:r>
                      <a:endParaRPr lang="en-US" sz="1400" b="0" i="0" u="none" strike="noStrike" dirty="0">
                        <a:solidFill>
                          <a:srgbClr val="000000"/>
                        </a:solidFill>
                        <a:effectLst/>
                        <a:latin typeface="Calibri" panose="020F0502020204030204" pitchFamily="34" charset="0"/>
                      </a:endParaRPr>
                    </a:p>
                  </a:txBody>
                  <a:tcPr marL="5844" marR="5844" marT="5844" marB="0" anchor="ctr"/>
                </a:tc>
                <a:tc gridSpan="3">
                  <a:txBody>
                    <a:bodyPr/>
                    <a:lstStyle/>
                    <a:p>
                      <a:pPr algn="ctr" fontAlgn="b"/>
                      <a:r>
                        <a:rPr lang="en-US" sz="1400" b="1" u="none" strike="noStrike" dirty="0" smtClean="0">
                          <a:solidFill>
                            <a:schemeClr val="tx1"/>
                          </a:solidFill>
                          <a:effectLst/>
                        </a:rPr>
                        <a:t>RND</a:t>
                      </a:r>
                      <a:r>
                        <a:rPr lang="en-US" sz="1400" b="1" u="none" strike="noStrike" baseline="30000" dirty="0" smtClean="0">
                          <a:solidFill>
                            <a:schemeClr val="tx1"/>
                          </a:solidFill>
                          <a:effectLst/>
                        </a:rPr>
                        <a:t>SN</a:t>
                      </a:r>
                      <a:endParaRPr lang="en-US" sz="1400" b="1" i="0" u="none" strike="noStrike" dirty="0">
                        <a:solidFill>
                          <a:schemeClr val="tx1"/>
                        </a:solidFill>
                        <a:effectLst/>
                        <a:latin typeface="Calibri" panose="020F0502020204030204" pitchFamily="34" charset="0"/>
                      </a:endParaRPr>
                    </a:p>
                  </a:txBody>
                  <a:tcPr marL="5844" marR="5844" marT="5844" marB="0" anchor="b"/>
                </a:tc>
                <a:tc hMerge="1">
                  <a:txBody>
                    <a:bodyPr/>
                    <a:lstStyle/>
                    <a:p>
                      <a:endParaRPr lang="en-US"/>
                    </a:p>
                  </a:txBody>
                  <a:tcPr/>
                </a:tc>
                <a:tc hMerge="1">
                  <a:txBody>
                    <a:bodyPr/>
                    <a:lstStyle/>
                    <a:p>
                      <a:endParaRPr lang="en-US"/>
                    </a:p>
                  </a:txBody>
                  <a:tcPr/>
                </a:tc>
                <a:tc gridSpan="3">
                  <a:txBody>
                    <a:bodyPr/>
                    <a:lstStyle/>
                    <a:p>
                      <a:pPr algn="ctr" fontAlgn="b"/>
                      <a:r>
                        <a:rPr lang="en-US" sz="1400" b="1" u="none" strike="noStrike" dirty="0">
                          <a:solidFill>
                            <a:schemeClr val="tx1"/>
                          </a:solidFill>
                          <a:effectLst/>
                        </a:rPr>
                        <a:t>REFINER</a:t>
                      </a:r>
                      <a:endParaRPr lang="en-US" sz="1400" b="1" i="0" u="none" strike="noStrike" dirty="0">
                        <a:solidFill>
                          <a:schemeClr val="tx1"/>
                        </a:solidFill>
                        <a:effectLst/>
                        <a:latin typeface="Calibri" panose="020F0502020204030204" pitchFamily="34" charset="0"/>
                      </a:endParaRPr>
                    </a:p>
                  </a:txBody>
                  <a:tcPr marL="5844" marR="5844" marT="5844"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20084578"/>
                  </a:ext>
                </a:extLst>
              </a:tr>
              <a:tr h="501363">
                <a:tc vMerge="1">
                  <a:txBody>
                    <a:bodyPr/>
                    <a:lstStyle/>
                    <a:p>
                      <a:endParaRPr lang="en-US"/>
                    </a:p>
                  </a:txBody>
                  <a:tcPr/>
                </a:tc>
                <a:tc vMerge="1">
                  <a:txBody>
                    <a:bodyPr/>
                    <a:lstStyle/>
                    <a:p>
                      <a:endParaRPr lang="en-US"/>
                    </a:p>
                  </a:txBody>
                  <a:tcPr/>
                </a:tc>
                <a:tc>
                  <a:txBody>
                    <a:bodyPr/>
                    <a:lstStyle/>
                    <a:p>
                      <a:pPr algn="ctr" fontAlgn="b"/>
                      <a:r>
                        <a:rPr lang="en-US" sz="1400" u="none" strike="noStrike" dirty="0">
                          <a:effectLst/>
                        </a:rPr>
                        <a:t>#selected mutants</a:t>
                      </a:r>
                      <a:endParaRPr lang="en-US" sz="1400" b="0" i="0" u="none" strike="noStrike" dirty="0">
                        <a:solidFill>
                          <a:srgbClr val="000000"/>
                        </a:solidFill>
                        <a:effectLst/>
                        <a:latin typeface="Calibri" panose="020F0502020204030204" pitchFamily="34" charset="0"/>
                      </a:endParaRPr>
                    </a:p>
                  </a:txBody>
                  <a:tcPr marL="5844" marR="5844" marT="5844" marB="0" anchor="ctr"/>
                </a:tc>
                <a:tc>
                  <a:txBody>
                    <a:bodyPr/>
                    <a:lstStyle/>
                    <a:p>
                      <a:pPr algn="ctr" fontAlgn="b"/>
                      <a:r>
                        <a:rPr lang="en-US" sz="1400" u="none" strike="noStrike" dirty="0">
                          <a:effectLst/>
                        </a:rPr>
                        <a:t>%selected mutants</a:t>
                      </a:r>
                      <a:endParaRPr lang="en-US" sz="1400" b="0" i="0" u="none" strike="noStrike" dirty="0">
                        <a:solidFill>
                          <a:srgbClr val="000000"/>
                        </a:solidFill>
                        <a:effectLst/>
                        <a:latin typeface="Calibri" panose="020F0502020204030204" pitchFamily="34" charset="0"/>
                      </a:endParaRPr>
                    </a:p>
                  </a:txBody>
                  <a:tcPr marL="5844" marR="5844" marT="5844" marB="0" anchor="ctr"/>
                </a:tc>
                <a:tc>
                  <a:txBody>
                    <a:bodyPr/>
                    <a:lstStyle/>
                    <a:p>
                      <a:pPr algn="ctr" fontAlgn="b"/>
                      <a:r>
                        <a:rPr lang="en-US" sz="1400" u="none" strike="noStrike" dirty="0">
                          <a:effectLst/>
                        </a:rPr>
                        <a:t>MSE</a:t>
                      </a:r>
                      <a:endParaRPr lang="en-US" sz="1400" b="0" i="0" u="none" strike="noStrike" dirty="0">
                        <a:solidFill>
                          <a:srgbClr val="000000"/>
                        </a:solidFill>
                        <a:effectLst/>
                        <a:latin typeface="Calibri" panose="020F0502020204030204" pitchFamily="34" charset="0"/>
                      </a:endParaRPr>
                    </a:p>
                  </a:txBody>
                  <a:tcPr marL="5844" marR="5844" marT="5844" marB="0" anchor="ctr"/>
                </a:tc>
                <a:tc>
                  <a:txBody>
                    <a:bodyPr/>
                    <a:lstStyle/>
                    <a:p>
                      <a:pPr algn="ctr" fontAlgn="b"/>
                      <a:r>
                        <a:rPr lang="en-US" sz="1400" u="none" strike="noStrike" dirty="0">
                          <a:effectLst/>
                        </a:rPr>
                        <a:t>#selected mutants</a:t>
                      </a:r>
                      <a:endParaRPr lang="en-US" sz="1400" b="0" i="0" u="none" strike="noStrike" dirty="0">
                        <a:solidFill>
                          <a:srgbClr val="000000"/>
                        </a:solidFill>
                        <a:effectLst/>
                        <a:latin typeface="Calibri" panose="020F0502020204030204" pitchFamily="34" charset="0"/>
                      </a:endParaRPr>
                    </a:p>
                  </a:txBody>
                  <a:tcPr marL="5844" marR="5844" marT="5844" marB="0" anchor="ctr"/>
                </a:tc>
                <a:tc>
                  <a:txBody>
                    <a:bodyPr/>
                    <a:lstStyle/>
                    <a:p>
                      <a:pPr algn="ctr" fontAlgn="b"/>
                      <a:r>
                        <a:rPr lang="en-US" sz="1400" u="none" strike="noStrike" dirty="0">
                          <a:effectLst/>
                        </a:rPr>
                        <a:t>%selected mutants</a:t>
                      </a:r>
                      <a:endParaRPr lang="en-US" sz="1400" b="0" i="0" u="none" strike="noStrike" dirty="0">
                        <a:solidFill>
                          <a:srgbClr val="000000"/>
                        </a:solidFill>
                        <a:effectLst/>
                        <a:latin typeface="Calibri" panose="020F0502020204030204" pitchFamily="34" charset="0"/>
                      </a:endParaRPr>
                    </a:p>
                  </a:txBody>
                  <a:tcPr marL="5844" marR="5844" marT="5844" marB="0" anchor="ctr"/>
                </a:tc>
                <a:tc>
                  <a:txBody>
                    <a:bodyPr/>
                    <a:lstStyle/>
                    <a:p>
                      <a:pPr algn="ctr" fontAlgn="b"/>
                      <a:r>
                        <a:rPr lang="en-US" sz="1400" u="none" strike="noStrike" dirty="0">
                          <a:effectLst/>
                        </a:rPr>
                        <a:t>MSE</a:t>
                      </a:r>
                      <a:endParaRPr lang="en-US" sz="1400" b="0" i="0" u="none" strike="noStrike" dirty="0">
                        <a:solidFill>
                          <a:srgbClr val="000000"/>
                        </a:solidFill>
                        <a:effectLst/>
                        <a:latin typeface="Calibri" panose="020F0502020204030204" pitchFamily="34" charset="0"/>
                      </a:endParaRPr>
                    </a:p>
                  </a:txBody>
                  <a:tcPr marL="5844" marR="5844" marT="5844" marB="0" anchor="ctr"/>
                </a:tc>
                <a:extLst>
                  <a:ext uri="{0D108BD9-81ED-4DB2-BD59-A6C34878D82A}">
                    <a16:rowId xmlns:a16="http://schemas.microsoft.com/office/drawing/2014/main" val="1222185277"/>
                  </a:ext>
                </a:extLst>
              </a:tr>
              <a:tr h="233927">
                <a:tc rowSpan="7">
                  <a:txBody>
                    <a:bodyPr/>
                    <a:lstStyle/>
                    <a:p>
                      <a:pPr algn="ctr" fontAlgn="ctr"/>
                      <a:r>
                        <a:rPr lang="en-US" sz="1400" u="none" strike="noStrike">
                          <a:effectLst/>
                        </a:rPr>
                        <a:t>Hard-to-kill 3%</a:t>
                      </a:r>
                      <a:endParaRPr lang="en-US" sz="1400" b="0" i="0" u="none" strike="noStrike">
                        <a:solidFill>
                          <a:srgbClr val="000000"/>
                        </a:solidFill>
                        <a:effectLst/>
                        <a:latin typeface="Calibri" panose="020F0502020204030204" pitchFamily="34" charset="0"/>
                      </a:endParaRPr>
                    </a:p>
                  </a:txBody>
                  <a:tcPr marL="5844" marR="5844" marT="5844" marB="0" anchor="ctr"/>
                </a:tc>
                <a:tc>
                  <a:txBody>
                    <a:bodyPr/>
                    <a:lstStyle/>
                    <a:p>
                      <a:pPr algn="l" fontAlgn="b"/>
                      <a:r>
                        <a:rPr lang="en-US" sz="1400" u="none" strike="noStrike">
                          <a:effectLst/>
                        </a:rPr>
                        <a:t>flex</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9062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0.8%</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0.060</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9062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0.8%</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0.072</a:t>
                      </a:r>
                      <a:endParaRPr lang="en-US" sz="1400" b="0" i="0" u="none" strike="noStrike">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3238085956"/>
                  </a:ext>
                </a:extLst>
              </a:tr>
              <a:tr h="233927">
                <a:tc vMerge="1">
                  <a:txBody>
                    <a:bodyPr/>
                    <a:lstStyle/>
                    <a:p>
                      <a:endParaRPr lang="en-US"/>
                    </a:p>
                  </a:txBody>
                  <a:tcPr/>
                </a:tc>
                <a:tc>
                  <a:txBody>
                    <a:bodyPr/>
                    <a:lstStyle/>
                    <a:p>
                      <a:pPr algn="l" fontAlgn="b"/>
                      <a:r>
                        <a:rPr lang="en-US" sz="1400" u="none" strike="noStrike">
                          <a:effectLst/>
                        </a:rPr>
                        <a:t>grep</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3846</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2.0%</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0.046</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3846</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2.0%</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0.037</a:t>
                      </a:r>
                      <a:endParaRPr lang="en-US" sz="1400" b="0" i="0" u="none" strike="noStrike">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3107561286"/>
                  </a:ext>
                </a:extLst>
              </a:tr>
              <a:tr h="233927">
                <a:tc vMerge="1">
                  <a:txBody>
                    <a:bodyPr/>
                    <a:lstStyle/>
                    <a:p>
                      <a:endParaRPr lang="en-US"/>
                    </a:p>
                  </a:txBody>
                  <a:tcPr/>
                </a:tc>
                <a:tc>
                  <a:txBody>
                    <a:bodyPr/>
                    <a:lstStyle/>
                    <a:p>
                      <a:pPr algn="l" fontAlgn="b"/>
                      <a:r>
                        <a:rPr lang="en-US" sz="1400" u="none" strike="noStrike">
                          <a:effectLst/>
                        </a:rPr>
                        <a:t>gzip</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912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0.2%</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0.132</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912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0.034</a:t>
                      </a:r>
                      <a:endParaRPr lang="en-US" sz="1400" b="0" i="0" u="none" strike="noStrike">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1679437326"/>
                  </a:ext>
                </a:extLst>
              </a:tr>
              <a:tr h="233927">
                <a:tc vMerge="1">
                  <a:txBody>
                    <a:bodyPr/>
                    <a:lstStyle/>
                    <a:p>
                      <a:endParaRPr lang="en-US"/>
                    </a:p>
                  </a:txBody>
                  <a:tcPr/>
                </a:tc>
                <a:tc>
                  <a:txBody>
                    <a:bodyPr/>
                    <a:lstStyle/>
                    <a:p>
                      <a:pPr algn="l" fontAlgn="b"/>
                      <a:r>
                        <a:rPr lang="en-US" sz="1400" u="none" strike="noStrike">
                          <a:effectLst/>
                        </a:rPr>
                        <a:t>make</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6777</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2.4%</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0.045</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6777</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2.4%</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0.035</a:t>
                      </a:r>
                      <a:endParaRPr lang="en-US" sz="1400" b="0" i="0" u="none" strike="noStrike">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3102717568"/>
                  </a:ext>
                </a:extLst>
              </a:tr>
              <a:tr h="233927">
                <a:tc vMerge="1">
                  <a:txBody>
                    <a:bodyPr/>
                    <a:lstStyle/>
                    <a:p>
                      <a:endParaRPr lang="en-US"/>
                    </a:p>
                  </a:txBody>
                  <a:tcPr/>
                </a:tc>
                <a:tc>
                  <a:txBody>
                    <a:bodyPr/>
                    <a:lstStyle/>
                    <a:p>
                      <a:pPr algn="l" fontAlgn="b"/>
                      <a:r>
                        <a:rPr lang="en-US" sz="1400" u="none" strike="noStrike">
                          <a:effectLst/>
                        </a:rPr>
                        <a:t>sed</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1810</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0.096</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1810</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0.057</a:t>
                      </a:r>
                      <a:endParaRPr lang="en-US" sz="1400" b="0" i="0" u="none" strike="noStrike">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2170376722"/>
                  </a:ext>
                </a:extLst>
              </a:tr>
              <a:tr h="233927">
                <a:tc vMerge="1">
                  <a:txBody>
                    <a:bodyPr/>
                    <a:lstStyle/>
                    <a:p>
                      <a:endParaRPr lang="en-US"/>
                    </a:p>
                  </a:txBody>
                  <a:tcPr/>
                </a:tc>
                <a:tc>
                  <a:txBody>
                    <a:bodyPr/>
                    <a:lstStyle/>
                    <a:p>
                      <a:pPr algn="l" fontAlgn="b"/>
                      <a:r>
                        <a:rPr lang="en-US" sz="1400" u="none" strike="noStrike">
                          <a:effectLst/>
                        </a:rPr>
                        <a:t>space</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3821</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3.5%</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0.010</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3821</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3.5%</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0.005</a:t>
                      </a:r>
                      <a:endParaRPr lang="en-US" sz="1400" b="0" i="0" u="none" strike="noStrike">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1656563268"/>
                  </a:ext>
                </a:extLst>
              </a:tr>
              <a:tr h="233927">
                <a:tc vMerge="1">
                  <a:txBody>
                    <a:bodyPr/>
                    <a:lstStyle/>
                    <a:p>
                      <a:endParaRPr lang="en-US"/>
                    </a:p>
                  </a:txBody>
                  <a:tcPr/>
                </a:tc>
                <a:tc>
                  <a:txBody>
                    <a:bodyPr/>
                    <a:lstStyle/>
                    <a:p>
                      <a:pPr algn="l" fontAlgn="b"/>
                      <a:r>
                        <a:rPr lang="en-US" sz="1400" u="none" strike="noStrike">
                          <a:effectLst/>
                        </a:rPr>
                        <a:t>Average</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4371.3</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1.2%</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FF0000"/>
                          </a:solidFill>
                          <a:effectLst/>
                        </a:rPr>
                        <a:t>0.065</a:t>
                      </a:r>
                      <a:endParaRPr lang="en-US" sz="1800" b="1" i="0" u="none" strike="noStrike" dirty="0">
                        <a:solidFill>
                          <a:srgbClr val="FF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4371.3</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00B050"/>
                          </a:solidFill>
                          <a:effectLst/>
                        </a:rPr>
                        <a:t>0.040</a:t>
                      </a:r>
                      <a:endParaRPr lang="en-US" sz="1800" b="1" i="0" u="none" strike="noStrike" dirty="0">
                        <a:solidFill>
                          <a:srgbClr val="00B05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635120656"/>
                  </a:ext>
                </a:extLst>
              </a:tr>
              <a:tr h="233927">
                <a:tc rowSpan="7">
                  <a:txBody>
                    <a:bodyPr/>
                    <a:lstStyle/>
                    <a:p>
                      <a:pPr algn="ctr" fontAlgn="ctr"/>
                      <a:r>
                        <a:rPr lang="en-US" sz="1400" u="none" strike="noStrike">
                          <a:effectLst/>
                        </a:rPr>
                        <a:t>Hard-to-kill 5%</a:t>
                      </a:r>
                      <a:endParaRPr lang="en-US" sz="1400" b="0" i="0" u="none" strike="noStrike">
                        <a:solidFill>
                          <a:srgbClr val="000000"/>
                        </a:solidFill>
                        <a:effectLst/>
                        <a:latin typeface="Calibri" panose="020F0502020204030204" pitchFamily="34" charset="0"/>
                      </a:endParaRPr>
                    </a:p>
                  </a:txBody>
                  <a:tcPr marL="5844" marR="5844" marT="5844" marB="0" anchor="ctr"/>
                </a:tc>
                <a:tc>
                  <a:txBody>
                    <a:bodyPr/>
                    <a:lstStyle/>
                    <a:p>
                      <a:pPr algn="l" fontAlgn="b"/>
                      <a:r>
                        <a:rPr lang="en-US" sz="1400" u="none" strike="noStrike">
                          <a:effectLst/>
                        </a:rPr>
                        <a:t>flex</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9806</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0.9%</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0.052</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9806</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0.9%</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0.013</a:t>
                      </a:r>
                      <a:endParaRPr lang="en-US" sz="1400" b="0" i="0" u="none" strike="noStrike">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1515071123"/>
                  </a:ext>
                </a:extLst>
              </a:tr>
              <a:tr h="233927">
                <a:tc vMerge="1">
                  <a:txBody>
                    <a:bodyPr/>
                    <a:lstStyle/>
                    <a:p>
                      <a:endParaRPr lang="en-US"/>
                    </a:p>
                  </a:txBody>
                  <a:tcPr/>
                </a:tc>
                <a:tc>
                  <a:txBody>
                    <a:bodyPr/>
                    <a:lstStyle/>
                    <a:p>
                      <a:pPr algn="l" fontAlgn="b"/>
                      <a:r>
                        <a:rPr lang="en-US" sz="1400" u="none" strike="noStrike">
                          <a:effectLst/>
                        </a:rPr>
                        <a:t>grep</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5172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2.8%</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0.035</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5172</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2.8%</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0.007</a:t>
                      </a:r>
                      <a:endParaRPr lang="en-US" sz="1400" b="0" i="0" u="none" strike="noStrike">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403533195"/>
                  </a:ext>
                </a:extLst>
              </a:tr>
              <a:tr h="233927">
                <a:tc vMerge="1">
                  <a:txBody>
                    <a:bodyPr/>
                    <a:lstStyle/>
                    <a:p>
                      <a:endParaRPr lang="en-US"/>
                    </a:p>
                  </a:txBody>
                  <a:tcPr/>
                </a:tc>
                <a:tc>
                  <a:txBody>
                    <a:bodyPr/>
                    <a:lstStyle/>
                    <a:p>
                      <a:pPr algn="l" fontAlgn="b"/>
                      <a:r>
                        <a:rPr lang="en-US" sz="1400" u="none" strike="noStrike">
                          <a:effectLst/>
                        </a:rPr>
                        <a:t>gzip</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1285</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0.3%</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0.116</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1285</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0.3%</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0.025</a:t>
                      </a:r>
                      <a:endParaRPr lang="en-US" sz="1400" b="0" i="0" u="none" strike="noStrike">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2984084585"/>
                  </a:ext>
                </a:extLst>
              </a:tr>
              <a:tr h="233927">
                <a:tc vMerge="1">
                  <a:txBody>
                    <a:bodyPr/>
                    <a:lstStyle/>
                    <a:p>
                      <a:endParaRPr lang="en-US"/>
                    </a:p>
                  </a:txBody>
                  <a:tcPr/>
                </a:tc>
                <a:tc>
                  <a:txBody>
                    <a:bodyPr/>
                    <a:lstStyle/>
                    <a:p>
                      <a:pPr algn="l" fontAlgn="b"/>
                      <a:r>
                        <a:rPr lang="en-US" sz="1400" u="none" strike="noStrike">
                          <a:effectLst/>
                        </a:rPr>
                        <a:t>make</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7328</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2.6%</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0.043</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7328</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2.6%</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0.002</a:t>
                      </a:r>
                      <a:endParaRPr lang="en-US" sz="1400" b="0" i="0" u="none" strike="noStrike">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1344106855"/>
                  </a:ext>
                </a:extLst>
              </a:tr>
              <a:tr h="233927">
                <a:tc vMerge="1">
                  <a:txBody>
                    <a:bodyPr/>
                    <a:lstStyle/>
                    <a:p>
                      <a:endParaRPr lang="en-US"/>
                    </a:p>
                  </a:txBody>
                  <a:tcPr/>
                </a:tc>
                <a:tc>
                  <a:txBody>
                    <a:bodyPr/>
                    <a:lstStyle/>
                    <a:p>
                      <a:pPr algn="l" fontAlgn="b"/>
                      <a:r>
                        <a:rPr lang="en-US" sz="1400" u="none" strike="noStrike">
                          <a:effectLst/>
                        </a:rPr>
                        <a:t>sed</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1262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1.7%</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0.049</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1262</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1.7%</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0.015</a:t>
                      </a:r>
                      <a:endParaRPr lang="en-US" sz="1400" b="0" i="0" u="none" strike="noStrike">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3571496832"/>
                  </a:ext>
                </a:extLst>
              </a:tr>
              <a:tr h="233927">
                <a:tc vMerge="1">
                  <a:txBody>
                    <a:bodyPr/>
                    <a:lstStyle/>
                    <a:p>
                      <a:endParaRPr lang="en-US"/>
                    </a:p>
                  </a:txBody>
                  <a:tcPr/>
                </a:tc>
                <a:tc>
                  <a:txBody>
                    <a:bodyPr/>
                    <a:lstStyle/>
                    <a:p>
                      <a:pPr algn="l" fontAlgn="b"/>
                      <a:r>
                        <a:rPr lang="en-US" sz="1400" u="none" strike="noStrike">
                          <a:effectLst/>
                        </a:rPr>
                        <a:t>space</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3454</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3.2%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0.007</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3454</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3.2%</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0.002</a:t>
                      </a:r>
                      <a:endParaRPr lang="en-US" sz="1400" b="0" i="0" u="none" strike="noStrike">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2855557229"/>
                  </a:ext>
                </a:extLst>
              </a:tr>
              <a:tr h="233927">
                <a:tc vMerge="1">
                  <a:txBody>
                    <a:bodyPr/>
                    <a:lstStyle/>
                    <a:p>
                      <a:endParaRPr lang="en-US"/>
                    </a:p>
                  </a:txBody>
                  <a:tcPr/>
                </a:tc>
                <a:tc>
                  <a:txBody>
                    <a:bodyPr/>
                    <a:lstStyle/>
                    <a:p>
                      <a:pPr algn="l" fontAlgn="b"/>
                      <a:r>
                        <a:rPr lang="en-US" sz="1400" u="none" strike="noStrike">
                          <a:effectLst/>
                        </a:rPr>
                        <a:t>Average</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4717.8</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1.3%</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FF0000"/>
                          </a:solidFill>
                          <a:effectLst/>
                        </a:rPr>
                        <a:t>0.050</a:t>
                      </a:r>
                      <a:endParaRPr lang="en-US" sz="1800" b="1" i="0" u="none" strike="noStrike" dirty="0">
                        <a:solidFill>
                          <a:srgbClr val="FF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4717.8</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1.3%</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00B050"/>
                          </a:solidFill>
                          <a:effectLst/>
                        </a:rPr>
                        <a:t>0.011</a:t>
                      </a:r>
                      <a:endParaRPr lang="en-US" sz="1800" b="1" i="0" u="none" strike="noStrike" dirty="0">
                        <a:solidFill>
                          <a:srgbClr val="00B05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3504318850"/>
                  </a:ext>
                </a:extLst>
              </a:tr>
              <a:tr h="233927">
                <a:tc rowSpan="7">
                  <a:txBody>
                    <a:bodyPr/>
                    <a:lstStyle/>
                    <a:p>
                      <a:pPr algn="ctr" fontAlgn="ctr"/>
                      <a:r>
                        <a:rPr lang="en-US" sz="1400" u="none" strike="noStrike" dirty="0">
                          <a:effectLst/>
                        </a:rPr>
                        <a:t>Hard-to-kill 7%</a:t>
                      </a:r>
                      <a:endParaRPr lang="en-US" sz="1400" b="0" i="0" u="none" strike="noStrike" dirty="0">
                        <a:solidFill>
                          <a:srgbClr val="000000"/>
                        </a:solidFill>
                        <a:effectLst/>
                        <a:latin typeface="Calibri" panose="020F0502020204030204" pitchFamily="34" charset="0"/>
                      </a:endParaRPr>
                    </a:p>
                  </a:txBody>
                  <a:tcPr marL="5844" marR="5844" marT="5844" marB="0" anchor="ctr"/>
                </a:tc>
                <a:tc>
                  <a:txBody>
                    <a:bodyPr/>
                    <a:lstStyle/>
                    <a:p>
                      <a:pPr algn="l" fontAlgn="b"/>
                      <a:r>
                        <a:rPr lang="en-US" sz="1400" u="none" strike="noStrike">
                          <a:effectLst/>
                        </a:rPr>
                        <a:t>flex</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20808</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1.8%</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0.048</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20808</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1.8%</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0.018</a:t>
                      </a:r>
                      <a:endParaRPr lang="en-US" sz="1400" b="0" i="0" u="none" strike="noStrike">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3159540492"/>
                  </a:ext>
                </a:extLst>
              </a:tr>
              <a:tr h="233927">
                <a:tc vMerge="1">
                  <a:txBody>
                    <a:bodyPr/>
                    <a:lstStyle/>
                    <a:p>
                      <a:endParaRPr lang="en-US"/>
                    </a:p>
                  </a:txBody>
                  <a:tcPr/>
                </a:tc>
                <a:tc>
                  <a:txBody>
                    <a:bodyPr/>
                    <a:lstStyle/>
                    <a:p>
                      <a:pPr algn="l" fontAlgn="b"/>
                      <a:r>
                        <a:rPr lang="en-US" sz="1400" u="none" strike="noStrike">
                          <a:effectLst/>
                        </a:rPr>
                        <a:t>grep</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4354</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2.3%</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0.024</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4354</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2.3%</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0.008</a:t>
                      </a:r>
                      <a:endParaRPr lang="en-US" sz="1400" b="0" i="0" u="none" strike="noStrike">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3411833375"/>
                  </a:ext>
                </a:extLst>
              </a:tr>
              <a:tr h="233927">
                <a:tc vMerge="1">
                  <a:txBody>
                    <a:bodyPr/>
                    <a:lstStyle/>
                    <a:p>
                      <a:endParaRPr lang="en-US"/>
                    </a:p>
                  </a:txBody>
                  <a:tcPr/>
                </a:tc>
                <a:tc>
                  <a:txBody>
                    <a:bodyPr/>
                    <a:lstStyle/>
                    <a:p>
                      <a:pPr algn="l" fontAlgn="b"/>
                      <a:r>
                        <a:rPr lang="en-US" sz="1400" u="none" strike="noStrike">
                          <a:effectLst/>
                        </a:rPr>
                        <a:t>gzip</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1412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0.4%</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1412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0.4%</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0.006</a:t>
                      </a:r>
                      <a:endParaRPr lang="en-US" sz="1400" b="0" i="0" u="none" strike="noStrike">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2257584410"/>
                  </a:ext>
                </a:extLst>
              </a:tr>
              <a:tr h="233927">
                <a:tc vMerge="1">
                  <a:txBody>
                    <a:bodyPr/>
                    <a:lstStyle/>
                    <a:p>
                      <a:endParaRPr lang="en-US"/>
                    </a:p>
                  </a:txBody>
                  <a:tcPr/>
                </a:tc>
                <a:tc>
                  <a:txBody>
                    <a:bodyPr/>
                    <a:lstStyle/>
                    <a:p>
                      <a:pPr algn="l" fontAlgn="b"/>
                      <a:r>
                        <a:rPr lang="en-US" sz="1400" u="none" strike="noStrike">
                          <a:effectLst/>
                        </a:rPr>
                        <a:t>make</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3829</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1.4%</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0.027</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3829</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1.4%</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0.015</a:t>
                      </a:r>
                      <a:endParaRPr lang="en-US" sz="1400" b="0" i="0" u="none" strike="noStrike">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1447870084"/>
                  </a:ext>
                </a:extLst>
              </a:tr>
              <a:tr h="233927">
                <a:tc vMerge="1">
                  <a:txBody>
                    <a:bodyPr/>
                    <a:lstStyle/>
                    <a:p>
                      <a:endParaRPr lang="en-US"/>
                    </a:p>
                  </a:txBody>
                  <a:tcPr/>
                </a:tc>
                <a:tc>
                  <a:txBody>
                    <a:bodyPr/>
                    <a:lstStyle/>
                    <a:p>
                      <a:pPr algn="l" fontAlgn="b"/>
                      <a:r>
                        <a:rPr lang="en-US" sz="1400" u="none" strike="noStrike">
                          <a:effectLst/>
                        </a:rPr>
                        <a:t>sed</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1733</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2.4%</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0.031</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1733</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2.4%</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0.013</a:t>
                      </a:r>
                      <a:endParaRPr lang="en-US" sz="1400" b="0" i="0" u="none" strike="noStrike">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2494341291"/>
                  </a:ext>
                </a:extLst>
              </a:tr>
              <a:tr h="233927">
                <a:tc vMerge="1">
                  <a:txBody>
                    <a:bodyPr/>
                    <a:lstStyle/>
                    <a:p>
                      <a:endParaRPr lang="en-US"/>
                    </a:p>
                  </a:txBody>
                  <a:tcPr/>
                </a:tc>
                <a:tc>
                  <a:txBody>
                    <a:bodyPr/>
                    <a:lstStyle/>
                    <a:p>
                      <a:pPr algn="l" fontAlgn="b"/>
                      <a:r>
                        <a:rPr lang="en-US" sz="1400" u="none" strike="noStrike">
                          <a:effectLst/>
                        </a:rPr>
                        <a:t>space</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3662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3.4%</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0.005</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3662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3.4%</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0.002</a:t>
                      </a:r>
                      <a:endParaRPr lang="en-US" sz="1400" b="0" i="0" u="none" strike="noStrike" dirty="0">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3614399564"/>
                  </a:ext>
                </a:extLst>
              </a:tr>
              <a:tr h="233927">
                <a:tc vMerge="1">
                  <a:txBody>
                    <a:bodyPr/>
                    <a:lstStyle/>
                    <a:p>
                      <a:endParaRPr lang="en-US"/>
                    </a:p>
                  </a:txBody>
                  <a:tcPr/>
                </a:tc>
                <a:tc>
                  <a:txBody>
                    <a:bodyPr/>
                    <a:lstStyle/>
                    <a:p>
                      <a:pPr algn="l" fontAlgn="b"/>
                      <a:r>
                        <a:rPr lang="en-US" sz="1400" u="none" strike="noStrike">
                          <a:effectLst/>
                        </a:rPr>
                        <a:t>Average</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5966.3</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1.7%</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FF0000"/>
                          </a:solidFill>
                          <a:effectLst/>
                        </a:rPr>
                        <a:t>0.027</a:t>
                      </a:r>
                      <a:endParaRPr lang="en-US" sz="1800" b="1" i="0" u="none" strike="noStrike" dirty="0">
                        <a:solidFill>
                          <a:srgbClr val="FF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5966.3</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1.7%</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00B050"/>
                          </a:solidFill>
                          <a:effectLst/>
                        </a:rPr>
                        <a:t>0.010</a:t>
                      </a:r>
                      <a:endParaRPr lang="en-US" sz="1800" b="1" i="0" u="none" strike="noStrike" dirty="0">
                        <a:solidFill>
                          <a:srgbClr val="00B05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2993324733"/>
                  </a:ext>
                </a:extLst>
              </a:tr>
            </a:tbl>
          </a:graphicData>
        </a:graphic>
      </p:graphicFrame>
      <p:sp>
        <p:nvSpPr>
          <p:cNvPr id="9" name="Content Placeholder 2"/>
          <p:cNvSpPr txBox="1">
            <a:spLocks/>
          </p:cNvSpPr>
          <p:nvPr/>
        </p:nvSpPr>
        <p:spPr>
          <a:xfrm>
            <a:off x="510988" y="1825625"/>
            <a:ext cx="450924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cs typeface="Courier New" panose="02070309020205020404" pitchFamily="49" charset="0"/>
              </a:rPr>
              <a:t>REFINER achieves </a:t>
            </a:r>
            <a:r>
              <a:rPr lang="en-US" u="sng" dirty="0" smtClean="0">
                <a:solidFill>
                  <a:srgbClr val="00B050"/>
                </a:solidFill>
                <a:cs typeface="Courier New" panose="02070309020205020404" pitchFamily="49" charset="0"/>
              </a:rPr>
              <a:t>much lower MSE</a:t>
            </a:r>
            <a:r>
              <a:rPr lang="en-US" dirty="0" smtClean="0">
                <a:cs typeface="Courier New" panose="02070309020205020404" pitchFamily="49" charset="0"/>
              </a:rPr>
              <a:t> than RND</a:t>
            </a:r>
            <a:r>
              <a:rPr lang="en-US" baseline="30000" dirty="0" smtClean="0">
                <a:cs typeface="Courier New" panose="02070309020205020404" pitchFamily="49" charset="0"/>
              </a:rPr>
              <a:t>SN</a:t>
            </a:r>
            <a:r>
              <a:rPr lang="en-US" dirty="0" smtClean="0">
                <a:cs typeface="Courier New" panose="02070309020205020404" pitchFamily="49" charset="0"/>
              </a:rPr>
              <a:t> while using the exact same number of mutants</a:t>
            </a:r>
          </a:p>
          <a:p>
            <a:pPr lvl="1"/>
            <a:r>
              <a:rPr lang="en-US" dirty="0"/>
              <a:t>REFINER achieves </a:t>
            </a:r>
            <a:r>
              <a:rPr lang="en-US" u="sng" dirty="0">
                <a:solidFill>
                  <a:srgbClr val="00B050"/>
                </a:solidFill>
              </a:rPr>
              <a:t>1.6 </a:t>
            </a:r>
            <a:r>
              <a:rPr lang="en-US" u="sng" dirty="0" smtClean="0">
                <a:solidFill>
                  <a:srgbClr val="00B050"/>
                </a:solidFill>
              </a:rPr>
              <a:t>times, </a:t>
            </a:r>
            <a:r>
              <a:rPr lang="en-US" u="sng" dirty="0">
                <a:solidFill>
                  <a:srgbClr val="00B050"/>
                </a:solidFill>
              </a:rPr>
              <a:t>4.5 </a:t>
            </a:r>
            <a:r>
              <a:rPr lang="en-US" u="sng" dirty="0" smtClean="0">
                <a:solidFill>
                  <a:srgbClr val="00B050"/>
                </a:solidFill>
              </a:rPr>
              <a:t>times, </a:t>
            </a:r>
            <a:r>
              <a:rPr lang="en-US" u="sng" dirty="0">
                <a:solidFill>
                  <a:srgbClr val="00B050"/>
                </a:solidFill>
              </a:rPr>
              <a:t>and 2.7 </a:t>
            </a:r>
            <a:r>
              <a:rPr lang="en-US" u="sng" dirty="0" smtClean="0">
                <a:solidFill>
                  <a:srgbClr val="00B050"/>
                </a:solidFill>
              </a:rPr>
              <a:t>times lower </a:t>
            </a:r>
            <a:r>
              <a:rPr lang="en-US" u="sng" dirty="0">
                <a:solidFill>
                  <a:srgbClr val="00B050"/>
                </a:solidFill>
              </a:rPr>
              <a:t>MSE</a:t>
            </a:r>
            <a:r>
              <a:rPr lang="en-US" dirty="0"/>
              <a:t> than RND</a:t>
            </a:r>
            <a:r>
              <a:rPr lang="en-US" i="1" baseline="30000" dirty="0"/>
              <a:t>SN</a:t>
            </a:r>
            <a:r>
              <a:rPr lang="en-US" i="1" dirty="0"/>
              <a:t> </a:t>
            </a:r>
            <a:r>
              <a:rPr lang="en-US" dirty="0" smtClean="0"/>
              <a:t>in predicting </a:t>
            </a:r>
            <a:r>
              <a:rPr lang="en-US" dirty="0"/>
              <a:t>hard-to-kill 3</a:t>
            </a:r>
            <a:r>
              <a:rPr lang="en-US" dirty="0" smtClean="0"/>
              <a:t>%, 5</a:t>
            </a:r>
            <a:r>
              <a:rPr lang="en-US" dirty="0"/>
              <a:t>%, 7% mutation scores respectively. </a:t>
            </a:r>
            <a:br>
              <a:rPr lang="en-US" dirty="0"/>
            </a:br>
            <a:endParaRPr lang="en-US" dirty="0">
              <a:cs typeface="Courier New" panose="02070309020205020404" pitchFamily="49" charset="0"/>
            </a:endParaRPr>
          </a:p>
        </p:txBody>
      </p:sp>
    </p:spTree>
    <p:extLst>
      <p:ext uri="{BB962C8B-B14F-4D97-AF65-F5344CB8AC3E}">
        <p14:creationId xmlns:p14="http://schemas.microsoft.com/office/powerpoint/2010/main" val="33292147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RQ4</a:t>
            </a:r>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8" name="Content Placeholder 2"/>
          <p:cNvSpPr txBox="1">
            <a:spLocks/>
          </p:cNvSpPr>
          <p:nvPr/>
        </p:nvSpPr>
        <p:spPr>
          <a:xfrm>
            <a:off x="125506" y="1825625"/>
            <a:ext cx="373519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cs typeface="Courier New" panose="02070309020205020404" pitchFamily="49" charset="0"/>
              </a:rPr>
              <a:t>REFINER can predict hard-to-kill mutation scores </a:t>
            </a:r>
            <a:r>
              <a:rPr lang="en-US" u="sng" dirty="0" smtClean="0">
                <a:solidFill>
                  <a:srgbClr val="00B050"/>
                </a:solidFill>
                <a:cs typeface="Courier New" panose="02070309020205020404" pitchFamily="49" charset="0"/>
              </a:rPr>
              <a:t>more accurately</a:t>
            </a:r>
            <a:r>
              <a:rPr lang="en-US" dirty="0" smtClean="0">
                <a:cs typeface="Courier New" panose="02070309020205020404" pitchFamily="49" charset="0"/>
              </a:rPr>
              <a:t> than SSDL and E-SELECTIVE</a:t>
            </a:r>
          </a:p>
          <a:p>
            <a:r>
              <a:rPr lang="en-US" dirty="0" smtClean="0">
                <a:cs typeface="Courier New" panose="02070309020205020404" pitchFamily="49" charset="0"/>
              </a:rPr>
              <a:t>Despite using </a:t>
            </a:r>
            <a:r>
              <a:rPr lang="en-US" u="sng" dirty="0" smtClean="0">
                <a:solidFill>
                  <a:srgbClr val="FF0000"/>
                </a:solidFill>
                <a:cs typeface="Courier New" panose="02070309020205020404" pitchFamily="49" charset="0"/>
              </a:rPr>
              <a:t>more mutants</a:t>
            </a:r>
            <a:r>
              <a:rPr lang="en-US" dirty="0" smtClean="0">
                <a:cs typeface="Courier New" panose="02070309020205020404" pitchFamily="49" charset="0"/>
              </a:rPr>
              <a:t> than SSDL and </a:t>
            </a:r>
            <a:br>
              <a:rPr lang="en-US" dirty="0" smtClean="0">
                <a:cs typeface="Courier New" panose="02070309020205020404" pitchFamily="49" charset="0"/>
              </a:rPr>
            </a:br>
            <a:r>
              <a:rPr lang="en-US" dirty="0" smtClean="0">
                <a:cs typeface="Courier New" panose="02070309020205020404" pitchFamily="49" charset="0"/>
              </a:rPr>
              <a:t>E-SELECTIVE, REFINER uses </a:t>
            </a:r>
            <a:r>
              <a:rPr lang="en-US" u="sng" dirty="0" smtClean="0">
                <a:solidFill>
                  <a:srgbClr val="00B050"/>
                </a:solidFill>
                <a:cs typeface="Courier New" panose="02070309020205020404" pitchFamily="49" charset="0"/>
              </a:rPr>
              <a:t>less than 2% </a:t>
            </a:r>
            <a:r>
              <a:rPr lang="en-US" dirty="0" smtClean="0">
                <a:cs typeface="Courier New" panose="02070309020205020404" pitchFamily="49" charset="0"/>
              </a:rPr>
              <a:t>of generated mutants</a:t>
            </a:r>
            <a:r>
              <a:rPr lang="en-US" dirty="0"/>
              <a:t/>
            </a:r>
            <a:br>
              <a:rPr lang="en-US" dirty="0"/>
            </a:br>
            <a:endParaRPr lang="en-US" dirty="0">
              <a:cs typeface="Courier New" panose="02070309020205020404" pitchFamily="49" charset="0"/>
            </a:endParaRPr>
          </a:p>
        </p:txBody>
      </p:sp>
      <p:graphicFrame>
        <p:nvGraphicFramePr>
          <p:cNvPr id="9" name="Table 8"/>
          <p:cNvGraphicFramePr>
            <a:graphicFrameLocks noGrp="1"/>
          </p:cNvGraphicFramePr>
          <p:nvPr>
            <p:extLst/>
          </p:nvPr>
        </p:nvGraphicFramePr>
        <p:xfrm>
          <a:off x="3860698" y="1317041"/>
          <a:ext cx="8331302" cy="5540959"/>
        </p:xfrm>
        <a:graphic>
          <a:graphicData uri="http://schemas.openxmlformats.org/drawingml/2006/table">
            <a:tbl>
              <a:tblPr>
                <a:tableStyleId>{5940675A-B579-460E-94D1-54222C63F5DA}</a:tableStyleId>
              </a:tblPr>
              <a:tblGrid>
                <a:gridCol w="785386">
                  <a:extLst>
                    <a:ext uri="{9D8B030D-6E8A-4147-A177-3AD203B41FA5}">
                      <a16:colId xmlns:a16="http://schemas.microsoft.com/office/drawing/2014/main" val="3283899655"/>
                    </a:ext>
                  </a:extLst>
                </a:gridCol>
                <a:gridCol w="785386">
                  <a:extLst>
                    <a:ext uri="{9D8B030D-6E8A-4147-A177-3AD203B41FA5}">
                      <a16:colId xmlns:a16="http://schemas.microsoft.com/office/drawing/2014/main" val="1955807187"/>
                    </a:ext>
                  </a:extLst>
                </a:gridCol>
                <a:gridCol w="777240">
                  <a:extLst>
                    <a:ext uri="{9D8B030D-6E8A-4147-A177-3AD203B41FA5}">
                      <a16:colId xmlns:a16="http://schemas.microsoft.com/office/drawing/2014/main" val="2552827211"/>
                    </a:ext>
                  </a:extLst>
                </a:gridCol>
                <a:gridCol w="777240">
                  <a:extLst>
                    <a:ext uri="{9D8B030D-6E8A-4147-A177-3AD203B41FA5}">
                      <a16:colId xmlns:a16="http://schemas.microsoft.com/office/drawing/2014/main" val="1183931455"/>
                    </a:ext>
                  </a:extLst>
                </a:gridCol>
                <a:gridCol w="699030">
                  <a:extLst>
                    <a:ext uri="{9D8B030D-6E8A-4147-A177-3AD203B41FA5}">
                      <a16:colId xmlns:a16="http://schemas.microsoft.com/office/drawing/2014/main" val="2621556504"/>
                    </a:ext>
                  </a:extLst>
                </a:gridCol>
                <a:gridCol w="777240">
                  <a:extLst>
                    <a:ext uri="{9D8B030D-6E8A-4147-A177-3AD203B41FA5}">
                      <a16:colId xmlns:a16="http://schemas.microsoft.com/office/drawing/2014/main" val="1759006142"/>
                    </a:ext>
                  </a:extLst>
                </a:gridCol>
                <a:gridCol w="777240">
                  <a:extLst>
                    <a:ext uri="{9D8B030D-6E8A-4147-A177-3AD203B41FA5}">
                      <a16:colId xmlns:a16="http://schemas.microsoft.com/office/drawing/2014/main" val="1658801811"/>
                    </a:ext>
                  </a:extLst>
                </a:gridCol>
                <a:gridCol w="699030">
                  <a:extLst>
                    <a:ext uri="{9D8B030D-6E8A-4147-A177-3AD203B41FA5}">
                      <a16:colId xmlns:a16="http://schemas.microsoft.com/office/drawing/2014/main" val="157974551"/>
                    </a:ext>
                  </a:extLst>
                </a:gridCol>
                <a:gridCol w="777240">
                  <a:extLst>
                    <a:ext uri="{9D8B030D-6E8A-4147-A177-3AD203B41FA5}">
                      <a16:colId xmlns:a16="http://schemas.microsoft.com/office/drawing/2014/main" val="1544274815"/>
                    </a:ext>
                  </a:extLst>
                </a:gridCol>
                <a:gridCol w="777240">
                  <a:extLst>
                    <a:ext uri="{9D8B030D-6E8A-4147-A177-3AD203B41FA5}">
                      <a16:colId xmlns:a16="http://schemas.microsoft.com/office/drawing/2014/main" val="1528230850"/>
                    </a:ext>
                  </a:extLst>
                </a:gridCol>
                <a:gridCol w="699030">
                  <a:extLst>
                    <a:ext uri="{9D8B030D-6E8A-4147-A177-3AD203B41FA5}">
                      <a16:colId xmlns:a16="http://schemas.microsoft.com/office/drawing/2014/main" val="131364564"/>
                    </a:ext>
                  </a:extLst>
                </a:gridCol>
              </a:tblGrid>
              <a:tr h="216724">
                <a:tc rowSpan="2">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5844" marR="5844" marT="5844" marB="0" anchor="b"/>
                </a:tc>
                <a:tc rowSpan="2">
                  <a:txBody>
                    <a:bodyPr/>
                    <a:lstStyle/>
                    <a:p>
                      <a:pPr algn="ctr" fontAlgn="t"/>
                      <a:r>
                        <a:rPr lang="en-US" sz="1400" u="none" strike="noStrike" dirty="0">
                          <a:effectLst/>
                        </a:rPr>
                        <a:t>Target Programs</a:t>
                      </a:r>
                      <a:endParaRPr lang="en-US" sz="1400" b="0" i="0" u="none" strike="noStrike" dirty="0">
                        <a:solidFill>
                          <a:srgbClr val="000000"/>
                        </a:solidFill>
                        <a:effectLst/>
                        <a:latin typeface="Calibri" panose="020F0502020204030204" pitchFamily="34" charset="0"/>
                      </a:endParaRPr>
                    </a:p>
                  </a:txBody>
                  <a:tcPr marL="5844" marR="5844" marT="5844" marB="0" anchor="ctr"/>
                </a:tc>
                <a:tc gridSpan="3">
                  <a:txBody>
                    <a:bodyPr/>
                    <a:lstStyle/>
                    <a:p>
                      <a:pPr algn="ctr" fontAlgn="b"/>
                      <a:r>
                        <a:rPr lang="en-US" sz="1400" b="1" u="none" strike="noStrike" dirty="0">
                          <a:effectLst/>
                        </a:rPr>
                        <a:t>E-SELECTIVE</a:t>
                      </a:r>
                      <a:endParaRPr lang="en-US" sz="1400" b="1" i="0" u="none" strike="noStrike" dirty="0">
                        <a:solidFill>
                          <a:srgbClr val="000000"/>
                        </a:solidFill>
                        <a:effectLst/>
                        <a:latin typeface="Calibri" panose="020F0502020204030204" pitchFamily="34" charset="0"/>
                      </a:endParaRPr>
                    </a:p>
                  </a:txBody>
                  <a:tcPr marL="5844" marR="5844" marT="5844" marB="0" anchor="b"/>
                </a:tc>
                <a:tc hMerge="1">
                  <a:txBody>
                    <a:bodyPr/>
                    <a:lstStyle/>
                    <a:p>
                      <a:endParaRPr lang="en-US"/>
                    </a:p>
                  </a:txBody>
                  <a:tcPr/>
                </a:tc>
                <a:tc hMerge="1">
                  <a:txBody>
                    <a:bodyPr/>
                    <a:lstStyle/>
                    <a:p>
                      <a:endParaRPr lang="en-US"/>
                    </a:p>
                  </a:txBody>
                  <a:tcPr/>
                </a:tc>
                <a:tc gridSpan="3">
                  <a:txBody>
                    <a:bodyPr/>
                    <a:lstStyle/>
                    <a:p>
                      <a:pPr algn="ctr" fontAlgn="b"/>
                      <a:r>
                        <a:rPr lang="en-US" sz="1400" b="1" u="none" strike="noStrike" dirty="0">
                          <a:effectLst/>
                        </a:rPr>
                        <a:t>SSDL</a:t>
                      </a:r>
                      <a:endParaRPr lang="en-US" sz="1400" b="1" i="0" u="none" strike="noStrike" dirty="0">
                        <a:solidFill>
                          <a:srgbClr val="000000"/>
                        </a:solidFill>
                        <a:effectLst/>
                        <a:latin typeface="Calibri" panose="020F0502020204030204" pitchFamily="34" charset="0"/>
                      </a:endParaRPr>
                    </a:p>
                  </a:txBody>
                  <a:tcPr marL="5844" marR="5844" marT="5844" marB="0" anchor="b"/>
                </a:tc>
                <a:tc hMerge="1">
                  <a:txBody>
                    <a:bodyPr/>
                    <a:lstStyle/>
                    <a:p>
                      <a:endParaRPr lang="en-US"/>
                    </a:p>
                  </a:txBody>
                  <a:tcPr/>
                </a:tc>
                <a:tc hMerge="1">
                  <a:txBody>
                    <a:bodyPr/>
                    <a:lstStyle/>
                    <a:p>
                      <a:endParaRPr lang="en-US"/>
                    </a:p>
                  </a:txBody>
                  <a:tcPr/>
                </a:tc>
                <a:tc gridSpan="3">
                  <a:txBody>
                    <a:bodyPr/>
                    <a:lstStyle/>
                    <a:p>
                      <a:pPr algn="ctr" fontAlgn="b"/>
                      <a:r>
                        <a:rPr lang="en-US" sz="1400" b="1" u="none" strike="noStrike" dirty="0">
                          <a:effectLst/>
                        </a:rPr>
                        <a:t>REFINER</a:t>
                      </a:r>
                      <a:endParaRPr lang="en-US" sz="1400" b="1" i="0" u="none" strike="noStrike" dirty="0">
                        <a:solidFill>
                          <a:srgbClr val="000000"/>
                        </a:solidFill>
                        <a:effectLst/>
                        <a:latin typeface="Calibri" panose="020F0502020204030204" pitchFamily="34" charset="0"/>
                      </a:endParaRPr>
                    </a:p>
                  </a:txBody>
                  <a:tcPr marL="5844" marR="5844" marT="5844"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8497068"/>
                  </a:ext>
                </a:extLst>
              </a:tr>
              <a:tr h="535591">
                <a:tc vMerge="1">
                  <a:txBody>
                    <a:bodyPr/>
                    <a:lstStyle/>
                    <a:p>
                      <a:endParaRPr lang="en-US"/>
                    </a:p>
                  </a:txBody>
                  <a:tcPr/>
                </a:tc>
                <a:tc vMerge="1">
                  <a:txBody>
                    <a:bodyPr/>
                    <a:lstStyle/>
                    <a:p>
                      <a:endParaRPr lang="en-US"/>
                    </a:p>
                  </a:txBody>
                  <a:tcPr/>
                </a:tc>
                <a:tc>
                  <a:txBody>
                    <a:bodyPr/>
                    <a:lstStyle/>
                    <a:p>
                      <a:pPr algn="ctr" fontAlgn="b"/>
                      <a:r>
                        <a:rPr lang="en-US" sz="1400" u="none" strike="noStrike" dirty="0">
                          <a:effectLst/>
                        </a:rPr>
                        <a:t>#selected mutants</a:t>
                      </a:r>
                      <a:endParaRPr lang="en-US" sz="1400" b="0" i="0" u="none" strike="noStrike" dirty="0">
                        <a:solidFill>
                          <a:srgbClr val="000000"/>
                        </a:solidFill>
                        <a:effectLst/>
                        <a:latin typeface="Calibri" panose="020F0502020204030204" pitchFamily="34" charset="0"/>
                      </a:endParaRPr>
                    </a:p>
                  </a:txBody>
                  <a:tcPr marL="5844" marR="5844" marT="5844" marB="0" anchor="ctr"/>
                </a:tc>
                <a:tc>
                  <a:txBody>
                    <a:bodyPr/>
                    <a:lstStyle/>
                    <a:p>
                      <a:pPr algn="ctr" fontAlgn="b"/>
                      <a:r>
                        <a:rPr lang="en-US" sz="1400" u="none" strike="noStrike" dirty="0">
                          <a:effectLst/>
                        </a:rPr>
                        <a:t>%selected mutants</a:t>
                      </a:r>
                      <a:endParaRPr lang="en-US" sz="1400" b="0" i="0" u="none" strike="noStrike" dirty="0">
                        <a:solidFill>
                          <a:srgbClr val="000000"/>
                        </a:solidFill>
                        <a:effectLst/>
                        <a:latin typeface="Calibri" panose="020F0502020204030204" pitchFamily="34" charset="0"/>
                      </a:endParaRPr>
                    </a:p>
                  </a:txBody>
                  <a:tcPr marL="5844" marR="5844" marT="5844" marB="0" anchor="ctr"/>
                </a:tc>
                <a:tc>
                  <a:txBody>
                    <a:bodyPr/>
                    <a:lstStyle/>
                    <a:p>
                      <a:pPr algn="ctr" fontAlgn="b"/>
                      <a:r>
                        <a:rPr lang="en-US" sz="1400" u="none" strike="noStrike" dirty="0">
                          <a:effectLst/>
                        </a:rPr>
                        <a:t>MSE</a:t>
                      </a:r>
                      <a:endParaRPr lang="en-US" sz="1400" b="0" i="0" u="none" strike="noStrike" dirty="0">
                        <a:solidFill>
                          <a:srgbClr val="000000"/>
                        </a:solidFill>
                        <a:effectLst/>
                        <a:latin typeface="Calibri" panose="020F0502020204030204" pitchFamily="34" charset="0"/>
                      </a:endParaRPr>
                    </a:p>
                  </a:txBody>
                  <a:tcPr marL="5844" marR="5844" marT="5844" marB="0" anchor="ctr"/>
                </a:tc>
                <a:tc>
                  <a:txBody>
                    <a:bodyPr/>
                    <a:lstStyle/>
                    <a:p>
                      <a:pPr algn="ctr" fontAlgn="b"/>
                      <a:r>
                        <a:rPr lang="en-US" sz="1400" u="none" strike="noStrike" dirty="0">
                          <a:effectLst/>
                        </a:rPr>
                        <a:t>#selected mutants</a:t>
                      </a:r>
                      <a:endParaRPr lang="en-US" sz="1400" b="0" i="0" u="none" strike="noStrike" dirty="0">
                        <a:solidFill>
                          <a:srgbClr val="000000"/>
                        </a:solidFill>
                        <a:effectLst/>
                        <a:latin typeface="Calibri" panose="020F0502020204030204" pitchFamily="34" charset="0"/>
                      </a:endParaRPr>
                    </a:p>
                  </a:txBody>
                  <a:tcPr marL="5844" marR="5844" marT="5844" marB="0" anchor="ctr"/>
                </a:tc>
                <a:tc>
                  <a:txBody>
                    <a:bodyPr/>
                    <a:lstStyle/>
                    <a:p>
                      <a:pPr algn="ctr" fontAlgn="b"/>
                      <a:r>
                        <a:rPr lang="en-US" sz="1400" u="none" strike="noStrike" dirty="0">
                          <a:effectLst/>
                        </a:rPr>
                        <a:t>%selected mutants</a:t>
                      </a:r>
                      <a:endParaRPr lang="en-US" sz="1400" b="0" i="0" u="none" strike="noStrike" dirty="0">
                        <a:solidFill>
                          <a:srgbClr val="000000"/>
                        </a:solidFill>
                        <a:effectLst/>
                        <a:latin typeface="Calibri" panose="020F0502020204030204" pitchFamily="34" charset="0"/>
                      </a:endParaRPr>
                    </a:p>
                  </a:txBody>
                  <a:tcPr marL="5844" marR="5844" marT="5844" marB="0" anchor="ctr"/>
                </a:tc>
                <a:tc>
                  <a:txBody>
                    <a:bodyPr/>
                    <a:lstStyle/>
                    <a:p>
                      <a:pPr algn="ctr" fontAlgn="b"/>
                      <a:r>
                        <a:rPr lang="en-US" sz="1400" u="none" strike="noStrike" dirty="0">
                          <a:effectLst/>
                        </a:rPr>
                        <a:t>MSE</a:t>
                      </a:r>
                      <a:endParaRPr lang="en-US" sz="1400" b="0" i="0" u="none" strike="noStrike" dirty="0">
                        <a:solidFill>
                          <a:srgbClr val="000000"/>
                        </a:solidFill>
                        <a:effectLst/>
                        <a:latin typeface="Calibri" panose="020F0502020204030204" pitchFamily="34" charset="0"/>
                      </a:endParaRPr>
                    </a:p>
                  </a:txBody>
                  <a:tcPr marL="5844" marR="5844" marT="5844" marB="0" anchor="ctr"/>
                </a:tc>
                <a:tc>
                  <a:txBody>
                    <a:bodyPr/>
                    <a:lstStyle/>
                    <a:p>
                      <a:pPr algn="ctr" fontAlgn="b"/>
                      <a:r>
                        <a:rPr lang="en-US" sz="1400" u="none" strike="noStrike" dirty="0">
                          <a:effectLst/>
                        </a:rPr>
                        <a:t>#selected mutants</a:t>
                      </a:r>
                      <a:endParaRPr lang="en-US" sz="1400" b="0" i="0" u="none" strike="noStrike" dirty="0">
                        <a:solidFill>
                          <a:srgbClr val="000000"/>
                        </a:solidFill>
                        <a:effectLst/>
                        <a:latin typeface="Calibri" panose="020F0502020204030204" pitchFamily="34" charset="0"/>
                      </a:endParaRPr>
                    </a:p>
                  </a:txBody>
                  <a:tcPr marL="5844" marR="5844" marT="5844" marB="0" anchor="ctr"/>
                </a:tc>
                <a:tc>
                  <a:txBody>
                    <a:bodyPr/>
                    <a:lstStyle/>
                    <a:p>
                      <a:pPr algn="ctr" fontAlgn="b"/>
                      <a:r>
                        <a:rPr lang="en-US" sz="1400" u="none" strike="noStrike" dirty="0">
                          <a:effectLst/>
                        </a:rPr>
                        <a:t>%selected mutants</a:t>
                      </a:r>
                      <a:endParaRPr lang="en-US" sz="1400" b="0" i="0" u="none" strike="noStrike" dirty="0">
                        <a:solidFill>
                          <a:srgbClr val="000000"/>
                        </a:solidFill>
                        <a:effectLst/>
                        <a:latin typeface="Calibri" panose="020F0502020204030204" pitchFamily="34" charset="0"/>
                      </a:endParaRPr>
                    </a:p>
                  </a:txBody>
                  <a:tcPr marL="5844" marR="5844" marT="5844" marB="0" anchor="ctr"/>
                </a:tc>
                <a:tc>
                  <a:txBody>
                    <a:bodyPr/>
                    <a:lstStyle/>
                    <a:p>
                      <a:pPr algn="ctr" fontAlgn="b"/>
                      <a:r>
                        <a:rPr lang="en-US" sz="1400" u="none" strike="noStrike" dirty="0">
                          <a:effectLst/>
                        </a:rPr>
                        <a:t>MSE</a:t>
                      </a:r>
                      <a:endParaRPr lang="en-US" sz="1400" b="0" i="0" u="none" strike="noStrike" dirty="0">
                        <a:solidFill>
                          <a:srgbClr val="000000"/>
                        </a:solidFill>
                        <a:effectLst/>
                        <a:latin typeface="Calibri" panose="020F0502020204030204" pitchFamily="34" charset="0"/>
                      </a:endParaRPr>
                    </a:p>
                  </a:txBody>
                  <a:tcPr marL="5844" marR="5844" marT="5844" marB="0" anchor="ctr"/>
                </a:tc>
                <a:extLst>
                  <a:ext uri="{0D108BD9-81ED-4DB2-BD59-A6C34878D82A}">
                    <a16:rowId xmlns:a16="http://schemas.microsoft.com/office/drawing/2014/main" val="2554171762"/>
                  </a:ext>
                </a:extLst>
              </a:tr>
              <a:tr h="216724">
                <a:tc rowSpan="7">
                  <a:txBody>
                    <a:bodyPr/>
                    <a:lstStyle/>
                    <a:p>
                      <a:pPr algn="ctr" fontAlgn="ctr"/>
                      <a:r>
                        <a:rPr lang="en-US" sz="1400" u="none" strike="noStrike" dirty="0">
                          <a:effectLst/>
                        </a:rPr>
                        <a:t>Hard-to-kill 3%</a:t>
                      </a:r>
                      <a:endParaRPr lang="en-US" sz="1400" b="0" i="0" u="none" strike="noStrike" dirty="0">
                        <a:solidFill>
                          <a:srgbClr val="000000"/>
                        </a:solidFill>
                        <a:effectLst/>
                        <a:latin typeface="Calibri" panose="020F0502020204030204" pitchFamily="34" charset="0"/>
                      </a:endParaRPr>
                    </a:p>
                  </a:txBody>
                  <a:tcPr marL="5844" marR="5844" marT="5844" marB="0" anchor="ctr"/>
                </a:tc>
                <a:tc>
                  <a:txBody>
                    <a:bodyPr/>
                    <a:lstStyle/>
                    <a:p>
                      <a:pPr algn="l" fontAlgn="b"/>
                      <a:r>
                        <a:rPr lang="en-US" sz="1400" u="none" strike="noStrike">
                          <a:effectLst/>
                        </a:rPr>
                        <a:t>flex</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1820</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0.2%</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0.068</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1372</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0.1%</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0.059</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9062</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0.8%</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0.072</a:t>
                      </a:r>
                      <a:endParaRPr lang="en-US" sz="1400" b="0" i="0" u="none" strike="noStrike">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3326802561"/>
                  </a:ext>
                </a:extLst>
              </a:tr>
              <a:tr h="216724">
                <a:tc vMerge="1">
                  <a:txBody>
                    <a:bodyPr/>
                    <a:lstStyle/>
                    <a:p>
                      <a:endParaRPr lang="en-US"/>
                    </a:p>
                  </a:txBody>
                  <a:tcPr/>
                </a:tc>
                <a:tc>
                  <a:txBody>
                    <a:bodyPr/>
                    <a:lstStyle/>
                    <a:p>
                      <a:pPr algn="l" fontAlgn="b"/>
                      <a:r>
                        <a:rPr lang="en-US" sz="1400" u="none" strike="noStrike">
                          <a:effectLst/>
                        </a:rPr>
                        <a:t>grep</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3315</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1.8%</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0.028</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1604</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0.9%</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0.040</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3846</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2.0%</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0.037</a:t>
                      </a:r>
                      <a:endParaRPr lang="en-US" sz="1400" b="0" i="0" u="none" strike="noStrike">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1583049829"/>
                  </a:ext>
                </a:extLst>
              </a:tr>
              <a:tr h="216724">
                <a:tc vMerge="1">
                  <a:txBody>
                    <a:bodyPr/>
                    <a:lstStyle/>
                    <a:p>
                      <a:endParaRPr lang="en-US"/>
                    </a:p>
                  </a:txBody>
                  <a:tcPr/>
                </a:tc>
                <a:tc>
                  <a:txBody>
                    <a:bodyPr/>
                    <a:lstStyle/>
                    <a:p>
                      <a:pPr algn="l" fontAlgn="b"/>
                      <a:r>
                        <a:rPr lang="en-US" sz="1400" u="none" strike="noStrike">
                          <a:effectLst/>
                        </a:rPr>
                        <a:t>gzip</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1989</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0.5%</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0.140</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852</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0.2%</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0.119</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912</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0.034</a:t>
                      </a:r>
                      <a:endParaRPr lang="en-US" sz="1400" b="0" i="0" u="none" strike="noStrike">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1292437043"/>
                  </a:ext>
                </a:extLst>
              </a:tr>
              <a:tr h="216724">
                <a:tc vMerge="1">
                  <a:txBody>
                    <a:bodyPr/>
                    <a:lstStyle/>
                    <a:p>
                      <a:endParaRPr lang="en-US"/>
                    </a:p>
                  </a:txBody>
                  <a:tcPr/>
                </a:tc>
                <a:tc>
                  <a:txBody>
                    <a:bodyPr/>
                    <a:lstStyle/>
                    <a:p>
                      <a:pPr algn="l" fontAlgn="b"/>
                      <a:r>
                        <a:rPr lang="en-US" sz="1400" u="none" strike="noStrike">
                          <a:effectLst/>
                        </a:rPr>
                        <a:t>make</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4385</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1.6%</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0.037</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2630</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0.9%</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0.042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6777</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2.4%</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0.035</a:t>
                      </a:r>
                      <a:endParaRPr lang="en-US" sz="1400" b="0" i="0" u="none" strike="noStrike">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2725595692"/>
                  </a:ext>
                </a:extLst>
              </a:tr>
              <a:tr h="216724">
                <a:tc vMerge="1">
                  <a:txBody>
                    <a:bodyPr/>
                    <a:lstStyle/>
                    <a:p>
                      <a:endParaRPr lang="en-US"/>
                    </a:p>
                  </a:txBody>
                  <a:tcPr/>
                </a:tc>
                <a:tc>
                  <a:txBody>
                    <a:bodyPr/>
                    <a:lstStyle/>
                    <a:p>
                      <a:pPr algn="l" fontAlgn="b"/>
                      <a:r>
                        <a:rPr lang="en-US" sz="1400" u="none" strike="noStrike">
                          <a:effectLst/>
                        </a:rPr>
                        <a:t>sed</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1912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2.6%</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0.091</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972</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1.3%</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0.105</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1810</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0.057</a:t>
                      </a:r>
                      <a:endParaRPr lang="en-US" sz="1400" b="0" i="0" u="none" strike="noStrike">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2560627894"/>
                  </a:ext>
                </a:extLst>
              </a:tr>
              <a:tr h="216724">
                <a:tc vMerge="1">
                  <a:txBody>
                    <a:bodyPr/>
                    <a:lstStyle/>
                    <a:p>
                      <a:endParaRPr lang="en-US"/>
                    </a:p>
                  </a:txBody>
                  <a:tcPr/>
                </a:tc>
                <a:tc>
                  <a:txBody>
                    <a:bodyPr/>
                    <a:lstStyle/>
                    <a:p>
                      <a:pPr algn="l" fontAlgn="b"/>
                      <a:r>
                        <a:rPr lang="en-US" sz="1400" u="none" strike="noStrike">
                          <a:effectLst/>
                        </a:rPr>
                        <a:t>space</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2564</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2.4%</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0.011</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2074</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1.9%</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0.011</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3821</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3.5%</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0.005</a:t>
                      </a:r>
                      <a:endParaRPr lang="en-US" sz="1400" b="0" i="0" u="none" strike="noStrike">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3505885060"/>
                  </a:ext>
                </a:extLst>
              </a:tr>
              <a:tr h="216724">
                <a:tc vMerge="1">
                  <a:txBody>
                    <a:bodyPr/>
                    <a:lstStyle/>
                    <a:p>
                      <a:endParaRPr lang="en-US"/>
                    </a:p>
                  </a:txBody>
                  <a:tcPr/>
                </a:tc>
                <a:tc>
                  <a:txBody>
                    <a:bodyPr/>
                    <a:lstStyle/>
                    <a:p>
                      <a:pPr algn="l" fontAlgn="b"/>
                      <a:r>
                        <a:rPr lang="en-US" sz="1400" u="none" strike="noStrike">
                          <a:effectLst/>
                        </a:rPr>
                        <a:t>Average</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00B050"/>
                          </a:solidFill>
                          <a:effectLst/>
                        </a:rPr>
                        <a:t>2664.2</a:t>
                      </a:r>
                      <a:endParaRPr lang="en-US" sz="1800" b="1" i="0" u="none" strike="noStrike" dirty="0">
                        <a:solidFill>
                          <a:srgbClr val="00B05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00B050"/>
                          </a:solidFill>
                          <a:effectLst/>
                        </a:rPr>
                        <a:t>0.7%</a:t>
                      </a:r>
                      <a:endParaRPr lang="en-US" sz="1800" b="1" i="0" u="none" strike="noStrike" dirty="0">
                        <a:solidFill>
                          <a:srgbClr val="00B05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FF0000"/>
                          </a:solidFill>
                          <a:effectLst/>
                        </a:rPr>
                        <a:t>0.063</a:t>
                      </a:r>
                      <a:endParaRPr lang="en-US" sz="1800" b="1" i="0" u="none" strike="noStrike" dirty="0">
                        <a:solidFill>
                          <a:srgbClr val="FF000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00B050"/>
                          </a:solidFill>
                          <a:effectLst/>
                        </a:rPr>
                        <a:t>1584.0</a:t>
                      </a:r>
                      <a:endParaRPr lang="en-US" sz="1800" b="1" i="0" u="none" strike="noStrike" dirty="0">
                        <a:solidFill>
                          <a:srgbClr val="00B05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00B050"/>
                          </a:solidFill>
                          <a:effectLst/>
                        </a:rPr>
                        <a:t>0.4%</a:t>
                      </a:r>
                      <a:endParaRPr lang="en-US" sz="1800" b="1" i="0" u="none" strike="noStrike" dirty="0">
                        <a:solidFill>
                          <a:srgbClr val="00B05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FF0000"/>
                          </a:solidFill>
                          <a:effectLst/>
                        </a:rPr>
                        <a:t>0.063</a:t>
                      </a:r>
                      <a:endParaRPr lang="en-US" sz="1800" b="1" i="0" u="none" strike="noStrike" dirty="0">
                        <a:solidFill>
                          <a:srgbClr val="FF000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FF0000"/>
                          </a:solidFill>
                          <a:effectLst/>
                        </a:rPr>
                        <a:t>4371.3</a:t>
                      </a:r>
                      <a:endParaRPr lang="en-US" sz="1800" b="1" i="0" u="none" strike="noStrike" dirty="0">
                        <a:solidFill>
                          <a:srgbClr val="FF000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FF0000"/>
                          </a:solidFill>
                          <a:effectLst/>
                        </a:rPr>
                        <a:t>1.2%</a:t>
                      </a:r>
                      <a:endParaRPr lang="en-US" sz="1800" b="1" i="0" u="none" strike="noStrike" dirty="0">
                        <a:solidFill>
                          <a:srgbClr val="FF000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00B050"/>
                          </a:solidFill>
                          <a:effectLst/>
                        </a:rPr>
                        <a:t>0.040</a:t>
                      </a:r>
                      <a:endParaRPr lang="en-US" sz="1800" b="1" i="0" u="none" strike="noStrike" dirty="0">
                        <a:solidFill>
                          <a:srgbClr val="00B05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1455879173"/>
                  </a:ext>
                </a:extLst>
              </a:tr>
              <a:tr h="216724">
                <a:tc rowSpan="7">
                  <a:txBody>
                    <a:bodyPr/>
                    <a:lstStyle/>
                    <a:p>
                      <a:pPr algn="ctr" fontAlgn="ctr"/>
                      <a:r>
                        <a:rPr lang="en-US" sz="1400" u="none" strike="noStrike">
                          <a:effectLst/>
                        </a:rPr>
                        <a:t>Hard-to-kill 5%</a:t>
                      </a:r>
                      <a:endParaRPr lang="en-US" sz="1400" b="0" i="0" u="none" strike="noStrike">
                        <a:solidFill>
                          <a:srgbClr val="000000"/>
                        </a:solidFill>
                        <a:effectLst/>
                        <a:latin typeface="Calibri" panose="020F0502020204030204" pitchFamily="34" charset="0"/>
                      </a:endParaRPr>
                    </a:p>
                  </a:txBody>
                  <a:tcPr marL="5844" marR="5844" marT="5844" marB="0" anchor="ctr"/>
                </a:tc>
                <a:tc>
                  <a:txBody>
                    <a:bodyPr/>
                    <a:lstStyle/>
                    <a:p>
                      <a:pPr algn="l" fontAlgn="b"/>
                      <a:r>
                        <a:rPr lang="en-US" sz="1400" u="none" strike="noStrike">
                          <a:effectLst/>
                        </a:rPr>
                        <a:t>flex</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1820</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0.2%</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0.059</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1372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0.1%</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0.051</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9806</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0.9%</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0.013</a:t>
                      </a:r>
                      <a:endParaRPr lang="en-US" sz="1400" b="0" i="0" u="none" strike="noStrike">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3486386858"/>
                  </a:ext>
                </a:extLst>
              </a:tr>
              <a:tr h="216724">
                <a:tc vMerge="1">
                  <a:txBody>
                    <a:bodyPr/>
                    <a:lstStyle/>
                    <a:p>
                      <a:endParaRPr lang="en-US"/>
                    </a:p>
                  </a:txBody>
                  <a:tcPr/>
                </a:tc>
                <a:tc>
                  <a:txBody>
                    <a:bodyPr/>
                    <a:lstStyle/>
                    <a:p>
                      <a:pPr algn="l" fontAlgn="b"/>
                      <a:r>
                        <a:rPr lang="en-US" sz="1400" u="none" strike="noStrike">
                          <a:effectLst/>
                        </a:rPr>
                        <a:t>grep</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3315</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1.8%</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0.020</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1604</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0.9%</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0.030</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5172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2.8%</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0.007</a:t>
                      </a:r>
                      <a:endParaRPr lang="en-US" sz="1400" b="0" i="0" u="none" strike="noStrike">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1397171484"/>
                  </a:ext>
                </a:extLst>
              </a:tr>
              <a:tr h="216724">
                <a:tc vMerge="1">
                  <a:txBody>
                    <a:bodyPr/>
                    <a:lstStyle/>
                    <a:p>
                      <a:endParaRPr lang="en-US"/>
                    </a:p>
                  </a:txBody>
                  <a:tcPr/>
                </a:tc>
                <a:tc>
                  <a:txBody>
                    <a:bodyPr/>
                    <a:lstStyle/>
                    <a:p>
                      <a:pPr algn="l" fontAlgn="b"/>
                      <a:r>
                        <a:rPr lang="en-US" sz="1400" u="none" strike="noStrike">
                          <a:effectLst/>
                        </a:rPr>
                        <a:t>gzip</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1989</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0.5%</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0.119</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852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0.2%</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0.100</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1285</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0.3%</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0.025</a:t>
                      </a:r>
                      <a:endParaRPr lang="en-US" sz="1400" b="0" i="0" u="none" strike="noStrike">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2844231194"/>
                  </a:ext>
                </a:extLst>
              </a:tr>
              <a:tr h="216724">
                <a:tc vMerge="1">
                  <a:txBody>
                    <a:bodyPr/>
                    <a:lstStyle/>
                    <a:p>
                      <a:endParaRPr lang="en-US"/>
                    </a:p>
                  </a:txBody>
                  <a:tcPr/>
                </a:tc>
                <a:tc>
                  <a:txBody>
                    <a:bodyPr/>
                    <a:lstStyle/>
                    <a:p>
                      <a:pPr algn="l" fontAlgn="b"/>
                      <a:r>
                        <a:rPr lang="en-US" sz="1400" u="none" strike="noStrike">
                          <a:effectLst/>
                        </a:rPr>
                        <a:t>make</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4385</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1.6%</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0.035</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2630</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0.9%</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0.040</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7328</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2.6%</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0.002</a:t>
                      </a:r>
                      <a:endParaRPr lang="en-US" sz="1400" b="0" i="0" u="none" strike="noStrike">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2811090166"/>
                  </a:ext>
                </a:extLst>
              </a:tr>
              <a:tr h="216724">
                <a:tc vMerge="1">
                  <a:txBody>
                    <a:bodyPr/>
                    <a:lstStyle/>
                    <a:p>
                      <a:endParaRPr lang="en-US"/>
                    </a:p>
                  </a:txBody>
                  <a:tcPr/>
                </a:tc>
                <a:tc>
                  <a:txBody>
                    <a:bodyPr/>
                    <a:lstStyle/>
                    <a:p>
                      <a:pPr algn="l" fontAlgn="b"/>
                      <a:r>
                        <a:rPr lang="en-US" sz="1400" u="none" strike="noStrike">
                          <a:effectLst/>
                        </a:rPr>
                        <a:t>sed</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1912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2.6%</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0.045</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972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1.3%</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0.055</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1262</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1.7%</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0.015</a:t>
                      </a:r>
                      <a:endParaRPr lang="en-US" sz="1400" b="0" i="0" u="none" strike="noStrike">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1227450603"/>
                  </a:ext>
                </a:extLst>
              </a:tr>
              <a:tr h="216724">
                <a:tc vMerge="1">
                  <a:txBody>
                    <a:bodyPr/>
                    <a:lstStyle/>
                    <a:p>
                      <a:endParaRPr lang="en-US"/>
                    </a:p>
                  </a:txBody>
                  <a:tcPr/>
                </a:tc>
                <a:tc>
                  <a:txBody>
                    <a:bodyPr/>
                    <a:lstStyle/>
                    <a:p>
                      <a:pPr algn="l" fontAlgn="b"/>
                      <a:r>
                        <a:rPr lang="en-US" sz="1400" u="none" strike="noStrike">
                          <a:effectLst/>
                        </a:rPr>
                        <a:t>space</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2564</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2.4%</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0.008</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2074</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1.9%</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0.008</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3454</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3.2%</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0.002</a:t>
                      </a:r>
                      <a:endParaRPr lang="en-US" sz="1400" b="0" i="0" u="none" strike="noStrike">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4079683870"/>
                  </a:ext>
                </a:extLst>
              </a:tr>
              <a:tr h="216724">
                <a:tc vMerge="1">
                  <a:txBody>
                    <a:bodyPr/>
                    <a:lstStyle/>
                    <a:p>
                      <a:endParaRPr lang="en-US"/>
                    </a:p>
                  </a:txBody>
                  <a:tcPr/>
                </a:tc>
                <a:tc>
                  <a:txBody>
                    <a:bodyPr/>
                    <a:lstStyle/>
                    <a:p>
                      <a:pPr algn="l" fontAlgn="b"/>
                      <a:r>
                        <a:rPr lang="en-US" sz="1400" u="none" strike="noStrike">
                          <a:effectLst/>
                        </a:rPr>
                        <a:t>Average</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00B050"/>
                          </a:solidFill>
                          <a:effectLst/>
                        </a:rPr>
                        <a:t>2664.2</a:t>
                      </a:r>
                      <a:endParaRPr lang="en-US" sz="1800" b="1" i="0" u="none" strike="noStrike" dirty="0">
                        <a:solidFill>
                          <a:srgbClr val="00B05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00B050"/>
                          </a:solidFill>
                          <a:effectLst/>
                        </a:rPr>
                        <a:t>0.7%</a:t>
                      </a:r>
                      <a:endParaRPr lang="en-US" sz="1800" b="1" i="0" u="none" strike="noStrike" dirty="0">
                        <a:solidFill>
                          <a:srgbClr val="00B05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FF0000"/>
                          </a:solidFill>
                          <a:effectLst/>
                        </a:rPr>
                        <a:t>0.048</a:t>
                      </a:r>
                      <a:endParaRPr lang="en-US" sz="1800" b="1" i="0" u="none" strike="noStrike" dirty="0">
                        <a:solidFill>
                          <a:srgbClr val="FF000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00B050"/>
                          </a:solidFill>
                          <a:effectLst/>
                        </a:rPr>
                        <a:t>1584.0</a:t>
                      </a:r>
                      <a:endParaRPr lang="en-US" sz="1800" b="1" i="0" u="none" strike="noStrike" dirty="0">
                        <a:solidFill>
                          <a:srgbClr val="00B05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00B050"/>
                          </a:solidFill>
                          <a:effectLst/>
                        </a:rPr>
                        <a:t>0.4%</a:t>
                      </a:r>
                      <a:endParaRPr lang="en-US" sz="1800" b="1" i="0" u="none" strike="noStrike" dirty="0">
                        <a:solidFill>
                          <a:srgbClr val="00B05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FF0000"/>
                          </a:solidFill>
                          <a:effectLst/>
                        </a:rPr>
                        <a:t>0.047</a:t>
                      </a:r>
                      <a:endParaRPr lang="en-US" sz="1800" b="1" i="0" u="none" strike="noStrike" dirty="0">
                        <a:solidFill>
                          <a:srgbClr val="FF000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FF0000"/>
                          </a:solidFill>
                          <a:effectLst/>
                        </a:rPr>
                        <a:t>4717.8</a:t>
                      </a:r>
                      <a:endParaRPr lang="en-US" sz="1800" b="1" i="0" u="none" strike="noStrike" dirty="0">
                        <a:solidFill>
                          <a:srgbClr val="FF000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FF0000"/>
                          </a:solidFill>
                          <a:effectLst/>
                        </a:rPr>
                        <a:t>1.3%</a:t>
                      </a:r>
                      <a:endParaRPr lang="en-US" sz="1800" b="1" i="0" u="none" strike="noStrike" dirty="0">
                        <a:solidFill>
                          <a:srgbClr val="FF000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00B050"/>
                          </a:solidFill>
                          <a:effectLst/>
                        </a:rPr>
                        <a:t>0.011</a:t>
                      </a:r>
                      <a:endParaRPr lang="en-US" sz="1800" b="1" i="0" u="none" strike="noStrike" dirty="0">
                        <a:solidFill>
                          <a:srgbClr val="00B05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1062043922"/>
                  </a:ext>
                </a:extLst>
              </a:tr>
              <a:tr h="216724">
                <a:tc rowSpan="7">
                  <a:txBody>
                    <a:bodyPr/>
                    <a:lstStyle/>
                    <a:p>
                      <a:pPr algn="ctr" fontAlgn="ctr"/>
                      <a:r>
                        <a:rPr lang="en-US" sz="1400" u="none" strike="noStrike">
                          <a:effectLst/>
                        </a:rPr>
                        <a:t>Hard-to-kill 7%</a:t>
                      </a:r>
                      <a:endParaRPr lang="en-US" sz="1400" b="0" i="0" u="none" strike="noStrike">
                        <a:solidFill>
                          <a:srgbClr val="000000"/>
                        </a:solidFill>
                        <a:effectLst/>
                        <a:latin typeface="Calibri" panose="020F0502020204030204" pitchFamily="34" charset="0"/>
                      </a:endParaRPr>
                    </a:p>
                  </a:txBody>
                  <a:tcPr marL="5844" marR="5844" marT="5844" marB="0" anchor="ctr"/>
                </a:tc>
                <a:tc>
                  <a:txBody>
                    <a:bodyPr/>
                    <a:lstStyle/>
                    <a:p>
                      <a:pPr algn="l" fontAlgn="b"/>
                      <a:r>
                        <a:rPr lang="en-US" sz="1400" u="none" strike="noStrike">
                          <a:effectLst/>
                        </a:rPr>
                        <a:t>flex</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1820</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0.2%</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0.054</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1372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0.1%</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0.046</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20808</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1.8%</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0.018</a:t>
                      </a:r>
                      <a:endParaRPr lang="en-US" sz="1400" b="0" i="0" u="none" strike="noStrike" dirty="0">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3155403195"/>
                  </a:ext>
                </a:extLst>
              </a:tr>
              <a:tr h="216724">
                <a:tc vMerge="1">
                  <a:txBody>
                    <a:bodyPr/>
                    <a:lstStyle/>
                    <a:p>
                      <a:endParaRPr lang="en-US"/>
                    </a:p>
                  </a:txBody>
                  <a:tcPr/>
                </a:tc>
                <a:tc>
                  <a:txBody>
                    <a:bodyPr/>
                    <a:lstStyle/>
                    <a:p>
                      <a:pPr algn="l" fontAlgn="b"/>
                      <a:r>
                        <a:rPr lang="en-US" sz="1400" u="none" strike="noStrike">
                          <a:effectLst/>
                        </a:rPr>
                        <a:t>grep</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3315</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1.8%</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0.012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1604</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0.9%</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0.020</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4354</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2.3%</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0.008</a:t>
                      </a:r>
                      <a:endParaRPr lang="en-US" sz="1400" b="0" i="0" u="none" strike="noStrike" dirty="0">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3824129108"/>
                  </a:ext>
                </a:extLst>
              </a:tr>
              <a:tr h="216724">
                <a:tc vMerge="1">
                  <a:txBody>
                    <a:bodyPr/>
                    <a:lstStyle/>
                    <a:p>
                      <a:endParaRPr lang="en-US"/>
                    </a:p>
                  </a:txBody>
                  <a:tcPr/>
                </a:tc>
                <a:tc>
                  <a:txBody>
                    <a:bodyPr/>
                    <a:lstStyle/>
                    <a:p>
                      <a:pPr algn="l" fontAlgn="b"/>
                      <a:r>
                        <a:rPr lang="en-US" sz="1400" u="none" strike="noStrike">
                          <a:effectLst/>
                        </a:rPr>
                        <a:t>gzip</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1989</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0.5%</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0.032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852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0.2%</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0.022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1412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0.4%</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0.006</a:t>
                      </a:r>
                      <a:endParaRPr lang="en-US" sz="1400" b="0" i="0" u="none" strike="noStrike" dirty="0">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3816141116"/>
                  </a:ext>
                </a:extLst>
              </a:tr>
              <a:tr h="216724">
                <a:tc vMerge="1">
                  <a:txBody>
                    <a:bodyPr/>
                    <a:lstStyle/>
                    <a:p>
                      <a:endParaRPr lang="en-US"/>
                    </a:p>
                  </a:txBody>
                  <a:tcPr/>
                </a:tc>
                <a:tc>
                  <a:txBody>
                    <a:bodyPr/>
                    <a:lstStyle/>
                    <a:p>
                      <a:pPr algn="l" fontAlgn="b"/>
                      <a:r>
                        <a:rPr lang="en-US" sz="1400" u="none" strike="noStrike">
                          <a:effectLst/>
                        </a:rPr>
                        <a:t>make</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4385</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1.6%</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0.033</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2630</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0.9%</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0.037</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3829</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1.4%</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0.015</a:t>
                      </a:r>
                      <a:endParaRPr lang="en-US" sz="1400" b="0" i="0" u="none" strike="noStrike" dirty="0">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4070023529"/>
                  </a:ext>
                </a:extLst>
              </a:tr>
              <a:tr h="216724">
                <a:tc vMerge="1">
                  <a:txBody>
                    <a:bodyPr/>
                    <a:lstStyle/>
                    <a:p>
                      <a:endParaRPr lang="en-US"/>
                    </a:p>
                  </a:txBody>
                  <a:tcPr/>
                </a:tc>
                <a:tc>
                  <a:txBody>
                    <a:bodyPr/>
                    <a:lstStyle/>
                    <a:p>
                      <a:pPr algn="l" fontAlgn="b"/>
                      <a:r>
                        <a:rPr lang="en-US" sz="1400" u="none" strike="noStrike">
                          <a:effectLst/>
                        </a:rPr>
                        <a:t>sed</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1912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2.6%</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0.028</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972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1.3%</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0.036</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1733</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2.4%</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0.013</a:t>
                      </a:r>
                      <a:endParaRPr lang="en-US" sz="1400" b="0" i="0" u="none" strike="noStrike" dirty="0">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3562597152"/>
                  </a:ext>
                </a:extLst>
              </a:tr>
              <a:tr h="216724">
                <a:tc vMerge="1">
                  <a:txBody>
                    <a:bodyPr/>
                    <a:lstStyle/>
                    <a:p>
                      <a:endParaRPr lang="en-US"/>
                    </a:p>
                  </a:txBody>
                  <a:tcPr/>
                </a:tc>
                <a:tc>
                  <a:txBody>
                    <a:bodyPr/>
                    <a:lstStyle/>
                    <a:p>
                      <a:pPr algn="l" fontAlgn="b"/>
                      <a:r>
                        <a:rPr lang="en-US" sz="1400" u="none" strike="noStrike">
                          <a:effectLst/>
                        </a:rPr>
                        <a:t>space</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2564</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2.4%</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0.006</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2074</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1.9%</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0.006</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a:effectLst/>
                        </a:rPr>
                        <a:t>3662</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3.4%</a:t>
                      </a:r>
                      <a:endParaRPr lang="en-US" sz="1400" b="0" i="0" u="none" strike="noStrike" dirty="0">
                        <a:solidFill>
                          <a:srgbClr val="000000"/>
                        </a:solidFill>
                        <a:effectLst/>
                        <a:latin typeface="Calibri" panose="020F0502020204030204" pitchFamily="34" charset="0"/>
                      </a:endParaRPr>
                    </a:p>
                  </a:txBody>
                  <a:tcPr marL="5844" marR="5844" marT="5844" marB="0" anchor="b"/>
                </a:tc>
                <a:tc>
                  <a:txBody>
                    <a:bodyPr/>
                    <a:lstStyle/>
                    <a:p>
                      <a:pPr algn="r" fontAlgn="b"/>
                      <a:r>
                        <a:rPr lang="en-US" sz="1400" u="none" strike="noStrike" dirty="0">
                          <a:effectLst/>
                        </a:rPr>
                        <a:t>0.002</a:t>
                      </a:r>
                      <a:endParaRPr lang="en-US" sz="1400" b="0" i="0" u="none" strike="noStrike" dirty="0">
                        <a:solidFill>
                          <a:srgbClr val="00000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2340632962"/>
                  </a:ext>
                </a:extLst>
              </a:tr>
              <a:tr h="216724">
                <a:tc vMerge="1">
                  <a:txBody>
                    <a:bodyPr/>
                    <a:lstStyle/>
                    <a:p>
                      <a:endParaRPr lang="en-US"/>
                    </a:p>
                  </a:txBody>
                  <a:tcPr/>
                </a:tc>
                <a:tc>
                  <a:txBody>
                    <a:bodyPr/>
                    <a:lstStyle/>
                    <a:p>
                      <a:pPr algn="l" fontAlgn="b"/>
                      <a:r>
                        <a:rPr lang="en-US" sz="1400" u="none" strike="noStrike">
                          <a:effectLst/>
                        </a:rPr>
                        <a:t>Average</a:t>
                      </a:r>
                      <a:endParaRPr lang="en-US" sz="1400" b="0" i="0" u="none" strike="noStrike">
                        <a:solidFill>
                          <a:srgbClr val="00000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00B050"/>
                          </a:solidFill>
                          <a:effectLst/>
                        </a:rPr>
                        <a:t>2664.2</a:t>
                      </a:r>
                      <a:endParaRPr lang="en-US" sz="1800" b="1" i="0" u="none" strike="noStrike" dirty="0">
                        <a:solidFill>
                          <a:srgbClr val="00B05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00B050"/>
                          </a:solidFill>
                          <a:effectLst/>
                        </a:rPr>
                        <a:t>0.7%</a:t>
                      </a:r>
                      <a:endParaRPr lang="en-US" sz="1800" b="1" i="0" u="none" strike="noStrike" dirty="0">
                        <a:solidFill>
                          <a:srgbClr val="00B05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FF0000"/>
                          </a:solidFill>
                          <a:effectLst/>
                        </a:rPr>
                        <a:t>0.027</a:t>
                      </a:r>
                      <a:endParaRPr lang="en-US" sz="1800" b="1" i="0" u="none" strike="noStrike" dirty="0">
                        <a:solidFill>
                          <a:srgbClr val="FF000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00B050"/>
                          </a:solidFill>
                          <a:effectLst/>
                        </a:rPr>
                        <a:t>1584.0</a:t>
                      </a:r>
                      <a:endParaRPr lang="en-US" sz="1800" b="1" i="0" u="none" strike="noStrike" dirty="0">
                        <a:solidFill>
                          <a:srgbClr val="00B05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00B050"/>
                          </a:solidFill>
                          <a:effectLst/>
                        </a:rPr>
                        <a:t>0.4%</a:t>
                      </a:r>
                      <a:endParaRPr lang="en-US" sz="1800" b="1" i="0" u="none" strike="noStrike" dirty="0">
                        <a:solidFill>
                          <a:srgbClr val="00B05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FF0000"/>
                          </a:solidFill>
                          <a:effectLst/>
                        </a:rPr>
                        <a:t>0.028</a:t>
                      </a:r>
                      <a:endParaRPr lang="en-US" sz="1800" b="1" i="0" u="none" strike="noStrike" dirty="0">
                        <a:solidFill>
                          <a:srgbClr val="FF000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FF0000"/>
                          </a:solidFill>
                          <a:effectLst/>
                        </a:rPr>
                        <a:t>5966.3</a:t>
                      </a:r>
                      <a:endParaRPr lang="en-US" sz="1800" b="1" i="0" u="none" strike="noStrike" dirty="0">
                        <a:solidFill>
                          <a:srgbClr val="FF000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FF0000"/>
                          </a:solidFill>
                          <a:effectLst/>
                        </a:rPr>
                        <a:t>1.7%</a:t>
                      </a:r>
                      <a:endParaRPr lang="en-US" sz="1800" b="1" i="0" u="none" strike="noStrike" dirty="0">
                        <a:solidFill>
                          <a:srgbClr val="FF0000"/>
                        </a:solidFill>
                        <a:effectLst/>
                        <a:latin typeface="Calibri" panose="020F0502020204030204" pitchFamily="34" charset="0"/>
                      </a:endParaRPr>
                    </a:p>
                  </a:txBody>
                  <a:tcPr marL="5844" marR="5844" marT="5844" marB="0" anchor="b"/>
                </a:tc>
                <a:tc>
                  <a:txBody>
                    <a:bodyPr/>
                    <a:lstStyle/>
                    <a:p>
                      <a:pPr algn="r" fontAlgn="b"/>
                      <a:r>
                        <a:rPr lang="en-US" sz="1800" b="1" u="none" strike="noStrike" dirty="0">
                          <a:solidFill>
                            <a:srgbClr val="00B050"/>
                          </a:solidFill>
                          <a:effectLst/>
                        </a:rPr>
                        <a:t>0.010</a:t>
                      </a:r>
                      <a:endParaRPr lang="en-US" sz="1800" b="1" i="0" u="none" strike="noStrike" dirty="0">
                        <a:solidFill>
                          <a:srgbClr val="00B050"/>
                        </a:solidFill>
                        <a:effectLst/>
                        <a:latin typeface="Calibri" panose="020F0502020204030204" pitchFamily="34" charset="0"/>
                      </a:endParaRPr>
                    </a:p>
                  </a:txBody>
                  <a:tcPr marL="5844" marR="5844" marT="5844" marB="0" anchor="b"/>
                </a:tc>
                <a:extLst>
                  <a:ext uri="{0D108BD9-81ED-4DB2-BD59-A6C34878D82A}">
                    <a16:rowId xmlns:a16="http://schemas.microsoft.com/office/drawing/2014/main" val="1978672655"/>
                  </a:ext>
                </a:extLst>
              </a:tr>
            </a:tbl>
          </a:graphicData>
        </a:graphic>
      </p:graphicFrame>
    </p:spTree>
    <p:extLst>
      <p:ext uri="{BB962C8B-B14F-4D97-AF65-F5344CB8AC3E}">
        <p14:creationId xmlns:p14="http://schemas.microsoft.com/office/powerpoint/2010/main" val="16451197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Hard-to-kill Mutant</a:t>
            </a:r>
            <a:endParaRPr lang="en-US" dirty="0"/>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57</a:t>
            </a:fld>
            <a:endParaRPr lang="en-US"/>
          </a:p>
        </p:txBody>
      </p:sp>
    </p:spTree>
    <p:extLst>
      <p:ext uri="{BB962C8B-B14F-4D97-AF65-F5344CB8AC3E}">
        <p14:creationId xmlns:p14="http://schemas.microsoft.com/office/powerpoint/2010/main" val="34267656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Hard-to-kill Mutants</a:t>
            </a:r>
            <a:endParaRPr lang="en-US" dirty="0"/>
          </a:p>
        </p:txBody>
      </p:sp>
      <p:sp>
        <p:nvSpPr>
          <p:cNvPr id="3" name="Content Placeholder 2"/>
          <p:cNvSpPr>
            <a:spLocks noGrp="1"/>
          </p:cNvSpPr>
          <p:nvPr>
            <p:ph idx="1"/>
          </p:nvPr>
        </p:nvSpPr>
        <p:spPr/>
        <p:txBody>
          <a:bodyPr/>
          <a:lstStyle/>
          <a:p>
            <a:r>
              <a:rPr lang="en-US" dirty="0" smtClean="0"/>
              <a:t>Hard-to-kill mutants are mutants that are killed by only a small portion of the test suite.</a:t>
            </a:r>
          </a:p>
          <a:p>
            <a:r>
              <a:rPr lang="en-US" dirty="0" smtClean="0"/>
              <a:t>In my experiment, I define Hard-to-kill k% mutants as mutants killed by less than k% of test suite (given by SIR)</a:t>
            </a:r>
          </a:p>
          <a:p>
            <a:pPr lvl="1"/>
            <a:r>
              <a:rPr lang="en-US" dirty="0" smtClean="0"/>
              <a:t>K = 3, 5, 7</a:t>
            </a:r>
          </a:p>
          <a:p>
            <a:pPr marL="457200" lvl="1" indent="0">
              <a:buNone/>
            </a:pPr>
            <a:endParaRPr lang="en-US" dirty="0" smtClean="0"/>
          </a:p>
          <a:p>
            <a:r>
              <a:rPr lang="en-US" dirty="0" smtClean="0"/>
              <a:t>REFINER targets hard-to-kill mutation score because it can assess fault detection capability of a test suite more accurately than the whole set of mutants</a:t>
            </a:r>
          </a:p>
          <a:p>
            <a:pPr lvl="1"/>
            <a:r>
              <a:rPr lang="en-US" dirty="0" smtClean="0"/>
              <a:t>As shown in previous studies by </a:t>
            </a:r>
            <a:r>
              <a:rPr lang="en-US" dirty="0" err="1" smtClean="0"/>
              <a:t>Papadakis</a:t>
            </a:r>
            <a:r>
              <a:rPr lang="en-US" dirty="0" smtClean="0"/>
              <a:t> et al., Yao et al.</a:t>
            </a:r>
          </a:p>
          <a:p>
            <a:pPr lvl="1"/>
            <a:endParaRPr lang="en-US" dirty="0" smtClean="0"/>
          </a:p>
          <a:p>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58</a:t>
            </a:fld>
            <a:endParaRPr lang="en-US"/>
          </a:p>
        </p:txBody>
      </p:sp>
    </p:spTree>
    <p:extLst>
      <p:ext uri="{BB962C8B-B14F-4D97-AF65-F5344CB8AC3E}">
        <p14:creationId xmlns:p14="http://schemas.microsoft.com/office/powerpoint/2010/main" val="34259317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altLang="ko-KR" dirty="0" smtClean="0"/>
              <a:t>– Coarse-grained Operators</a:t>
            </a:r>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59</a:t>
            </a:fld>
            <a:endParaRPr lang="en-US" dirty="0"/>
          </a:p>
        </p:txBody>
      </p:sp>
      <p:graphicFrame>
        <p:nvGraphicFramePr>
          <p:cNvPr id="9" name="Table 8"/>
          <p:cNvGraphicFramePr>
            <a:graphicFrameLocks noGrp="1"/>
          </p:cNvGraphicFramePr>
          <p:nvPr>
            <p:extLst/>
          </p:nvPr>
        </p:nvGraphicFramePr>
        <p:xfrm>
          <a:off x="533400" y="1940026"/>
          <a:ext cx="3048000" cy="1560195"/>
        </p:xfrm>
        <a:graphic>
          <a:graphicData uri="http://schemas.openxmlformats.org/drawingml/2006/table">
            <a:tbl>
              <a:tblPr>
                <a:tableStyleId>{5940675A-B579-460E-94D1-54222C63F5DA}</a:tableStyleId>
              </a:tblPr>
              <a:tblGrid>
                <a:gridCol w="609600">
                  <a:extLst>
                    <a:ext uri="{9D8B030D-6E8A-4147-A177-3AD203B41FA5}">
                      <a16:colId xmlns:a16="http://schemas.microsoft.com/office/drawing/2014/main" val="4100427582"/>
                    </a:ext>
                  </a:extLst>
                </a:gridCol>
                <a:gridCol w="609600">
                  <a:extLst>
                    <a:ext uri="{9D8B030D-6E8A-4147-A177-3AD203B41FA5}">
                      <a16:colId xmlns:a16="http://schemas.microsoft.com/office/drawing/2014/main" val="722843141"/>
                    </a:ext>
                  </a:extLst>
                </a:gridCol>
                <a:gridCol w="609600">
                  <a:extLst>
                    <a:ext uri="{9D8B030D-6E8A-4147-A177-3AD203B41FA5}">
                      <a16:colId xmlns:a16="http://schemas.microsoft.com/office/drawing/2014/main" val="3572955909"/>
                    </a:ext>
                  </a:extLst>
                </a:gridCol>
                <a:gridCol w="609600">
                  <a:extLst>
                    <a:ext uri="{9D8B030D-6E8A-4147-A177-3AD203B41FA5}">
                      <a16:colId xmlns:a16="http://schemas.microsoft.com/office/drawing/2014/main" val="3509149257"/>
                    </a:ext>
                  </a:extLst>
                </a:gridCol>
                <a:gridCol w="609600">
                  <a:extLst>
                    <a:ext uri="{9D8B030D-6E8A-4147-A177-3AD203B41FA5}">
                      <a16:colId xmlns:a16="http://schemas.microsoft.com/office/drawing/2014/main" val="109278047"/>
                    </a:ext>
                  </a:extLst>
                </a:gridCol>
              </a:tblGrid>
              <a:tr h="190500">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i="0" u="none" strike="noStrike" dirty="0" smtClean="0">
                          <a:solidFill>
                            <a:srgbClr val="000000"/>
                          </a:solidFill>
                          <a:effectLst/>
                          <a:latin typeface="Calibri" panose="020F0502020204030204" pitchFamily="34" charset="0"/>
                        </a:rPr>
                        <a:t>MS</a:t>
                      </a:r>
                      <a:r>
                        <a:rPr lang="en-US" sz="1400" b="1" i="0" u="none" strike="noStrike" baseline="-25000" dirty="0" smtClean="0">
                          <a:solidFill>
                            <a:srgbClr val="000000"/>
                          </a:solidFill>
                          <a:effectLst/>
                          <a:latin typeface="Calibri" panose="020F0502020204030204" pitchFamily="34" charset="0"/>
                        </a:rPr>
                        <a:t>Q</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smtClean="0">
                          <a:effectLst/>
                        </a:rPr>
                        <a:t>Q</a:t>
                      </a:r>
                      <a:r>
                        <a:rPr lang="en-US" sz="1400" b="1" u="none" strike="noStrike" baseline="-25000" dirty="0" smtClean="0">
                          <a:effectLst/>
                        </a:rPr>
                        <a:t>1</a:t>
                      </a:r>
                      <a:endParaRPr lang="en-US" sz="1400" b="1" i="0" u="none" strike="noStrike" baseline="-2500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smtClean="0">
                          <a:effectLst/>
                        </a:rPr>
                        <a:t>Q</a:t>
                      </a:r>
                      <a:r>
                        <a:rPr lang="en-US" sz="1400" b="1" u="none" strike="noStrike" baseline="-25000" dirty="0" smtClean="0">
                          <a:effectLst/>
                        </a:rPr>
                        <a:t>2</a:t>
                      </a:r>
                      <a:endParaRPr lang="en-US" sz="1400" b="1" i="0" u="none" strike="noStrike" baseline="-2500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smtClean="0">
                          <a:effectLst/>
                        </a:rPr>
                        <a:t>Q</a:t>
                      </a:r>
                      <a:r>
                        <a:rPr lang="en-US" sz="1400" b="1" u="none" strike="noStrike" baseline="-25000" dirty="0" smtClean="0">
                          <a:effectLst/>
                        </a:rPr>
                        <a:t>3</a:t>
                      </a:r>
                      <a:endParaRPr lang="en-US" sz="1400" b="1" i="0" u="none" strike="noStrike" baseline="-2500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1705918"/>
                  </a:ext>
                </a:extLst>
              </a:tr>
              <a:tr h="190500">
                <a:tc rowSpan="3">
                  <a:txBody>
                    <a:bodyPr/>
                    <a:lstStyle/>
                    <a:p>
                      <a:pPr algn="ctr" fontAlgn="b"/>
                      <a:r>
                        <a:rPr lang="en-US" sz="1400" u="none" strike="noStrike" dirty="0">
                          <a:effectLst/>
                        </a:rPr>
                        <a:t>P1</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1" u="none" strike="noStrike" dirty="0">
                          <a:effectLst/>
                        </a:rPr>
                        <a:t>TS1-1</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0.09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0.08</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02190086"/>
                  </a:ext>
                </a:extLst>
              </a:tr>
              <a:tr h="190500">
                <a:tc vMerge="1">
                  <a:txBody>
                    <a:bodyPr/>
                    <a:lstStyle/>
                    <a:p>
                      <a:endParaRPr lang="en-US"/>
                    </a:p>
                  </a:txBody>
                  <a:tcPr/>
                </a:tc>
                <a:tc>
                  <a:txBody>
                    <a:bodyPr/>
                    <a:lstStyle/>
                    <a:p>
                      <a:pPr algn="ctr" fontAlgn="b"/>
                      <a:r>
                        <a:rPr lang="en-US" sz="1400" b="1" u="none" strike="noStrike" dirty="0">
                          <a:effectLst/>
                        </a:rPr>
                        <a:t>TS1-2</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0.38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0.07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0.70</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72842047"/>
                  </a:ext>
                </a:extLst>
              </a:tr>
              <a:tr h="190500">
                <a:tc vMerge="1">
                  <a:txBody>
                    <a:bodyPr/>
                    <a:lstStyle/>
                    <a:p>
                      <a:endParaRPr lang="en-US"/>
                    </a:p>
                  </a:txBody>
                  <a:tcPr/>
                </a:tc>
                <a:tc>
                  <a:txBody>
                    <a:bodyPr/>
                    <a:lstStyle/>
                    <a:p>
                      <a:pPr algn="ctr" fontAlgn="b"/>
                      <a:r>
                        <a:rPr lang="en-US" sz="1400" b="1" u="none" strike="noStrike" dirty="0">
                          <a:effectLst/>
                        </a:rPr>
                        <a:t>TS1-3</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0.62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0.40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0.65</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71374040"/>
                  </a:ext>
                </a:extLst>
              </a:tr>
              <a:tr h="190500">
                <a:tc rowSpan="3">
                  <a:txBody>
                    <a:bodyPr/>
                    <a:lstStyle/>
                    <a:p>
                      <a:pPr algn="ctr" fontAlgn="b"/>
                      <a:r>
                        <a:rPr lang="en-US" sz="1400" u="none" strike="noStrike" dirty="0">
                          <a:effectLst/>
                        </a:rPr>
                        <a:t>P2</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1" u="none" strike="noStrike" dirty="0">
                          <a:effectLst/>
                        </a:rPr>
                        <a:t>TS2-1</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0.22</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3413014"/>
                  </a:ext>
                </a:extLst>
              </a:tr>
              <a:tr h="190500">
                <a:tc vMerge="1">
                  <a:txBody>
                    <a:bodyPr/>
                    <a:lstStyle/>
                    <a:p>
                      <a:endParaRPr lang="en-US"/>
                    </a:p>
                  </a:txBody>
                  <a:tcPr/>
                </a:tc>
                <a:tc>
                  <a:txBody>
                    <a:bodyPr/>
                    <a:lstStyle/>
                    <a:p>
                      <a:pPr algn="ctr" fontAlgn="b"/>
                      <a:r>
                        <a:rPr lang="en-US" sz="1400" b="1" u="none" strike="noStrike" dirty="0">
                          <a:effectLst/>
                        </a:rPr>
                        <a:t>TS2-2</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0.53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0.34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0.43</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85469969"/>
                  </a:ext>
                </a:extLst>
              </a:tr>
              <a:tr h="190500">
                <a:tc vMerge="1">
                  <a:txBody>
                    <a:bodyPr/>
                    <a:lstStyle/>
                    <a:p>
                      <a:endParaRPr lang="en-US"/>
                    </a:p>
                  </a:txBody>
                  <a:tcPr/>
                </a:tc>
                <a:tc>
                  <a:txBody>
                    <a:bodyPr/>
                    <a:lstStyle/>
                    <a:p>
                      <a:pPr algn="ctr" fontAlgn="b"/>
                      <a:r>
                        <a:rPr lang="en-US" sz="1400" b="1" u="none" strike="noStrike" dirty="0">
                          <a:effectLst/>
                        </a:rPr>
                        <a:t>TS2-3</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0.71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0.71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0.78</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71135610"/>
                  </a:ext>
                </a:extLst>
              </a:tr>
            </a:tbl>
          </a:graphicData>
        </a:graphic>
      </p:graphicFrame>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nvPr>
            </p:nvGraphicFramePr>
            <p:xfrm>
              <a:off x="3890513" y="1940026"/>
              <a:ext cx="609600" cy="1560195"/>
            </p:xfrm>
            <a:graphic>
              <a:graphicData uri="http://schemas.openxmlformats.org/drawingml/2006/table">
                <a:tbl>
                  <a:tblPr>
                    <a:tableStyleId>{5940675A-B579-460E-94D1-54222C63F5DA}</a:tableStyleId>
                  </a:tblPr>
                  <a:tblGrid>
                    <a:gridCol w="609600">
                      <a:extLst>
                        <a:ext uri="{9D8B030D-6E8A-4147-A177-3AD203B41FA5}">
                          <a16:colId xmlns:a16="http://schemas.microsoft.com/office/drawing/2014/main" val="1251853347"/>
                        </a:ext>
                      </a:extLst>
                    </a:gridCol>
                  </a:tblGrid>
                  <a:tr h="190500">
                    <a:tc>
                      <a:txBody>
                        <a:bodyPr/>
                        <a:lstStyle/>
                        <a:p>
                          <a:pPr algn="ctr" fontAlgn="b"/>
                          <a14:m>
                            <m:oMathPara xmlns:m="http://schemas.openxmlformats.org/officeDocument/2006/math">
                              <m:oMathParaPr>
                                <m:jc m:val="centerGroup"/>
                              </m:oMathParaPr>
                              <m:oMath xmlns:m="http://schemas.openxmlformats.org/officeDocument/2006/math">
                                <m:r>
                                  <a:rPr lang="en-US" sz="1400" b="1" i="1" u="none" strike="noStrike" dirty="0" smtClean="0">
                                    <a:effectLst/>
                                    <a:latin typeface="Cambria Math" panose="02040503050406030204" pitchFamily="18" charset="0"/>
                                  </a:rPr>
                                  <m:t>𝑴𝑺</m:t>
                                </m:r>
                              </m:oMath>
                            </m:oMathPara>
                          </a14:m>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27097371"/>
                      </a:ext>
                    </a:extLst>
                  </a:tr>
                  <a:tr h="190500">
                    <a:tc>
                      <a:txBody>
                        <a:bodyPr/>
                        <a:lstStyle/>
                        <a:p>
                          <a:pPr algn="r" fontAlgn="b"/>
                          <a:r>
                            <a:rPr lang="en-US" sz="1400" u="none" strike="noStrike">
                              <a:effectLst/>
                            </a:rPr>
                            <a:t>0.10</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3989293"/>
                      </a:ext>
                    </a:extLst>
                  </a:tr>
                  <a:tr h="190500">
                    <a:tc>
                      <a:txBody>
                        <a:bodyPr/>
                        <a:lstStyle/>
                        <a:p>
                          <a:pPr algn="r" fontAlgn="b"/>
                          <a:r>
                            <a:rPr lang="en-US" sz="1400" u="none" strike="noStrike">
                              <a:effectLst/>
                            </a:rPr>
                            <a:t>0.36</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61636435"/>
                      </a:ext>
                    </a:extLst>
                  </a:tr>
                  <a:tr h="190500">
                    <a:tc>
                      <a:txBody>
                        <a:bodyPr/>
                        <a:lstStyle/>
                        <a:p>
                          <a:pPr algn="r" fontAlgn="b"/>
                          <a:r>
                            <a:rPr lang="en-US" sz="1400" u="none" strike="noStrike">
                              <a:effectLst/>
                            </a:rPr>
                            <a:t>0.54</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13213876"/>
                      </a:ext>
                    </a:extLst>
                  </a:tr>
                  <a:tr h="190500">
                    <a:tc>
                      <a:txBody>
                        <a:bodyPr/>
                        <a:lstStyle/>
                        <a:p>
                          <a:pPr algn="r" fontAlgn="b"/>
                          <a:r>
                            <a:rPr lang="en-US" sz="1400" u="none" strike="noStrike">
                              <a:effectLst/>
                            </a:rPr>
                            <a:t>0.17</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62452065"/>
                      </a:ext>
                    </a:extLst>
                  </a:tr>
                  <a:tr h="190500">
                    <a:tc>
                      <a:txBody>
                        <a:bodyPr/>
                        <a:lstStyle/>
                        <a:p>
                          <a:pPr algn="r" fontAlgn="b"/>
                          <a:r>
                            <a:rPr lang="en-US" sz="1400" u="none" strike="noStrike">
                              <a:effectLst/>
                            </a:rPr>
                            <a:t>0.43</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94872"/>
                      </a:ext>
                    </a:extLst>
                  </a:tr>
                  <a:tr h="190500">
                    <a:tc>
                      <a:txBody>
                        <a:bodyPr/>
                        <a:lstStyle/>
                        <a:p>
                          <a:pPr algn="r" fontAlgn="b"/>
                          <a:r>
                            <a:rPr lang="en-US" sz="1400" u="none" strike="noStrike" dirty="0">
                              <a:effectLst/>
                            </a:rPr>
                            <a:t>0.73</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30037377"/>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3380651451"/>
                  </p:ext>
                </p:extLst>
              </p:nvPr>
            </p:nvGraphicFramePr>
            <p:xfrm>
              <a:off x="3890513" y="1940026"/>
              <a:ext cx="609600" cy="1560195"/>
            </p:xfrm>
            <a:graphic>
              <a:graphicData uri="http://schemas.openxmlformats.org/drawingml/2006/table">
                <a:tbl>
                  <a:tblPr>
                    <a:tableStyleId>{5940675A-B579-460E-94D1-54222C63F5DA}</a:tableStyleId>
                  </a:tblPr>
                  <a:tblGrid>
                    <a:gridCol w="609600">
                      <a:extLst>
                        <a:ext uri="{9D8B030D-6E8A-4147-A177-3AD203B41FA5}">
                          <a16:colId xmlns:a16="http://schemas.microsoft.com/office/drawing/2014/main" val="1251853347"/>
                        </a:ext>
                      </a:extLst>
                    </a:gridCol>
                  </a:tblGrid>
                  <a:tr h="222885">
                    <a:tc>
                      <a:txBody>
                        <a:bodyPr/>
                        <a:lstStyle/>
                        <a:p>
                          <a:endParaRPr lang="en-US"/>
                        </a:p>
                      </a:txBody>
                      <a:tcPr marL="9525" marR="9525" marT="9525" marB="0" anchor="b">
                        <a:blipFill>
                          <a:blip r:embed="rId3"/>
                          <a:stretch>
                            <a:fillRect l="-990" t="-2703" r="-1980" b="-640541"/>
                          </a:stretch>
                        </a:blipFill>
                      </a:tcPr>
                    </a:tc>
                    <a:extLst>
                      <a:ext uri="{0D108BD9-81ED-4DB2-BD59-A6C34878D82A}">
                        <a16:rowId xmlns:a16="http://schemas.microsoft.com/office/drawing/2014/main" val="3327097371"/>
                      </a:ext>
                    </a:extLst>
                  </a:tr>
                  <a:tr h="222885">
                    <a:tc>
                      <a:txBody>
                        <a:bodyPr/>
                        <a:lstStyle/>
                        <a:p>
                          <a:pPr algn="r" fontAlgn="b"/>
                          <a:r>
                            <a:rPr lang="en-US" sz="1400" u="none" strike="noStrike">
                              <a:effectLst/>
                            </a:rPr>
                            <a:t>0.10</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3989293"/>
                      </a:ext>
                    </a:extLst>
                  </a:tr>
                  <a:tr h="222885">
                    <a:tc>
                      <a:txBody>
                        <a:bodyPr/>
                        <a:lstStyle/>
                        <a:p>
                          <a:pPr algn="r" fontAlgn="b"/>
                          <a:r>
                            <a:rPr lang="en-US" sz="1400" u="none" strike="noStrike">
                              <a:effectLst/>
                            </a:rPr>
                            <a:t>0.36</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61636435"/>
                      </a:ext>
                    </a:extLst>
                  </a:tr>
                  <a:tr h="222885">
                    <a:tc>
                      <a:txBody>
                        <a:bodyPr/>
                        <a:lstStyle/>
                        <a:p>
                          <a:pPr algn="r" fontAlgn="b"/>
                          <a:r>
                            <a:rPr lang="en-US" sz="1400" u="none" strike="noStrike">
                              <a:effectLst/>
                            </a:rPr>
                            <a:t>0.54</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13213876"/>
                      </a:ext>
                    </a:extLst>
                  </a:tr>
                  <a:tr h="222885">
                    <a:tc>
                      <a:txBody>
                        <a:bodyPr/>
                        <a:lstStyle/>
                        <a:p>
                          <a:pPr algn="r" fontAlgn="b"/>
                          <a:r>
                            <a:rPr lang="en-US" sz="1400" u="none" strike="noStrike">
                              <a:effectLst/>
                            </a:rPr>
                            <a:t>0.17</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62452065"/>
                      </a:ext>
                    </a:extLst>
                  </a:tr>
                  <a:tr h="222885">
                    <a:tc>
                      <a:txBody>
                        <a:bodyPr/>
                        <a:lstStyle/>
                        <a:p>
                          <a:pPr algn="r" fontAlgn="b"/>
                          <a:r>
                            <a:rPr lang="en-US" sz="1400" u="none" strike="noStrike">
                              <a:effectLst/>
                            </a:rPr>
                            <a:t>0.43</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94872"/>
                      </a:ext>
                    </a:extLst>
                  </a:tr>
                  <a:tr h="222885">
                    <a:tc>
                      <a:txBody>
                        <a:bodyPr/>
                        <a:lstStyle/>
                        <a:p>
                          <a:pPr algn="r" fontAlgn="b"/>
                          <a:r>
                            <a:rPr lang="en-US" sz="1400" u="none" strike="noStrike" dirty="0">
                              <a:effectLst/>
                            </a:rPr>
                            <a:t>0.73</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30037377"/>
                      </a:ext>
                    </a:extLst>
                  </a:tr>
                </a:tbl>
              </a:graphicData>
            </a:graphic>
          </p:graphicFrame>
        </mc:Fallback>
      </mc:AlternateContent>
      <mc:AlternateContent xmlns:mc="http://schemas.openxmlformats.org/markup-compatibility/2006" xmlns:a14="http://schemas.microsoft.com/office/drawing/2010/main">
        <mc:Choice Requires="a14">
          <p:sp>
            <p:nvSpPr>
              <p:cNvPr id="11" name="TextBox 10"/>
              <p:cNvSpPr txBox="1"/>
              <p:nvPr/>
            </p:nvSpPr>
            <p:spPr>
              <a:xfrm>
                <a:off x="6890146" y="2905848"/>
                <a:ext cx="4681025" cy="394403"/>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0.81×</m:t>
                      </m:r>
                      <m:r>
                        <a:rPr lang="en-US" b="0" i="1" smtClean="0">
                          <a:latin typeface="Cambria Math" panose="02040503050406030204" pitchFamily="18" charset="0"/>
                        </a:rPr>
                        <m:t>𝑀</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1</m:t>
                              </m:r>
                            </m:sub>
                          </m:sSub>
                        </m:sub>
                      </m:sSub>
                      <m:r>
                        <a:rPr lang="en-US" b="0" i="1" smtClean="0">
                          <a:latin typeface="Cambria Math" panose="02040503050406030204" pitchFamily="18" charset="0"/>
                        </a:rPr>
                        <m:t>+0.16×</m:t>
                      </m:r>
                      <m:r>
                        <a:rPr lang="en-US" b="0" i="1" smtClean="0">
                          <a:latin typeface="Cambria Math" panose="02040503050406030204" pitchFamily="18" charset="0"/>
                        </a:rPr>
                        <m:t>𝑀</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3</m:t>
                              </m:r>
                            </m:sub>
                          </m:sSub>
                        </m:sub>
                      </m:sSub>
                      <m:r>
                        <a:rPr lang="en-US" b="0" i="1" smtClean="0">
                          <a:latin typeface="Cambria Math" panose="02040503050406030204" pitchFamily="18" charset="0"/>
                        </a:rPr>
                        <m:t>−0.03=</m:t>
                      </m:r>
                      <m:r>
                        <a:rPr lang="en-US" b="0" i="1" smtClean="0">
                          <a:latin typeface="Cambria Math" panose="02040503050406030204" pitchFamily="18" charset="0"/>
                        </a:rPr>
                        <m:t>𝑀𝑆</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6890146" y="2905848"/>
                <a:ext cx="4681025" cy="394403"/>
              </a:xfrm>
              <a:prstGeom prst="rect">
                <a:avLst/>
              </a:prstGeom>
              <a:blipFill>
                <a:blip r:embed="rId4"/>
                <a:stretch>
                  <a:fillRect b="-6061"/>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4" name="Table 13"/>
              <p:cNvGraphicFramePr>
                <a:graphicFrameLocks noGrp="1"/>
              </p:cNvGraphicFramePr>
              <p:nvPr>
                <p:extLst/>
              </p:nvPr>
            </p:nvGraphicFramePr>
            <p:xfrm>
              <a:off x="1143000" y="3635158"/>
              <a:ext cx="2438400" cy="445770"/>
            </p:xfrm>
            <a:graphic>
              <a:graphicData uri="http://schemas.openxmlformats.org/drawingml/2006/table">
                <a:tbl>
                  <a:tblPr>
                    <a:tableStyleId>{5940675A-B579-460E-94D1-54222C63F5DA}</a:tableStyleId>
                  </a:tblPr>
                  <a:tblGrid>
                    <a:gridCol w="487680">
                      <a:extLst>
                        <a:ext uri="{9D8B030D-6E8A-4147-A177-3AD203B41FA5}">
                          <a16:colId xmlns:a16="http://schemas.microsoft.com/office/drawing/2014/main" val="2339850238"/>
                        </a:ext>
                      </a:extLst>
                    </a:gridCol>
                    <a:gridCol w="487680">
                      <a:extLst>
                        <a:ext uri="{9D8B030D-6E8A-4147-A177-3AD203B41FA5}">
                          <a16:colId xmlns:a16="http://schemas.microsoft.com/office/drawing/2014/main" val="2847760241"/>
                        </a:ext>
                      </a:extLst>
                    </a:gridCol>
                    <a:gridCol w="487680">
                      <a:extLst>
                        <a:ext uri="{9D8B030D-6E8A-4147-A177-3AD203B41FA5}">
                          <a16:colId xmlns:a16="http://schemas.microsoft.com/office/drawing/2014/main" val="2753694298"/>
                        </a:ext>
                      </a:extLst>
                    </a:gridCol>
                    <a:gridCol w="487680">
                      <a:extLst>
                        <a:ext uri="{9D8B030D-6E8A-4147-A177-3AD203B41FA5}">
                          <a16:colId xmlns:a16="http://schemas.microsoft.com/office/drawing/2014/main" val="547151959"/>
                        </a:ext>
                      </a:extLst>
                    </a:gridCol>
                    <a:gridCol w="487680">
                      <a:extLst>
                        <a:ext uri="{9D8B030D-6E8A-4147-A177-3AD203B41FA5}">
                          <a16:colId xmlns:a16="http://schemas.microsoft.com/office/drawing/2014/main" val="532295148"/>
                        </a:ext>
                      </a:extLst>
                    </a:gridCol>
                  </a:tblGrid>
                  <a:tr h="190500">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i="0" u="none" strike="noStrike" dirty="0" smtClean="0">
                              <a:solidFill>
                                <a:srgbClr val="000000"/>
                              </a:solidFill>
                              <a:effectLst/>
                              <a:latin typeface="Calibri" panose="020F0502020204030204" pitchFamily="34" charset="0"/>
                            </a:rPr>
                            <a:t>Q</a:t>
                          </a:r>
                          <a:r>
                            <a:rPr lang="en-US" sz="1400" b="1" i="0" u="none" strike="noStrike" baseline="-25000" dirty="0" smtClean="0">
                              <a:solidFill>
                                <a:srgbClr val="000000"/>
                              </a:solidFill>
                              <a:effectLst/>
                              <a:latin typeface="Calibri" panose="020F0502020204030204" pitchFamily="34" charset="0"/>
                            </a:rPr>
                            <a:t>1</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i="0" u="none" strike="noStrike" dirty="0" smtClean="0">
                              <a:solidFill>
                                <a:srgbClr val="000000"/>
                              </a:solidFill>
                              <a:effectLst/>
                              <a:latin typeface="Calibri" panose="020F0502020204030204" pitchFamily="34" charset="0"/>
                            </a:rPr>
                            <a:t>Q</a:t>
                          </a:r>
                          <a:r>
                            <a:rPr lang="en-US" sz="1400" b="1" i="0" u="none" strike="noStrike" baseline="-25000" dirty="0" smtClean="0">
                              <a:solidFill>
                                <a:srgbClr val="000000"/>
                              </a:solidFill>
                              <a:effectLst/>
                              <a:latin typeface="Calibri" panose="020F0502020204030204" pitchFamily="34" charset="0"/>
                            </a:rPr>
                            <a:t>2</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i="0" u="none" strike="noStrike" dirty="0" smtClean="0">
                              <a:solidFill>
                                <a:srgbClr val="000000"/>
                              </a:solidFill>
                              <a:effectLst/>
                              <a:latin typeface="Calibri" panose="020F0502020204030204" pitchFamily="34" charset="0"/>
                            </a:rPr>
                            <a:t>Q</a:t>
                          </a:r>
                          <a:r>
                            <a:rPr lang="en-US" sz="1400" b="1" i="0" u="none" strike="noStrike" baseline="-25000" dirty="0" smtClean="0">
                              <a:solidFill>
                                <a:srgbClr val="000000"/>
                              </a:solidFill>
                              <a:effectLst/>
                              <a:latin typeface="Calibri" panose="020F0502020204030204" pitchFamily="34" charset="0"/>
                            </a:rPr>
                            <a:t>3</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i="0" u="none" strike="noStrike" dirty="0" smtClean="0">
                              <a:solidFill>
                                <a:srgbClr val="000000"/>
                              </a:solidFill>
                              <a:effectLst/>
                              <a:latin typeface="Calibri" panose="020F0502020204030204" pitchFamily="34" charset="0"/>
                            </a:rPr>
                            <a:t>Total</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51707681"/>
                      </a:ext>
                    </a:extLst>
                  </a:tr>
                  <a:tr h="190500">
                    <a:tc>
                      <a:txBody>
                        <a:bodyPr/>
                        <a:lstStyle/>
                        <a:p>
                          <a:pPr algn="l" fontAlgn="b"/>
                          <a14:m>
                            <m:oMathPara xmlns:m="http://schemas.openxmlformats.org/officeDocument/2006/math">
                              <m:oMathParaPr>
                                <m:jc m:val="centerGroup"/>
                              </m:oMathParaPr>
                              <m:oMath xmlns:m="http://schemas.openxmlformats.org/officeDocument/2006/math">
                                <m:r>
                                  <a:rPr lang="en-US" sz="1400" b="1" i="1" u="none" strike="noStrike" smtClean="0">
                                    <a:solidFill>
                                      <a:srgbClr val="000000"/>
                                    </a:solidFill>
                                    <a:effectLst/>
                                    <a:latin typeface="Cambria Math" panose="02040503050406030204" pitchFamily="18" charset="0"/>
                                  </a:rPr>
                                  <m:t>𝒄𝒐𝒔𝒕</m:t>
                                </m:r>
                              </m:oMath>
                            </m:oMathPara>
                          </a14:m>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88</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101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91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smtClean="0">
                              <a:solidFill>
                                <a:srgbClr val="000000"/>
                              </a:solidFill>
                              <a:effectLst/>
                              <a:latin typeface="Calibri" panose="020F0502020204030204" pitchFamily="34" charset="0"/>
                            </a:rPr>
                            <a:t>280</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98101203"/>
                      </a:ext>
                    </a:extLst>
                  </a:tr>
                </a:tbl>
              </a:graphicData>
            </a:graphic>
          </p:graphicFrame>
        </mc:Choice>
        <mc:Fallback xmlns="">
          <p:graphicFrame>
            <p:nvGraphicFramePr>
              <p:cNvPr id="14" name="Table 13"/>
              <p:cNvGraphicFramePr>
                <a:graphicFrameLocks noGrp="1"/>
              </p:cNvGraphicFramePr>
              <p:nvPr>
                <p:extLst>
                  <p:ext uri="{D42A27DB-BD31-4B8C-83A1-F6EECF244321}">
                    <p14:modId xmlns:p14="http://schemas.microsoft.com/office/powerpoint/2010/main" val="272890671"/>
                  </p:ext>
                </p:extLst>
              </p:nvPr>
            </p:nvGraphicFramePr>
            <p:xfrm>
              <a:off x="1143000" y="3635158"/>
              <a:ext cx="2438400" cy="445770"/>
            </p:xfrm>
            <a:graphic>
              <a:graphicData uri="http://schemas.openxmlformats.org/drawingml/2006/table">
                <a:tbl>
                  <a:tblPr>
                    <a:tableStyleId>{5940675A-B579-460E-94D1-54222C63F5DA}</a:tableStyleId>
                  </a:tblPr>
                  <a:tblGrid>
                    <a:gridCol w="487680">
                      <a:extLst>
                        <a:ext uri="{9D8B030D-6E8A-4147-A177-3AD203B41FA5}">
                          <a16:colId xmlns:a16="http://schemas.microsoft.com/office/drawing/2014/main" val="2339850238"/>
                        </a:ext>
                      </a:extLst>
                    </a:gridCol>
                    <a:gridCol w="487680">
                      <a:extLst>
                        <a:ext uri="{9D8B030D-6E8A-4147-A177-3AD203B41FA5}">
                          <a16:colId xmlns:a16="http://schemas.microsoft.com/office/drawing/2014/main" val="2847760241"/>
                        </a:ext>
                      </a:extLst>
                    </a:gridCol>
                    <a:gridCol w="487680">
                      <a:extLst>
                        <a:ext uri="{9D8B030D-6E8A-4147-A177-3AD203B41FA5}">
                          <a16:colId xmlns:a16="http://schemas.microsoft.com/office/drawing/2014/main" val="2753694298"/>
                        </a:ext>
                      </a:extLst>
                    </a:gridCol>
                    <a:gridCol w="487680">
                      <a:extLst>
                        <a:ext uri="{9D8B030D-6E8A-4147-A177-3AD203B41FA5}">
                          <a16:colId xmlns:a16="http://schemas.microsoft.com/office/drawing/2014/main" val="547151959"/>
                        </a:ext>
                      </a:extLst>
                    </a:gridCol>
                    <a:gridCol w="487680">
                      <a:extLst>
                        <a:ext uri="{9D8B030D-6E8A-4147-A177-3AD203B41FA5}">
                          <a16:colId xmlns:a16="http://schemas.microsoft.com/office/drawing/2014/main" val="532295148"/>
                        </a:ext>
                      </a:extLst>
                    </a:gridCol>
                  </a:tblGrid>
                  <a:tr h="222885">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i="0" u="none" strike="noStrike" dirty="0" smtClean="0">
                              <a:solidFill>
                                <a:srgbClr val="000000"/>
                              </a:solidFill>
                              <a:effectLst/>
                              <a:latin typeface="Calibri" panose="020F0502020204030204" pitchFamily="34" charset="0"/>
                            </a:rPr>
                            <a:t>Q</a:t>
                          </a:r>
                          <a:r>
                            <a:rPr lang="en-US" sz="1400" b="1" i="0" u="none" strike="noStrike" baseline="-25000" dirty="0" smtClean="0">
                              <a:solidFill>
                                <a:srgbClr val="000000"/>
                              </a:solidFill>
                              <a:effectLst/>
                              <a:latin typeface="Calibri" panose="020F0502020204030204" pitchFamily="34" charset="0"/>
                            </a:rPr>
                            <a:t>1</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i="0" u="none" strike="noStrike" dirty="0" smtClean="0">
                              <a:solidFill>
                                <a:srgbClr val="000000"/>
                              </a:solidFill>
                              <a:effectLst/>
                              <a:latin typeface="Calibri" panose="020F0502020204030204" pitchFamily="34" charset="0"/>
                            </a:rPr>
                            <a:t>Q</a:t>
                          </a:r>
                          <a:r>
                            <a:rPr lang="en-US" sz="1400" b="1" i="0" u="none" strike="noStrike" baseline="-25000" dirty="0" smtClean="0">
                              <a:solidFill>
                                <a:srgbClr val="000000"/>
                              </a:solidFill>
                              <a:effectLst/>
                              <a:latin typeface="Calibri" panose="020F0502020204030204" pitchFamily="34" charset="0"/>
                            </a:rPr>
                            <a:t>2</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i="0" u="none" strike="noStrike" dirty="0" smtClean="0">
                              <a:solidFill>
                                <a:srgbClr val="000000"/>
                              </a:solidFill>
                              <a:effectLst/>
                              <a:latin typeface="Calibri" panose="020F0502020204030204" pitchFamily="34" charset="0"/>
                            </a:rPr>
                            <a:t>Q</a:t>
                          </a:r>
                          <a:r>
                            <a:rPr lang="en-US" sz="1400" b="1" i="0" u="none" strike="noStrike" baseline="-25000" dirty="0" smtClean="0">
                              <a:solidFill>
                                <a:srgbClr val="000000"/>
                              </a:solidFill>
                              <a:effectLst/>
                              <a:latin typeface="Calibri" panose="020F0502020204030204" pitchFamily="34" charset="0"/>
                            </a:rPr>
                            <a:t>3</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i="0" u="none" strike="noStrike" dirty="0" smtClean="0">
                              <a:solidFill>
                                <a:srgbClr val="000000"/>
                              </a:solidFill>
                              <a:effectLst/>
                              <a:latin typeface="Calibri" panose="020F0502020204030204" pitchFamily="34" charset="0"/>
                            </a:rPr>
                            <a:t>Total</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51707681"/>
                      </a:ext>
                    </a:extLst>
                  </a:tr>
                  <a:tr h="222885">
                    <a:tc>
                      <a:txBody>
                        <a:bodyPr/>
                        <a:lstStyle/>
                        <a:p>
                          <a:endParaRPr lang="en-US"/>
                        </a:p>
                      </a:txBody>
                      <a:tcPr marL="9525" marR="9525" marT="9525" marB="0" anchor="b">
                        <a:blipFill>
                          <a:blip r:embed="rId5"/>
                          <a:stretch>
                            <a:fillRect l="-1250" t="-118919" r="-403750" b="-45946"/>
                          </a:stretch>
                        </a:blipFill>
                      </a:tcPr>
                    </a:tc>
                    <a:tc>
                      <a:txBody>
                        <a:bodyPr/>
                        <a:lstStyle/>
                        <a:p>
                          <a:pPr algn="r" fontAlgn="b"/>
                          <a:r>
                            <a:rPr lang="en-US" sz="1400" u="none" strike="noStrike" dirty="0">
                              <a:effectLst/>
                            </a:rPr>
                            <a:t>88</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101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91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smtClean="0">
                              <a:solidFill>
                                <a:srgbClr val="000000"/>
                              </a:solidFill>
                              <a:effectLst/>
                              <a:latin typeface="Calibri" panose="020F0502020204030204" pitchFamily="34" charset="0"/>
                            </a:rPr>
                            <a:t>280</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98101203"/>
                      </a:ext>
                    </a:extLst>
                  </a:tr>
                </a:tbl>
              </a:graphicData>
            </a:graphic>
          </p:graphicFrame>
        </mc:Fallback>
      </mc:AlternateContent>
      <p:sp>
        <p:nvSpPr>
          <p:cNvPr id="15" name="Rounded Rectangle 14"/>
          <p:cNvSpPr/>
          <p:nvPr/>
        </p:nvSpPr>
        <p:spPr>
          <a:xfrm>
            <a:off x="5351252" y="1940026"/>
            <a:ext cx="879895" cy="156019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CLARS</a:t>
            </a:r>
            <a:endParaRPr lang="en-US" dirty="0">
              <a:solidFill>
                <a:srgbClr val="0070C0"/>
              </a:solidFill>
            </a:endParaRPr>
          </a:p>
        </p:txBody>
      </p:sp>
      <p:cxnSp>
        <p:nvCxnSpPr>
          <p:cNvPr id="17" name="Elbow Connector 16"/>
          <p:cNvCxnSpPr>
            <a:stCxn id="9" idx="0"/>
          </p:cNvCxnSpPr>
          <p:nvPr/>
        </p:nvCxnSpPr>
        <p:spPr>
          <a:xfrm rot="16200000" flipH="1">
            <a:off x="3508644" y="488782"/>
            <a:ext cx="391364" cy="3293852"/>
          </a:xfrm>
          <a:prstGeom prst="bentConnector4">
            <a:avLst>
              <a:gd name="adj1" fmla="val -58411"/>
              <a:gd name="adj2" fmla="val 81777"/>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 idx="3"/>
            <a:endCxn id="15" idx="1"/>
          </p:cNvCxnSpPr>
          <p:nvPr/>
        </p:nvCxnSpPr>
        <p:spPr>
          <a:xfrm>
            <a:off x="4500113" y="2720123"/>
            <a:ext cx="851139"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4" idx="3"/>
          </p:cNvCxnSpPr>
          <p:nvPr/>
        </p:nvCxnSpPr>
        <p:spPr>
          <a:xfrm flipV="1">
            <a:off x="3581400" y="3090515"/>
            <a:ext cx="1769852" cy="767528"/>
          </a:xfrm>
          <a:prstGeom prst="bentConnector3">
            <a:avLst>
              <a:gd name="adj1" fmla="val 61615"/>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890146" y="2135707"/>
            <a:ext cx="3290581" cy="369332"/>
          </a:xfrm>
          <a:prstGeom prst="rect">
            <a:avLst/>
          </a:prstGeom>
          <a:noFill/>
          <a:ln>
            <a:solidFill>
              <a:schemeClr val="tx1"/>
            </a:solidFill>
          </a:ln>
        </p:spPr>
        <p:txBody>
          <a:bodyPr wrap="none" rtlCol="0">
            <a:spAutoFit/>
          </a:bodyPr>
          <a:lstStyle/>
          <a:p>
            <a:r>
              <a:rPr lang="en-US" dirty="0" smtClean="0"/>
              <a:t>Reduced set of operators {Q</a:t>
            </a:r>
            <a:r>
              <a:rPr lang="en-US" baseline="-25000" dirty="0" smtClean="0"/>
              <a:t>1</a:t>
            </a:r>
            <a:r>
              <a:rPr lang="en-US" dirty="0" smtClean="0"/>
              <a:t>,Q</a:t>
            </a:r>
            <a:r>
              <a:rPr lang="en-US" baseline="-25000" dirty="0" smtClean="0"/>
              <a:t>3</a:t>
            </a:r>
            <a:r>
              <a:rPr lang="en-US" dirty="0" smtClean="0"/>
              <a:t>}</a:t>
            </a:r>
            <a:endParaRPr lang="en-US" dirty="0"/>
          </a:p>
        </p:txBody>
      </p:sp>
      <p:cxnSp>
        <p:nvCxnSpPr>
          <p:cNvPr id="30" name="Straight Arrow Connector 29"/>
          <p:cNvCxnSpPr>
            <a:stCxn id="15" idx="3"/>
            <a:endCxn id="29" idx="1"/>
          </p:cNvCxnSpPr>
          <p:nvPr/>
        </p:nvCxnSpPr>
        <p:spPr>
          <a:xfrm flipV="1">
            <a:off x="6231147" y="2320373"/>
            <a:ext cx="658999" cy="3997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5" idx="3"/>
            <a:endCxn id="11" idx="1"/>
          </p:cNvCxnSpPr>
          <p:nvPr/>
        </p:nvCxnSpPr>
        <p:spPr>
          <a:xfrm>
            <a:off x="6231147" y="2720124"/>
            <a:ext cx="658999" cy="3829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aphicFrame>
        <p:nvGraphicFramePr>
          <p:cNvPr id="36" name="Table 35"/>
          <p:cNvGraphicFramePr>
            <a:graphicFrameLocks noGrp="1"/>
          </p:cNvGraphicFramePr>
          <p:nvPr>
            <p:extLst/>
          </p:nvPr>
        </p:nvGraphicFramePr>
        <p:xfrm>
          <a:off x="533401" y="4773933"/>
          <a:ext cx="3048000" cy="891540"/>
        </p:xfrm>
        <a:graphic>
          <a:graphicData uri="http://schemas.openxmlformats.org/drawingml/2006/table">
            <a:tbl>
              <a:tblPr>
                <a:tableStyleId>{5940675A-B579-460E-94D1-54222C63F5DA}</a:tableStyleId>
              </a:tblPr>
              <a:tblGrid>
                <a:gridCol w="609600">
                  <a:extLst>
                    <a:ext uri="{9D8B030D-6E8A-4147-A177-3AD203B41FA5}">
                      <a16:colId xmlns:a16="http://schemas.microsoft.com/office/drawing/2014/main" val="1711860173"/>
                    </a:ext>
                  </a:extLst>
                </a:gridCol>
                <a:gridCol w="609600">
                  <a:extLst>
                    <a:ext uri="{9D8B030D-6E8A-4147-A177-3AD203B41FA5}">
                      <a16:colId xmlns:a16="http://schemas.microsoft.com/office/drawing/2014/main" val="937260226"/>
                    </a:ext>
                  </a:extLst>
                </a:gridCol>
                <a:gridCol w="609600">
                  <a:extLst>
                    <a:ext uri="{9D8B030D-6E8A-4147-A177-3AD203B41FA5}">
                      <a16:colId xmlns:a16="http://schemas.microsoft.com/office/drawing/2014/main" val="1797132789"/>
                    </a:ext>
                  </a:extLst>
                </a:gridCol>
                <a:gridCol w="609600">
                  <a:extLst>
                    <a:ext uri="{9D8B030D-6E8A-4147-A177-3AD203B41FA5}">
                      <a16:colId xmlns:a16="http://schemas.microsoft.com/office/drawing/2014/main" val="3030700480"/>
                    </a:ext>
                  </a:extLst>
                </a:gridCol>
                <a:gridCol w="609600">
                  <a:extLst>
                    <a:ext uri="{9D8B030D-6E8A-4147-A177-3AD203B41FA5}">
                      <a16:colId xmlns:a16="http://schemas.microsoft.com/office/drawing/2014/main" val="2092745522"/>
                    </a:ext>
                  </a:extLst>
                </a:gridCol>
              </a:tblGrid>
              <a:tr h="190500">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smtClean="0">
                          <a:effectLst/>
                        </a:rPr>
                        <a:t>MS</a:t>
                      </a:r>
                      <a:r>
                        <a:rPr lang="en-US" sz="1400" b="1" u="none" strike="noStrike" baseline="-25000" dirty="0" smtClean="0">
                          <a:effectLst/>
                        </a:rPr>
                        <a:t>Q</a:t>
                      </a:r>
                      <a:endParaRPr lang="en-US" sz="1400" b="1" i="0" u="none" strike="noStrike" baseline="-2500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smtClean="0">
                          <a:effectLst/>
                        </a:rPr>
                        <a:t>Q</a:t>
                      </a:r>
                      <a:r>
                        <a:rPr lang="en-US" sz="1400" b="1" u="none" strike="noStrike" baseline="-25000" dirty="0" smtClean="0">
                          <a:effectLst/>
                        </a:rPr>
                        <a:t>1</a:t>
                      </a:r>
                      <a:endParaRPr lang="en-US" sz="1400" b="1" i="0" u="none" strike="noStrike" baseline="-2500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smtClean="0">
                          <a:solidFill>
                            <a:schemeClr val="bg1">
                              <a:lumMod val="85000"/>
                            </a:schemeClr>
                          </a:solidFill>
                          <a:effectLst/>
                        </a:rPr>
                        <a:t>Q</a:t>
                      </a:r>
                      <a:r>
                        <a:rPr lang="en-US" sz="1400" b="1" u="none" strike="noStrike" baseline="-25000" dirty="0" smtClean="0">
                          <a:solidFill>
                            <a:schemeClr val="bg1">
                              <a:lumMod val="85000"/>
                            </a:schemeClr>
                          </a:solidFill>
                          <a:effectLst/>
                        </a:rPr>
                        <a:t>2</a:t>
                      </a:r>
                      <a:endParaRPr lang="en-US" sz="1400" b="1" i="0" u="none" strike="noStrike" baseline="-25000" dirty="0">
                        <a:solidFill>
                          <a:schemeClr val="bg1">
                            <a:lumMod val="85000"/>
                          </a:schemeClr>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US" sz="1400" b="1" u="none" strike="noStrike" dirty="0" smtClean="0">
                          <a:effectLst/>
                        </a:rPr>
                        <a:t>Q</a:t>
                      </a:r>
                      <a:r>
                        <a:rPr lang="en-US" sz="1400" b="1" u="none" strike="noStrike" baseline="-25000" dirty="0" smtClean="0">
                          <a:effectLst/>
                        </a:rPr>
                        <a:t>3</a:t>
                      </a:r>
                      <a:endParaRPr lang="en-US" sz="1400" b="1" i="0" u="none" strike="noStrike" baseline="-2500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99869714"/>
                  </a:ext>
                </a:extLst>
              </a:tr>
              <a:tr h="190500">
                <a:tc rowSpan="3">
                  <a:txBody>
                    <a:bodyPr/>
                    <a:lstStyle/>
                    <a:p>
                      <a:pPr algn="ctr" fontAlgn="b"/>
                      <a:r>
                        <a:rPr lang="en-US" sz="1400" u="none" strike="noStrike" dirty="0">
                          <a:effectLst/>
                        </a:rPr>
                        <a:t>P3</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1" u="none" strike="noStrike" dirty="0">
                          <a:effectLst/>
                        </a:rPr>
                        <a:t>TS3-1</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0.26</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solidFill>
                      <a:schemeClr val="bg1"/>
                    </a:solidFill>
                  </a:tcPr>
                </a:tc>
                <a:tc>
                  <a:txBody>
                    <a:bodyPr/>
                    <a:lstStyle/>
                    <a:p>
                      <a:pPr algn="r" fontAlgn="b"/>
                      <a:r>
                        <a:rPr lang="en-US" sz="1400" u="none" strike="noStrike" dirty="0">
                          <a:effectLst/>
                        </a:rPr>
                        <a:t>0.11</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6131376"/>
                  </a:ext>
                </a:extLst>
              </a:tr>
              <a:tr h="190500">
                <a:tc vMerge="1">
                  <a:txBody>
                    <a:bodyPr/>
                    <a:lstStyle/>
                    <a:p>
                      <a:endParaRPr lang="en-US"/>
                    </a:p>
                  </a:txBody>
                  <a:tcPr/>
                </a:tc>
                <a:tc>
                  <a:txBody>
                    <a:bodyPr/>
                    <a:lstStyle/>
                    <a:p>
                      <a:pPr algn="ctr" fontAlgn="b"/>
                      <a:r>
                        <a:rPr lang="en-US" sz="1400" b="1" u="none" strike="noStrike" dirty="0">
                          <a:effectLst/>
                        </a:rPr>
                        <a:t>TS3-2</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0.36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0.51</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solidFill>
                      <a:schemeClr val="bg1"/>
                    </a:solidFill>
                  </a:tcPr>
                </a:tc>
                <a:tc>
                  <a:txBody>
                    <a:bodyPr/>
                    <a:lstStyle/>
                    <a:p>
                      <a:pPr algn="r" fontAlgn="b"/>
                      <a:r>
                        <a:rPr lang="en-US" sz="1400" u="none" strike="noStrike" dirty="0">
                          <a:effectLst/>
                        </a:rPr>
                        <a:t>0.30</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37025307"/>
                  </a:ext>
                </a:extLst>
              </a:tr>
              <a:tr h="190500">
                <a:tc vMerge="1">
                  <a:txBody>
                    <a:bodyPr/>
                    <a:lstStyle/>
                    <a:p>
                      <a:endParaRPr lang="en-US"/>
                    </a:p>
                  </a:txBody>
                  <a:tcPr/>
                </a:tc>
                <a:tc>
                  <a:txBody>
                    <a:bodyPr/>
                    <a:lstStyle/>
                    <a:p>
                      <a:pPr algn="ctr" fontAlgn="b"/>
                      <a:r>
                        <a:rPr lang="en-US" sz="1400" b="1" u="none" strike="noStrike" dirty="0">
                          <a:effectLst/>
                        </a:rPr>
                        <a:t>TS3-3</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0.33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0.53</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solidFill>
                      <a:schemeClr val="bg1"/>
                    </a:solidFill>
                  </a:tcPr>
                </a:tc>
                <a:tc>
                  <a:txBody>
                    <a:bodyPr/>
                    <a:lstStyle/>
                    <a:p>
                      <a:pPr algn="r" fontAlgn="b"/>
                      <a:r>
                        <a:rPr lang="en-US" sz="1400" u="none" strike="noStrike" dirty="0">
                          <a:effectLst/>
                        </a:rPr>
                        <a:t>0.65</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2082534"/>
                  </a:ext>
                </a:extLst>
              </a:tr>
            </a:tbl>
          </a:graphicData>
        </a:graphic>
      </p:graphicFrame>
      <p:sp>
        <p:nvSpPr>
          <p:cNvPr id="37" name="TextBox 36"/>
          <p:cNvSpPr txBox="1"/>
          <p:nvPr/>
        </p:nvSpPr>
        <p:spPr>
          <a:xfrm>
            <a:off x="360221" y="1482128"/>
            <a:ext cx="1565557" cy="369332"/>
          </a:xfrm>
          <a:prstGeom prst="rect">
            <a:avLst/>
          </a:prstGeom>
          <a:noFill/>
          <a:ln>
            <a:solidFill>
              <a:schemeClr val="tx1"/>
            </a:solidFill>
          </a:ln>
        </p:spPr>
        <p:txBody>
          <a:bodyPr wrap="none" rtlCol="0">
            <a:spAutoFit/>
          </a:bodyPr>
          <a:lstStyle/>
          <a:p>
            <a:r>
              <a:rPr lang="en-US" b="1" dirty="0" smtClean="0">
                <a:solidFill>
                  <a:srgbClr val="0070C0"/>
                </a:solidFill>
              </a:rPr>
              <a:t>Training Phase</a:t>
            </a:r>
            <a:endParaRPr lang="en-US" b="1" dirty="0">
              <a:solidFill>
                <a:srgbClr val="0070C0"/>
              </a:solidFill>
            </a:endParaRPr>
          </a:p>
        </p:txBody>
      </p:sp>
      <p:sp>
        <p:nvSpPr>
          <p:cNvPr id="38" name="TextBox 37"/>
          <p:cNvSpPr txBox="1"/>
          <p:nvPr/>
        </p:nvSpPr>
        <p:spPr>
          <a:xfrm>
            <a:off x="533400" y="4326035"/>
            <a:ext cx="1471813" cy="369332"/>
          </a:xfrm>
          <a:prstGeom prst="rect">
            <a:avLst/>
          </a:prstGeom>
          <a:noFill/>
          <a:ln>
            <a:solidFill>
              <a:schemeClr val="tx1"/>
            </a:solidFill>
          </a:ln>
        </p:spPr>
        <p:txBody>
          <a:bodyPr wrap="none" rtlCol="0">
            <a:spAutoFit/>
          </a:bodyPr>
          <a:lstStyle/>
          <a:p>
            <a:r>
              <a:rPr lang="en-US" b="1" dirty="0" smtClean="0">
                <a:solidFill>
                  <a:srgbClr val="0070C0"/>
                </a:solidFill>
              </a:rPr>
              <a:t>Testing Phase</a:t>
            </a:r>
            <a:endParaRPr lang="en-US" b="1" dirty="0">
              <a:solidFill>
                <a:srgbClr val="0070C0"/>
              </a:solidFill>
            </a:endParaRPr>
          </a:p>
        </p:txBody>
      </p:sp>
      <p:cxnSp>
        <p:nvCxnSpPr>
          <p:cNvPr id="40" name="Straight Connector 39"/>
          <p:cNvCxnSpPr/>
          <p:nvPr/>
        </p:nvCxnSpPr>
        <p:spPr>
          <a:xfrm>
            <a:off x="327804" y="4192438"/>
            <a:ext cx="11386868"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41" name="Table 40"/>
              <p:cNvGraphicFramePr>
                <a:graphicFrameLocks noGrp="1"/>
              </p:cNvGraphicFramePr>
              <p:nvPr>
                <p:extLst/>
              </p:nvPr>
            </p:nvGraphicFramePr>
            <p:xfrm>
              <a:off x="1143000" y="5801197"/>
              <a:ext cx="2438400" cy="445770"/>
            </p:xfrm>
            <a:graphic>
              <a:graphicData uri="http://schemas.openxmlformats.org/drawingml/2006/table">
                <a:tbl>
                  <a:tblPr>
                    <a:tableStyleId>{5940675A-B579-460E-94D1-54222C63F5DA}</a:tableStyleId>
                  </a:tblPr>
                  <a:tblGrid>
                    <a:gridCol w="487680">
                      <a:extLst>
                        <a:ext uri="{9D8B030D-6E8A-4147-A177-3AD203B41FA5}">
                          <a16:colId xmlns:a16="http://schemas.microsoft.com/office/drawing/2014/main" val="3592962226"/>
                        </a:ext>
                      </a:extLst>
                    </a:gridCol>
                    <a:gridCol w="487680">
                      <a:extLst>
                        <a:ext uri="{9D8B030D-6E8A-4147-A177-3AD203B41FA5}">
                          <a16:colId xmlns:a16="http://schemas.microsoft.com/office/drawing/2014/main" val="2886879871"/>
                        </a:ext>
                      </a:extLst>
                    </a:gridCol>
                    <a:gridCol w="487680">
                      <a:extLst>
                        <a:ext uri="{9D8B030D-6E8A-4147-A177-3AD203B41FA5}">
                          <a16:colId xmlns:a16="http://schemas.microsoft.com/office/drawing/2014/main" val="3706590673"/>
                        </a:ext>
                      </a:extLst>
                    </a:gridCol>
                    <a:gridCol w="487680">
                      <a:extLst>
                        <a:ext uri="{9D8B030D-6E8A-4147-A177-3AD203B41FA5}">
                          <a16:colId xmlns:a16="http://schemas.microsoft.com/office/drawing/2014/main" val="1471944501"/>
                        </a:ext>
                      </a:extLst>
                    </a:gridCol>
                    <a:gridCol w="487680">
                      <a:extLst>
                        <a:ext uri="{9D8B030D-6E8A-4147-A177-3AD203B41FA5}">
                          <a16:colId xmlns:a16="http://schemas.microsoft.com/office/drawing/2014/main" val="2393113048"/>
                        </a:ext>
                      </a:extLst>
                    </a:gridCol>
                  </a:tblGrid>
                  <a:tr h="190500">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i="0" u="none" strike="noStrike" dirty="0" smtClean="0">
                              <a:solidFill>
                                <a:srgbClr val="000000"/>
                              </a:solidFill>
                              <a:effectLst/>
                              <a:latin typeface="Calibri" panose="020F0502020204030204" pitchFamily="34" charset="0"/>
                            </a:rPr>
                            <a:t>Q</a:t>
                          </a:r>
                          <a:r>
                            <a:rPr lang="en-US" sz="1400" b="1" i="0" u="none" strike="noStrike" baseline="-25000" dirty="0" smtClean="0">
                              <a:solidFill>
                                <a:srgbClr val="000000"/>
                              </a:solidFill>
                              <a:effectLst/>
                              <a:latin typeface="Calibri" panose="020F0502020204030204" pitchFamily="34" charset="0"/>
                            </a:rPr>
                            <a:t>1</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i="0" u="none" strike="noStrike" dirty="0" smtClean="0">
                              <a:solidFill>
                                <a:schemeClr val="bg1">
                                  <a:lumMod val="85000"/>
                                </a:schemeClr>
                              </a:solidFill>
                              <a:effectLst/>
                              <a:latin typeface="Calibri" panose="020F0502020204030204" pitchFamily="34" charset="0"/>
                            </a:rPr>
                            <a:t>Q</a:t>
                          </a:r>
                          <a:r>
                            <a:rPr lang="en-US" sz="1400" b="1" i="0" u="none" strike="noStrike" baseline="-25000" dirty="0" smtClean="0">
                              <a:solidFill>
                                <a:schemeClr val="bg1">
                                  <a:lumMod val="85000"/>
                                </a:schemeClr>
                              </a:solidFill>
                              <a:effectLst/>
                              <a:latin typeface="Calibri" panose="020F0502020204030204" pitchFamily="34" charset="0"/>
                            </a:rPr>
                            <a:t>2</a:t>
                          </a:r>
                          <a:endParaRPr lang="en-US" sz="1400" b="1" i="0" u="none" strike="noStrike" dirty="0">
                            <a:solidFill>
                              <a:schemeClr val="bg1">
                                <a:lumMod val="85000"/>
                              </a:schemeClr>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US" sz="1400" b="1" i="0" u="none" strike="noStrike" dirty="0" smtClean="0">
                              <a:solidFill>
                                <a:srgbClr val="000000"/>
                              </a:solidFill>
                              <a:effectLst/>
                              <a:latin typeface="Calibri" panose="020F0502020204030204" pitchFamily="34" charset="0"/>
                            </a:rPr>
                            <a:t>Q</a:t>
                          </a:r>
                          <a:r>
                            <a:rPr lang="en-US" sz="1400" b="1" i="0" u="none" strike="noStrike" baseline="-25000" dirty="0" smtClean="0">
                              <a:solidFill>
                                <a:srgbClr val="000000"/>
                              </a:solidFill>
                              <a:effectLst/>
                              <a:latin typeface="Calibri" panose="020F0502020204030204" pitchFamily="34" charset="0"/>
                            </a:rPr>
                            <a:t>3</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i="0" u="none" strike="noStrike" dirty="0" smtClean="0">
                              <a:solidFill>
                                <a:srgbClr val="000000"/>
                              </a:solidFill>
                              <a:effectLst/>
                              <a:latin typeface="Calibri" panose="020F0502020204030204" pitchFamily="34" charset="0"/>
                            </a:rPr>
                            <a:t>Total</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42849033"/>
                      </a:ext>
                    </a:extLst>
                  </a:tr>
                  <a:tr h="190500">
                    <a:tc>
                      <a:txBody>
                        <a:bodyPr/>
                        <a:lstStyle/>
                        <a:p>
                          <a:pPr algn="l" fontAlgn="b"/>
                          <a14:m>
                            <m:oMathPara xmlns:m="http://schemas.openxmlformats.org/officeDocument/2006/math">
                              <m:oMathParaPr>
                                <m:jc m:val="centerGroup"/>
                              </m:oMathParaPr>
                              <m:oMath xmlns:m="http://schemas.openxmlformats.org/officeDocument/2006/math">
                                <m:r>
                                  <a:rPr lang="en-US" sz="1400" b="1" i="1" u="none" strike="noStrike" smtClean="0">
                                    <a:solidFill>
                                      <a:srgbClr val="000000"/>
                                    </a:solidFill>
                                    <a:effectLst/>
                                    <a:latin typeface="Cambria Math" panose="02040503050406030204" pitchFamily="18" charset="0"/>
                                  </a:rPr>
                                  <m:t>𝒄𝒐𝒔𝒕</m:t>
                                </m:r>
                              </m:oMath>
                            </m:oMathPara>
                          </a14:m>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70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57</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solidFill>
                          <a:schemeClr val="bg1"/>
                        </a:solidFill>
                      </a:tcPr>
                    </a:tc>
                    <a:tc>
                      <a:txBody>
                        <a:bodyPr/>
                        <a:lstStyle/>
                        <a:p>
                          <a:pPr algn="r" fontAlgn="b"/>
                          <a:r>
                            <a:rPr lang="en-US" sz="1400" u="none" strike="noStrike" dirty="0">
                              <a:effectLst/>
                            </a:rPr>
                            <a:t>71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smtClean="0">
                              <a:solidFill>
                                <a:srgbClr val="000000"/>
                              </a:solidFill>
                              <a:effectLst/>
                              <a:latin typeface="Calibri" panose="020F0502020204030204" pitchFamily="34" charset="0"/>
                            </a:rPr>
                            <a:t>198</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10078039"/>
                      </a:ext>
                    </a:extLst>
                  </a:tr>
                </a:tbl>
              </a:graphicData>
            </a:graphic>
          </p:graphicFrame>
        </mc:Choice>
        <mc:Fallback xmlns="">
          <p:graphicFrame>
            <p:nvGraphicFramePr>
              <p:cNvPr id="41" name="Table 40"/>
              <p:cNvGraphicFramePr>
                <a:graphicFrameLocks noGrp="1"/>
              </p:cNvGraphicFramePr>
              <p:nvPr>
                <p:extLst>
                  <p:ext uri="{D42A27DB-BD31-4B8C-83A1-F6EECF244321}">
                    <p14:modId xmlns:p14="http://schemas.microsoft.com/office/powerpoint/2010/main" val="3978549968"/>
                  </p:ext>
                </p:extLst>
              </p:nvPr>
            </p:nvGraphicFramePr>
            <p:xfrm>
              <a:off x="1143000" y="5801197"/>
              <a:ext cx="2438400" cy="445770"/>
            </p:xfrm>
            <a:graphic>
              <a:graphicData uri="http://schemas.openxmlformats.org/drawingml/2006/table">
                <a:tbl>
                  <a:tblPr>
                    <a:tableStyleId>{5940675A-B579-460E-94D1-54222C63F5DA}</a:tableStyleId>
                  </a:tblPr>
                  <a:tblGrid>
                    <a:gridCol w="487680">
                      <a:extLst>
                        <a:ext uri="{9D8B030D-6E8A-4147-A177-3AD203B41FA5}">
                          <a16:colId xmlns:a16="http://schemas.microsoft.com/office/drawing/2014/main" val="3592962226"/>
                        </a:ext>
                      </a:extLst>
                    </a:gridCol>
                    <a:gridCol w="487680">
                      <a:extLst>
                        <a:ext uri="{9D8B030D-6E8A-4147-A177-3AD203B41FA5}">
                          <a16:colId xmlns:a16="http://schemas.microsoft.com/office/drawing/2014/main" val="2886879871"/>
                        </a:ext>
                      </a:extLst>
                    </a:gridCol>
                    <a:gridCol w="487680">
                      <a:extLst>
                        <a:ext uri="{9D8B030D-6E8A-4147-A177-3AD203B41FA5}">
                          <a16:colId xmlns:a16="http://schemas.microsoft.com/office/drawing/2014/main" val="3706590673"/>
                        </a:ext>
                      </a:extLst>
                    </a:gridCol>
                    <a:gridCol w="487680">
                      <a:extLst>
                        <a:ext uri="{9D8B030D-6E8A-4147-A177-3AD203B41FA5}">
                          <a16:colId xmlns:a16="http://schemas.microsoft.com/office/drawing/2014/main" val="1471944501"/>
                        </a:ext>
                      </a:extLst>
                    </a:gridCol>
                    <a:gridCol w="487680">
                      <a:extLst>
                        <a:ext uri="{9D8B030D-6E8A-4147-A177-3AD203B41FA5}">
                          <a16:colId xmlns:a16="http://schemas.microsoft.com/office/drawing/2014/main" val="2393113048"/>
                        </a:ext>
                      </a:extLst>
                    </a:gridCol>
                  </a:tblGrid>
                  <a:tr h="222885">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i="0" u="none" strike="noStrike" dirty="0" smtClean="0">
                              <a:solidFill>
                                <a:srgbClr val="000000"/>
                              </a:solidFill>
                              <a:effectLst/>
                              <a:latin typeface="Calibri" panose="020F0502020204030204" pitchFamily="34" charset="0"/>
                            </a:rPr>
                            <a:t>Q</a:t>
                          </a:r>
                          <a:r>
                            <a:rPr lang="en-US" sz="1400" b="1" i="0" u="none" strike="noStrike" baseline="-25000" dirty="0" smtClean="0">
                              <a:solidFill>
                                <a:srgbClr val="000000"/>
                              </a:solidFill>
                              <a:effectLst/>
                              <a:latin typeface="Calibri" panose="020F0502020204030204" pitchFamily="34" charset="0"/>
                            </a:rPr>
                            <a:t>1</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i="0" u="none" strike="noStrike" dirty="0" smtClean="0">
                              <a:solidFill>
                                <a:schemeClr val="bg1">
                                  <a:lumMod val="85000"/>
                                </a:schemeClr>
                              </a:solidFill>
                              <a:effectLst/>
                              <a:latin typeface="Calibri" panose="020F0502020204030204" pitchFamily="34" charset="0"/>
                            </a:rPr>
                            <a:t>Q</a:t>
                          </a:r>
                          <a:r>
                            <a:rPr lang="en-US" sz="1400" b="1" i="0" u="none" strike="noStrike" baseline="-25000" dirty="0" smtClean="0">
                              <a:solidFill>
                                <a:schemeClr val="bg1">
                                  <a:lumMod val="85000"/>
                                </a:schemeClr>
                              </a:solidFill>
                              <a:effectLst/>
                              <a:latin typeface="Calibri" panose="020F0502020204030204" pitchFamily="34" charset="0"/>
                            </a:rPr>
                            <a:t>2</a:t>
                          </a:r>
                          <a:endParaRPr lang="en-US" sz="1400" b="1" i="0" u="none" strike="noStrike" dirty="0">
                            <a:solidFill>
                              <a:schemeClr val="bg1">
                                <a:lumMod val="85000"/>
                              </a:schemeClr>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US" sz="1400" b="1" i="0" u="none" strike="noStrike" dirty="0" smtClean="0">
                              <a:solidFill>
                                <a:srgbClr val="000000"/>
                              </a:solidFill>
                              <a:effectLst/>
                              <a:latin typeface="Calibri" panose="020F0502020204030204" pitchFamily="34" charset="0"/>
                            </a:rPr>
                            <a:t>Q</a:t>
                          </a:r>
                          <a:r>
                            <a:rPr lang="en-US" sz="1400" b="1" i="0" u="none" strike="noStrike" baseline="-25000" dirty="0" smtClean="0">
                              <a:solidFill>
                                <a:srgbClr val="000000"/>
                              </a:solidFill>
                              <a:effectLst/>
                              <a:latin typeface="Calibri" panose="020F0502020204030204" pitchFamily="34" charset="0"/>
                            </a:rPr>
                            <a:t>3</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i="0" u="none" strike="noStrike" dirty="0" smtClean="0">
                              <a:solidFill>
                                <a:srgbClr val="000000"/>
                              </a:solidFill>
                              <a:effectLst/>
                              <a:latin typeface="Calibri" panose="020F0502020204030204" pitchFamily="34" charset="0"/>
                            </a:rPr>
                            <a:t>Total</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42849033"/>
                      </a:ext>
                    </a:extLst>
                  </a:tr>
                  <a:tr h="222885">
                    <a:tc>
                      <a:txBody>
                        <a:bodyPr/>
                        <a:lstStyle/>
                        <a:p>
                          <a:endParaRPr lang="en-US"/>
                        </a:p>
                      </a:txBody>
                      <a:tcPr marL="9525" marR="9525" marT="9525" marB="0" anchor="b">
                        <a:blipFill>
                          <a:blip r:embed="rId6"/>
                          <a:stretch>
                            <a:fillRect l="-1250" t="-118919" r="-403750" b="-48649"/>
                          </a:stretch>
                        </a:blipFill>
                      </a:tcPr>
                    </a:tc>
                    <a:tc>
                      <a:txBody>
                        <a:bodyPr/>
                        <a:lstStyle/>
                        <a:p>
                          <a:pPr algn="r" fontAlgn="b"/>
                          <a:r>
                            <a:rPr lang="en-US" sz="1400" u="none" strike="noStrike">
                              <a:effectLst/>
                            </a:rPr>
                            <a:t>70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57</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solidFill>
                          <a:schemeClr val="bg1"/>
                        </a:solidFill>
                      </a:tcPr>
                    </a:tc>
                    <a:tc>
                      <a:txBody>
                        <a:bodyPr/>
                        <a:lstStyle/>
                        <a:p>
                          <a:pPr algn="r" fontAlgn="b"/>
                          <a:r>
                            <a:rPr lang="en-US" sz="1400" u="none" strike="noStrike" dirty="0">
                              <a:effectLst/>
                            </a:rPr>
                            <a:t>71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smtClean="0">
                              <a:solidFill>
                                <a:srgbClr val="000000"/>
                              </a:solidFill>
                              <a:effectLst/>
                              <a:latin typeface="Calibri" panose="020F0502020204030204" pitchFamily="34" charset="0"/>
                            </a:rPr>
                            <a:t>198</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10078039"/>
                      </a:ext>
                    </a:extLst>
                  </a:tr>
                </a:tbl>
              </a:graphicData>
            </a:graphic>
          </p:graphicFrame>
        </mc:Fallback>
      </mc:AlternateContent>
      <p:graphicFrame>
        <p:nvGraphicFramePr>
          <p:cNvPr id="42" name="Table 41"/>
          <p:cNvGraphicFramePr>
            <a:graphicFrameLocks noGrp="1"/>
          </p:cNvGraphicFramePr>
          <p:nvPr>
            <p:extLst/>
          </p:nvPr>
        </p:nvGraphicFramePr>
        <p:xfrm>
          <a:off x="3887637" y="4773933"/>
          <a:ext cx="609600" cy="891540"/>
        </p:xfrm>
        <a:graphic>
          <a:graphicData uri="http://schemas.openxmlformats.org/drawingml/2006/table">
            <a:tbl>
              <a:tblPr>
                <a:tableStyleId>{5940675A-B579-460E-94D1-54222C63F5DA}</a:tableStyleId>
              </a:tblPr>
              <a:tblGrid>
                <a:gridCol w="609600">
                  <a:extLst>
                    <a:ext uri="{9D8B030D-6E8A-4147-A177-3AD203B41FA5}">
                      <a16:colId xmlns:a16="http://schemas.microsoft.com/office/drawing/2014/main" val="1146485485"/>
                    </a:ext>
                  </a:extLst>
                </a:gridCol>
              </a:tblGrid>
              <a:tr h="190500">
                <a:tc>
                  <a:txBody>
                    <a:bodyPr/>
                    <a:lstStyle/>
                    <a:p>
                      <a:pPr algn="ctr" fontAlgn="b"/>
                      <a:r>
                        <a:rPr lang="en-US" sz="1400" b="1" u="none" strike="noStrike" dirty="0" smtClean="0">
                          <a:effectLst/>
                        </a:rPr>
                        <a:t>MS</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87662440"/>
                  </a:ext>
                </a:extLst>
              </a:tr>
              <a:tr h="190500">
                <a:tc>
                  <a:txBody>
                    <a:bodyPr/>
                    <a:lstStyle/>
                    <a:p>
                      <a:pPr algn="r" fontAlgn="b"/>
                      <a:r>
                        <a:rPr lang="en-US" sz="1400" u="none" strike="noStrike">
                          <a:effectLst/>
                        </a:rPr>
                        <a:t>0.17</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19804601"/>
                  </a:ext>
                </a:extLst>
              </a:tr>
              <a:tr h="190500">
                <a:tc>
                  <a:txBody>
                    <a:bodyPr/>
                    <a:lstStyle/>
                    <a:p>
                      <a:pPr algn="r" fontAlgn="b"/>
                      <a:r>
                        <a:rPr lang="en-US" sz="1400" u="none" strike="noStrike">
                          <a:effectLst/>
                        </a:rPr>
                        <a:t>0.38</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29429834"/>
                  </a:ext>
                </a:extLst>
              </a:tr>
              <a:tr h="190500">
                <a:tc>
                  <a:txBody>
                    <a:bodyPr/>
                    <a:lstStyle/>
                    <a:p>
                      <a:pPr algn="r" fontAlgn="b"/>
                      <a:r>
                        <a:rPr lang="en-US" sz="1400" u="none" strike="noStrike" dirty="0">
                          <a:effectLst/>
                        </a:rPr>
                        <a:t>0.50</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9904332"/>
                  </a:ext>
                </a:extLst>
              </a:tr>
            </a:tbl>
          </a:graphicData>
        </a:graphic>
      </p:graphicFrame>
      <p:sp>
        <p:nvSpPr>
          <p:cNvPr id="44" name="Rounded Rectangle 43"/>
          <p:cNvSpPr/>
          <p:nvPr/>
        </p:nvSpPr>
        <p:spPr>
          <a:xfrm>
            <a:off x="5095923" y="4912198"/>
            <a:ext cx="1390551" cy="61501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MS Prediction</a:t>
            </a:r>
            <a:endParaRPr lang="en-US" dirty="0">
              <a:solidFill>
                <a:srgbClr val="0070C0"/>
              </a:solidFill>
            </a:endParaRPr>
          </a:p>
        </p:txBody>
      </p:sp>
      <p:cxnSp>
        <p:nvCxnSpPr>
          <p:cNvPr id="46" name="Elbow Connector 45"/>
          <p:cNvCxnSpPr>
            <a:stCxn id="11" idx="2"/>
            <a:endCxn id="44" idx="0"/>
          </p:cNvCxnSpPr>
          <p:nvPr/>
        </p:nvCxnSpPr>
        <p:spPr>
          <a:xfrm rot="5400000">
            <a:off x="6704956" y="2386494"/>
            <a:ext cx="1611947" cy="3439460"/>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36" idx="0"/>
            <a:endCxn id="44" idx="1"/>
          </p:cNvCxnSpPr>
          <p:nvPr/>
        </p:nvCxnSpPr>
        <p:spPr>
          <a:xfrm rot="16200000" flipH="1">
            <a:off x="3353777" y="3477557"/>
            <a:ext cx="445770" cy="3038522"/>
          </a:xfrm>
          <a:prstGeom prst="bentConnector4">
            <a:avLst>
              <a:gd name="adj1" fmla="val -51282"/>
              <a:gd name="adj2" fmla="val 84409"/>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52" name="Table 51"/>
              <p:cNvGraphicFramePr>
                <a:graphicFrameLocks noGrp="1"/>
              </p:cNvGraphicFramePr>
              <p:nvPr>
                <p:extLst/>
              </p:nvPr>
            </p:nvGraphicFramePr>
            <p:xfrm>
              <a:off x="7085160" y="4773932"/>
              <a:ext cx="609600" cy="891540"/>
            </p:xfrm>
            <a:graphic>
              <a:graphicData uri="http://schemas.openxmlformats.org/drawingml/2006/table">
                <a:tbl>
                  <a:tblPr>
                    <a:tableStyleId>{5940675A-B579-460E-94D1-54222C63F5DA}</a:tableStyleId>
                  </a:tblPr>
                  <a:tblGrid>
                    <a:gridCol w="609600">
                      <a:extLst>
                        <a:ext uri="{9D8B030D-6E8A-4147-A177-3AD203B41FA5}">
                          <a16:colId xmlns:a16="http://schemas.microsoft.com/office/drawing/2014/main" val="1146485485"/>
                        </a:ext>
                      </a:extLst>
                    </a:gridCol>
                  </a:tblGrid>
                  <a:tr h="190500">
                    <a:tc>
                      <a:txBody>
                        <a:bodyPr/>
                        <a:lstStyle/>
                        <a:p>
                          <a:pPr algn="ctr" fontAlgn="b"/>
                          <a14:m>
                            <m:oMath xmlns:m="http://schemas.openxmlformats.org/officeDocument/2006/math">
                              <m:r>
                                <a:rPr lang="en-US" sz="1400" b="1" i="1" u="none" strike="noStrike" dirty="0" smtClean="0">
                                  <a:effectLst/>
                                  <a:latin typeface="Cambria Math" panose="02040503050406030204" pitchFamily="18" charset="0"/>
                                </a:rPr>
                                <m:t>𝑴𝑺</m:t>
                              </m:r>
                            </m:oMath>
                          </a14:m>
                          <a:r>
                            <a:rPr lang="en-US" sz="1400" b="1" i="0" u="none" strike="noStrike" dirty="0" smtClean="0">
                              <a:solidFill>
                                <a:srgbClr val="000000"/>
                              </a:solidFill>
                              <a:effectLst/>
                              <a:latin typeface="Calibri" panose="020F0502020204030204" pitchFamily="34" charset="0"/>
                            </a:rPr>
                            <a:t>’</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87662440"/>
                      </a:ext>
                    </a:extLst>
                  </a:tr>
                  <a:tr h="190500">
                    <a:tc>
                      <a:txBody>
                        <a:bodyPr/>
                        <a:lstStyle/>
                        <a:p>
                          <a:pPr algn="r" fontAlgn="b"/>
                          <a:r>
                            <a:rPr lang="en-US" sz="1400" u="none" strike="noStrike" dirty="0" smtClean="0">
                              <a:effectLst/>
                            </a:rPr>
                            <a:t>0.10</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19804601"/>
                      </a:ext>
                    </a:extLst>
                  </a:tr>
                  <a:tr h="190500">
                    <a:tc>
                      <a:txBody>
                        <a:bodyPr/>
                        <a:lstStyle/>
                        <a:p>
                          <a:pPr algn="r" fontAlgn="b"/>
                          <a:r>
                            <a:rPr lang="en-US" sz="1400" u="none" strike="noStrike" dirty="0" smtClean="0">
                              <a:effectLst/>
                            </a:rPr>
                            <a:t>0.31</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29429834"/>
                      </a:ext>
                    </a:extLst>
                  </a:tr>
                  <a:tr h="190500">
                    <a:tc>
                      <a:txBody>
                        <a:bodyPr/>
                        <a:lstStyle/>
                        <a:p>
                          <a:pPr algn="r" fontAlgn="b"/>
                          <a:r>
                            <a:rPr lang="en-US" sz="1400" u="none" strike="noStrike" dirty="0" smtClean="0">
                              <a:effectLst/>
                            </a:rPr>
                            <a:t>0.34</a:t>
                          </a:r>
                        </a:p>
                      </a:txBody>
                      <a:tcPr marL="9525" marR="9525" marT="9525" marB="0" anchor="b"/>
                    </a:tc>
                    <a:extLst>
                      <a:ext uri="{0D108BD9-81ED-4DB2-BD59-A6C34878D82A}">
                        <a16:rowId xmlns:a16="http://schemas.microsoft.com/office/drawing/2014/main" val="59904332"/>
                      </a:ext>
                    </a:extLst>
                  </a:tr>
                </a:tbl>
              </a:graphicData>
            </a:graphic>
          </p:graphicFrame>
        </mc:Choice>
        <mc:Fallback xmlns="">
          <p:graphicFrame>
            <p:nvGraphicFramePr>
              <p:cNvPr id="52" name="Table 51"/>
              <p:cNvGraphicFramePr>
                <a:graphicFrameLocks noGrp="1"/>
              </p:cNvGraphicFramePr>
              <p:nvPr>
                <p:extLst>
                  <p:ext uri="{D42A27DB-BD31-4B8C-83A1-F6EECF244321}">
                    <p14:modId xmlns:p14="http://schemas.microsoft.com/office/powerpoint/2010/main" val="2559022113"/>
                  </p:ext>
                </p:extLst>
              </p:nvPr>
            </p:nvGraphicFramePr>
            <p:xfrm>
              <a:off x="7085160" y="4773932"/>
              <a:ext cx="609600" cy="891540"/>
            </p:xfrm>
            <a:graphic>
              <a:graphicData uri="http://schemas.openxmlformats.org/drawingml/2006/table">
                <a:tbl>
                  <a:tblPr>
                    <a:tableStyleId>{5940675A-B579-460E-94D1-54222C63F5DA}</a:tableStyleId>
                  </a:tblPr>
                  <a:tblGrid>
                    <a:gridCol w="609600">
                      <a:extLst>
                        <a:ext uri="{9D8B030D-6E8A-4147-A177-3AD203B41FA5}">
                          <a16:colId xmlns:a16="http://schemas.microsoft.com/office/drawing/2014/main" val="1146485485"/>
                        </a:ext>
                      </a:extLst>
                    </a:gridCol>
                  </a:tblGrid>
                  <a:tr h="222885">
                    <a:tc>
                      <a:txBody>
                        <a:bodyPr/>
                        <a:lstStyle/>
                        <a:p>
                          <a:endParaRPr lang="en-US"/>
                        </a:p>
                      </a:txBody>
                      <a:tcPr marL="9525" marR="9525" marT="9525" marB="0" anchor="b">
                        <a:blipFill>
                          <a:blip r:embed="rId7"/>
                          <a:stretch>
                            <a:fillRect l="-990" t="-21622" r="-1980" b="-343243"/>
                          </a:stretch>
                        </a:blipFill>
                      </a:tcPr>
                    </a:tc>
                    <a:extLst>
                      <a:ext uri="{0D108BD9-81ED-4DB2-BD59-A6C34878D82A}">
                        <a16:rowId xmlns:a16="http://schemas.microsoft.com/office/drawing/2014/main" val="3487662440"/>
                      </a:ext>
                    </a:extLst>
                  </a:tr>
                  <a:tr h="222885">
                    <a:tc>
                      <a:txBody>
                        <a:bodyPr/>
                        <a:lstStyle/>
                        <a:p>
                          <a:pPr algn="r" fontAlgn="b"/>
                          <a:r>
                            <a:rPr lang="en-US" sz="1400" u="none" strike="noStrike" dirty="0" smtClean="0">
                              <a:effectLst/>
                            </a:rPr>
                            <a:t>0.10</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19804601"/>
                      </a:ext>
                    </a:extLst>
                  </a:tr>
                  <a:tr h="222885">
                    <a:tc>
                      <a:txBody>
                        <a:bodyPr/>
                        <a:lstStyle/>
                        <a:p>
                          <a:pPr algn="r" fontAlgn="b"/>
                          <a:r>
                            <a:rPr lang="en-US" sz="1400" u="none" strike="noStrike" dirty="0" smtClean="0">
                              <a:effectLst/>
                            </a:rPr>
                            <a:t>0.31</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29429834"/>
                      </a:ext>
                    </a:extLst>
                  </a:tr>
                  <a:tr h="222885">
                    <a:tc>
                      <a:txBody>
                        <a:bodyPr/>
                        <a:lstStyle/>
                        <a:p>
                          <a:pPr algn="r" fontAlgn="b"/>
                          <a:r>
                            <a:rPr lang="en-US" sz="1400" u="none" strike="noStrike" dirty="0" smtClean="0">
                              <a:effectLst/>
                            </a:rPr>
                            <a:t>0.34</a:t>
                          </a:r>
                        </a:p>
                      </a:txBody>
                      <a:tcPr marL="9525" marR="9525" marT="9525" marB="0" anchor="b"/>
                    </a:tc>
                    <a:extLst>
                      <a:ext uri="{0D108BD9-81ED-4DB2-BD59-A6C34878D82A}">
                        <a16:rowId xmlns:a16="http://schemas.microsoft.com/office/drawing/2014/main" val="59904332"/>
                      </a:ext>
                    </a:extLst>
                  </a:tr>
                </a:tbl>
              </a:graphicData>
            </a:graphic>
          </p:graphicFrame>
        </mc:Fallback>
      </mc:AlternateContent>
      <p:cxnSp>
        <p:nvCxnSpPr>
          <p:cNvPr id="54" name="Straight Arrow Connector 53"/>
          <p:cNvCxnSpPr>
            <a:stCxn id="44" idx="3"/>
            <a:endCxn id="52" idx="1"/>
          </p:cNvCxnSpPr>
          <p:nvPr/>
        </p:nvCxnSpPr>
        <p:spPr>
          <a:xfrm flipV="1">
            <a:off x="6486474" y="5219702"/>
            <a:ext cx="598686"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497237" y="6246965"/>
            <a:ext cx="2667590" cy="369332"/>
          </a:xfrm>
          <a:prstGeom prst="rect">
            <a:avLst/>
          </a:prstGeom>
          <a:noFill/>
        </p:spPr>
        <p:txBody>
          <a:bodyPr wrap="none" rtlCol="0">
            <a:spAutoFit/>
          </a:bodyPr>
          <a:lstStyle/>
          <a:p>
            <a:pPr algn="ctr"/>
            <a:r>
              <a:rPr lang="en-US" dirty="0" smtClean="0"/>
              <a:t>Actual MS vs Predicted MS</a:t>
            </a:r>
            <a:endParaRPr lang="en-US" dirty="0"/>
          </a:p>
        </p:txBody>
      </p:sp>
      <p:cxnSp>
        <p:nvCxnSpPr>
          <p:cNvPr id="58" name="Straight Arrow Connector 57"/>
          <p:cNvCxnSpPr>
            <a:stCxn id="56" idx="3"/>
            <a:endCxn id="52" idx="2"/>
          </p:cNvCxnSpPr>
          <p:nvPr/>
        </p:nvCxnSpPr>
        <p:spPr>
          <a:xfrm flipV="1">
            <a:off x="7164827" y="5665472"/>
            <a:ext cx="225133" cy="7661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6" idx="1"/>
            <a:endCxn id="42" idx="2"/>
          </p:cNvCxnSpPr>
          <p:nvPr/>
        </p:nvCxnSpPr>
        <p:spPr>
          <a:xfrm flipH="1" flipV="1">
            <a:off x="4192437" y="5665473"/>
            <a:ext cx="304800" cy="7661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extBox 67"/>
              <p:cNvSpPr txBox="1"/>
              <p:nvPr/>
            </p:nvSpPr>
            <p:spPr>
              <a:xfrm>
                <a:off x="8418897" y="4275855"/>
                <a:ext cx="3637635" cy="1272656"/>
              </a:xfrm>
              <a:prstGeom prst="rect">
                <a:avLst/>
              </a:prstGeom>
              <a:noFill/>
              <a:ln>
                <a:solidFill>
                  <a:schemeClr val="tx1"/>
                </a:solidFill>
              </a:ln>
            </p:spPr>
            <p:txBody>
              <a:bodyPr wrap="square" rtlCol="0">
                <a:spAutoFit/>
              </a:bodyPr>
              <a:lstStyle/>
              <a:p>
                <a:r>
                  <a:rPr lang="en-US" dirty="0" smtClean="0"/>
                  <a:t>Evaluate prediction:</a:t>
                </a:r>
              </a:p>
              <a:p>
                <a:r>
                  <a:rPr lang="en-US" dirty="0" smtClean="0"/>
                  <a:t>Mean Squared Error MSE = </a:t>
                </a:r>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𝑇</m:t>
                              </m:r>
                              <m:r>
                                <a:rPr lang="en-US" b="0" i="1" smtClean="0">
                                  <a:latin typeface="Cambria Math" panose="02040503050406030204" pitchFamily="18" charset="0"/>
                                </a:rPr>
                                <m:t>𝑆</m:t>
                              </m:r>
                            </m: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𝑀𝑆</m:t>
                                      </m:r>
                                      <m:d>
                                        <m:dPr>
                                          <m:ctrlPr>
                                            <a:rPr lang="en-US" b="0" i="1" smtClean="0">
                                              <a:latin typeface="Cambria Math" panose="02040503050406030204" pitchFamily="18" charset="0"/>
                                            </a:rPr>
                                          </m:ctrlPr>
                                        </m:dPr>
                                        <m:e>
                                          <m:r>
                                            <a:rPr lang="en-US" b="0" i="1" smtClean="0">
                                              <a:latin typeface="Cambria Math" panose="02040503050406030204" pitchFamily="18" charset="0"/>
                                            </a:rPr>
                                            <m:t>𝑇𝑆</m:t>
                                          </m:r>
                                        </m:e>
                                      </m:d>
                                      <m:r>
                                        <a:rPr lang="en-US" b="0" i="1" smtClean="0">
                                          <a:latin typeface="Cambria Math" panose="02040503050406030204" pitchFamily="18" charset="0"/>
                                        </a:rPr>
                                        <m:t>−</m:t>
                                      </m:r>
                                      <m:r>
                                        <a:rPr lang="en-US" b="0" i="1" smtClean="0">
                                          <a:latin typeface="Cambria Math" panose="02040503050406030204" pitchFamily="18" charset="0"/>
                                        </a:rPr>
                                        <m:t>𝑀</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𝑆</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𝑇𝑆</m:t>
                                          </m:r>
                                        </m:e>
                                      </m:d>
                                    </m:e>
                                  </m:d>
                                </m:e>
                                <m:sup>
                                  <m:r>
                                    <a:rPr lang="en-US" b="0" i="1" smtClean="0">
                                      <a:latin typeface="Cambria Math" panose="02040503050406030204" pitchFamily="18" charset="0"/>
                                    </a:rPr>
                                    <m:t>2</m:t>
                                  </m:r>
                                </m:sup>
                              </m:sSup>
                            </m:e>
                          </m:nary>
                        </m:num>
                        <m:den>
                          <m:r>
                            <a:rPr lang="en-US" b="0" i="1" smtClean="0">
                              <a:latin typeface="Cambria Math" panose="02040503050406030204" pitchFamily="18" charset="0"/>
                            </a:rPr>
                            <m:t>#</m:t>
                          </m:r>
                          <m:r>
                            <a:rPr lang="en-US" b="0" i="1" smtClean="0">
                              <a:latin typeface="Cambria Math" panose="02040503050406030204" pitchFamily="18" charset="0"/>
                            </a:rPr>
                            <m:t>𝑇𝑆</m:t>
                          </m:r>
                        </m:den>
                      </m:f>
                      <m:r>
                        <a:rPr lang="en-US" b="0" i="1" smtClean="0">
                          <a:latin typeface="Cambria Math" panose="02040503050406030204" pitchFamily="18" charset="0"/>
                        </a:rPr>
                        <m:t>=0.011</m:t>
                      </m:r>
                    </m:oMath>
                  </m:oMathPara>
                </a14:m>
                <a:endParaRPr lang="en-US" dirty="0"/>
              </a:p>
            </p:txBody>
          </p:sp>
        </mc:Choice>
        <mc:Fallback xmlns="">
          <p:sp>
            <p:nvSpPr>
              <p:cNvPr id="68" name="TextBox 67"/>
              <p:cNvSpPr txBox="1">
                <a:spLocks noRot="1" noChangeAspect="1" noMove="1" noResize="1" noEditPoints="1" noAdjustHandles="1" noChangeArrowheads="1" noChangeShapeType="1" noTextEdit="1"/>
              </p:cNvSpPr>
              <p:nvPr/>
            </p:nvSpPr>
            <p:spPr>
              <a:xfrm>
                <a:off x="8418897" y="4275855"/>
                <a:ext cx="3637635" cy="1272656"/>
              </a:xfrm>
              <a:prstGeom prst="rect">
                <a:avLst/>
              </a:prstGeom>
              <a:blipFill>
                <a:blip r:embed="rId8"/>
                <a:stretch>
                  <a:fillRect l="-1169" t="-1896"/>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8418897" y="5624784"/>
                <a:ext cx="3637635" cy="762901"/>
              </a:xfrm>
              <a:prstGeom prst="rect">
                <a:avLst/>
              </a:prstGeom>
              <a:noFill/>
              <a:ln>
                <a:solidFill>
                  <a:schemeClr val="tx1"/>
                </a:solidFill>
              </a:ln>
            </p:spPr>
            <p:txBody>
              <a:bodyPr wrap="square" rtlCol="0">
                <a:spAutoFit/>
              </a:bodyPr>
              <a:lstStyle/>
              <a:p>
                <a:r>
                  <a:rPr lang="en-US" dirty="0" smtClean="0"/>
                  <a:t>Evaluate reduction:</a:t>
                </a:r>
              </a:p>
              <a:p>
                <a:r>
                  <a:rPr lang="en-US" dirty="0" smtClean="0"/>
                  <a:t>Reduction Ratio = </a:t>
                </a:r>
                <a14:m>
                  <m:oMath xmlns:m="http://schemas.openxmlformats.org/officeDocument/2006/math">
                    <m:r>
                      <a:rPr lang="en-US" b="0" i="0"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70+71</m:t>
                        </m:r>
                      </m:num>
                      <m:den>
                        <m:r>
                          <a:rPr lang="en-US" b="0" i="1" smtClean="0">
                            <a:latin typeface="Cambria Math" panose="02040503050406030204" pitchFamily="18" charset="0"/>
                          </a:rPr>
                          <m:t>198</m:t>
                        </m:r>
                      </m:den>
                    </m:f>
                  </m:oMath>
                </a14:m>
                <a:r>
                  <a:rPr lang="en-US" dirty="0" smtClean="0"/>
                  <a:t> = </a:t>
                </a:r>
                <a14:m>
                  <m:oMath xmlns:m="http://schemas.openxmlformats.org/officeDocument/2006/math">
                    <m:r>
                      <a:rPr lang="en-US" b="0" i="1" smtClean="0">
                        <a:latin typeface="Cambria Math" panose="02040503050406030204" pitchFamily="18" charset="0"/>
                      </a:rPr>
                      <m:t>0.29</m:t>
                    </m:r>
                  </m:oMath>
                </a14:m>
                <a:endParaRPr lang="en-US" dirty="0"/>
              </a:p>
            </p:txBody>
          </p:sp>
        </mc:Choice>
        <mc:Fallback xmlns="">
          <p:sp>
            <p:nvSpPr>
              <p:cNvPr id="69" name="TextBox 68"/>
              <p:cNvSpPr txBox="1">
                <a:spLocks noRot="1" noChangeAspect="1" noMove="1" noResize="1" noEditPoints="1" noAdjustHandles="1" noChangeArrowheads="1" noChangeShapeType="1" noTextEdit="1"/>
              </p:cNvSpPr>
              <p:nvPr/>
            </p:nvSpPr>
            <p:spPr>
              <a:xfrm>
                <a:off x="8418897" y="5624784"/>
                <a:ext cx="3637635" cy="762901"/>
              </a:xfrm>
              <a:prstGeom prst="rect">
                <a:avLst/>
              </a:prstGeom>
              <a:blipFill>
                <a:blip r:embed="rId9"/>
                <a:stretch>
                  <a:fillRect l="-1169" t="-3937" b="-3937"/>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423036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10" presetClass="entr" presetSubtype="0" fill="hold"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par>
                                <p:cTn id="29" presetID="10"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par>
                                <p:cTn id="32" presetID="10" presetClass="entr" presetSubtype="0" fill="hold"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500"/>
                                        <p:tgtEl>
                                          <p:spTgt spid="5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500"/>
                                        <p:tgtEl>
                                          <p:spTgt spid="6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childTnLst>
                                </p:cTn>
                              </p:par>
                              <p:par>
                                <p:cTn id="41" presetID="10"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6" grpId="0"/>
      <p:bldP spid="68" grpId="0" animBg="1"/>
      <p:bldP spid="6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Thesis Statement</a:t>
            </a:r>
          </a:p>
        </p:txBody>
      </p:sp>
      <p:sp>
        <p:nvSpPr>
          <p:cNvPr id="3" name="Content Placeholder 2"/>
          <p:cNvSpPr>
            <a:spLocks noGrp="1"/>
          </p:cNvSpPr>
          <p:nvPr>
            <p:ph idx="1"/>
          </p:nvPr>
        </p:nvSpPr>
        <p:spPr>
          <a:xfrm>
            <a:off x="838200" y="3691157"/>
            <a:ext cx="10515600" cy="1759801"/>
          </a:xfrm>
        </p:spPr>
        <p:txBody>
          <a:bodyPr>
            <a:normAutofit/>
          </a:bodyPr>
          <a:lstStyle/>
          <a:p>
            <a:r>
              <a:rPr lang="en-US" dirty="0" smtClean="0"/>
              <a:t>Coarse-grained </a:t>
            </a:r>
            <a:r>
              <a:rPr lang="en-US" dirty="0"/>
              <a:t>mutation operators refer to the 108 C mutation operators proposed by Agrawal </a:t>
            </a:r>
            <a:r>
              <a:rPr lang="en-US" dirty="0" smtClean="0"/>
              <a:t>et al</a:t>
            </a:r>
            <a:r>
              <a:rPr lang="en-US" dirty="0"/>
              <a:t>. </a:t>
            </a:r>
            <a:r>
              <a:rPr lang="en-US" dirty="0" smtClean="0"/>
              <a:t>[1</a:t>
            </a:r>
            <a:r>
              <a:rPr lang="en-US" dirty="0"/>
              <a:t>] and </a:t>
            </a:r>
            <a:r>
              <a:rPr lang="en-US" dirty="0" err="1"/>
              <a:t>Delamaro</a:t>
            </a:r>
            <a:r>
              <a:rPr lang="en-US" dirty="0"/>
              <a:t> et al. </a:t>
            </a:r>
            <a:r>
              <a:rPr lang="en-US" dirty="0" smtClean="0"/>
              <a:t>[2</a:t>
            </a:r>
            <a:r>
              <a:rPr lang="en-US" dirty="0"/>
              <a:t>]. </a:t>
            </a:r>
            <a:endParaRPr lang="en-US" dirty="0" smtClean="0"/>
          </a:p>
          <a:p>
            <a:r>
              <a:rPr lang="en-US" dirty="0" smtClean="0"/>
              <a:t>Fine-grained </a:t>
            </a:r>
            <a:r>
              <a:rPr lang="en-US" dirty="0"/>
              <a:t>mutation operator is an idea proposed in this </a:t>
            </a:r>
            <a:r>
              <a:rPr lang="en-US" dirty="0" smtClean="0"/>
              <a:t>dissertation</a:t>
            </a:r>
            <a:r>
              <a:rPr lang="en-US" dirty="0"/>
              <a:t/>
            </a:r>
            <a:br>
              <a:rPr lang="en-US" dirty="0"/>
            </a:br>
            <a:r>
              <a:rPr lang="en-US" dirty="0"/>
              <a:t>to improve the effectiveness of mutation reduction </a:t>
            </a:r>
            <a:r>
              <a:rPr lang="en-US" dirty="0" smtClean="0"/>
              <a:t>techniques.</a:t>
            </a:r>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6</a:t>
            </a:fld>
            <a:endParaRPr lang="en-US"/>
          </a:p>
        </p:txBody>
      </p:sp>
      <p:sp>
        <p:nvSpPr>
          <p:cNvPr id="6" name="Content Placeholder 2"/>
          <p:cNvSpPr txBox="1">
            <a:spLocks/>
          </p:cNvSpPr>
          <p:nvPr/>
        </p:nvSpPr>
        <p:spPr>
          <a:xfrm>
            <a:off x="1403758" y="1853966"/>
            <a:ext cx="9384484" cy="1275127"/>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b="1" u="sng" dirty="0" smtClean="0"/>
              <a:t>Fine-grained mutation operators </a:t>
            </a:r>
            <a:br>
              <a:rPr lang="en-US" sz="2800" b="1" u="sng" dirty="0" smtClean="0"/>
            </a:br>
            <a:r>
              <a:rPr lang="en-US" sz="2800" dirty="0" smtClean="0"/>
              <a:t>refined from coarse-grained mutation operators can </a:t>
            </a:r>
            <a:br>
              <a:rPr lang="en-US" sz="2800" dirty="0" smtClean="0"/>
            </a:br>
            <a:r>
              <a:rPr lang="en-US" sz="2800" dirty="0" smtClean="0"/>
              <a:t>improve </a:t>
            </a:r>
            <a:r>
              <a:rPr lang="en-US" sz="2800" b="1" u="sng" dirty="0" smtClean="0"/>
              <a:t>mutant reduction</a:t>
            </a:r>
            <a:r>
              <a:rPr lang="en-US" sz="2800" dirty="0" smtClean="0"/>
              <a:t> practically </a:t>
            </a:r>
            <a:endParaRPr lang="en-US" sz="2800" dirty="0"/>
          </a:p>
        </p:txBody>
      </p:sp>
      <p:sp>
        <p:nvSpPr>
          <p:cNvPr id="7" name="TextBox 6"/>
          <p:cNvSpPr txBox="1"/>
          <p:nvPr/>
        </p:nvSpPr>
        <p:spPr>
          <a:xfrm>
            <a:off x="838200" y="5805376"/>
            <a:ext cx="10639646" cy="646331"/>
          </a:xfrm>
          <a:prstGeom prst="rect">
            <a:avLst/>
          </a:prstGeom>
          <a:noFill/>
        </p:spPr>
        <p:txBody>
          <a:bodyPr wrap="square" rtlCol="0">
            <a:spAutoFit/>
          </a:bodyPr>
          <a:lstStyle/>
          <a:p>
            <a:r>
              <a:rPr lang="en-US" sz="1200" dirty="0" smtClean="0"/>
              <a:t>[1] </a:t>
            </a:r>
            <a:r>
              <a:rPr lang="en-US" sz="1200" dirty="0"/>
              <a:t>Agrawal H, </a:t>
            </a:r>
            <a:r>
              <a:rPr lang="en-US" sz="1200" dirty="0" err="1"/>
              <a:t>DeMillo</a:t>
            </a:r>
            <a:r>
              <a:rPr lang="en-US" sz="1200" dirty="0"/>
              <a:t> R, Hathaway R, Hsu W, </a:t>
            </a:r>
            <a:r>
              <a:rPr lang="en-US" sz="1200" dirty="0" err="1" smtClean="0"/>
              <a:t>Krauser</a:t>
            </a:r>
            <a:r>
              <a:rPr lang="en-US" sz="1200" dirty="0" smtClean="0"/>
              <a:t> </a:t>
            </a:r>
            <a:r>
              <a:rPr lang="en-US" sz="1200" dirty="0"/>
              <a:t>EW, Martin RJ, </a:t>
            </a:r>
            <a:r>
              <a:rPr lang="en-US" sz="1200" dirty="0" err="1"/>
              <a:t>Mathur</a:t>
            </a:r>
            <a:r>
              <a:rPr lang="en-US" sz="1200" dirty="0"/>
              <a:t> AP, </a:t>
            </a:r>
            <a:r>
              <a:rPr lang="en-US" sz="1200" dirty="0" err="1" smtClean="0"/>
              <a:t>Spafford</a:t>
            </a:r>
            <a:r>
              <a:rPr lang="en-US" sz="1200" dirty="0" smtClean="0"/>
              <a:t> E</a:t>
            </a:r>
            <a:r>
              <a:rPr lang="en-US" sz="1200" dirty="0"/>
              <a:t>. Design of mutant operators for the C programming language. Technical Report </a:t>
            </a:r>
            <a:r>
              <a:rPr lang="en-US" sz="1200" dirty="0" smtClean="0"/>
              <a:t>SERC-TR-41-P, Software </a:t>
            </a:r>
            <a:r>
              <a:rPr lang="en-US" sz="1200" dirty="0"/>
              <a:t>Engineering Research Center, Purdue University; 1989 Mar 20. </a:t>
            </a:r>
            <a:br>
              <a:rPr lang="en-US" sz="1200" dirty="0"/>
            </a:br>
            <a:r>
              <a:rPr lang="en-US" sz="1200" dirty="0" smtClean="0"/>
              <a:t>[2] </a:t>
            </a:r>
            <a:r>
              <a:rPr lang="en-US" sz="1200" dirty="0" err="1"/>
              <a:t>Delamaro</a:t>
            </a:r>
            <a:r>
              <a:rPr lang="en-US" sz="1200" dirty="0"/>
              <a:t> ME, </a:t>
            </a:r>
            <a:r>
              <a:rPr lang="en-US" sz="1200" dirty="0" err="1"/>
              <a:t>Maidonado</a:t>
            </a:r>
            <a:r>
              <a:rPr lang="en-US" sz="1200" dirty="0"/>
              <a:t> JC, </a:t>
            </a:r>
            <a:r>
              <a:rPr lang="en-US" sz="1200" dirty="0" err="1"/>
              <a:t>Mathur</a:t>
            </a:r>
            <a:r>
              <a:rPr lang="en-US" sz="1200" dirty="0"/>
              <a:t> AP. Interface mutation: An approach for integration </a:t>
            </a:r>
            <a:r>
              <a:rPr lang="en-US" sz="1200" dirty="0" smtClean="0"/>
              <a:t>testing. IEEE </a:t>
            </a:r>
            <a:r>
              <a:rPr lang="en-US" sz="1200" dirty="0"/>
              <a:t>transactions on software engineering. 2001 Mar;27(3):228-47. </a:t>
            </a:r>
          </a:p>
        </p:txBody>
      </p:sp>
    </p:spTree>
    <p:extLst>
      <p:ext uri="{BB962C8B-B14F-4D97-AF65-F5344CB8AC3E}">
        <p14:creationId xmlns:p14="http://schemas.microsoft.com/office/powerpoint/2010/main" val="4506484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Fine-grained Operators</a:t>
            </a:r>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60</a:t>
            </a:fld>
            <a:endParaRPr lang="en-US"/>
          </a:p>
        </p:txBody>
      </p:sp>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nvPr>
            </p:nvGraphicFramePr>
            <p:xfrm>
              <a:off x="4192437" y="1977064"/>
              <a:ext cx="465326" cy="1530823"/>
            </p:xfrm>
            <a:graphic>
              <a:graphicData uri="http://schemas.openxmlformats.org/drawingml/2006/table">
                <a:tbl>
                  <a:tblPr>
                    <a:tableStyleId>{5940675A-B579-460E-94D1-54222C63F5DA}</a:tableStyleId>
                  </a:tblPr>
                  <a:tblGrid>
                    <a:gridCol w="465326">
                      <a:extLst>
                        <a:ext uri="{9D8B030D-6E8A-4147-A177-3AD203B41FA5}">
                          <a16:colId xmlns:a16="http://schemas.microsoft.com/office/drawing/2014/main" val="1251853347"/>
                        </a:ext>
                      </a:extLst>
                    </a:gridCol>
                  </a:tblGrid>
                  <a:tr h="218689">
                    <a:tc>
                      <a:txBody>
                        <a:bodyPr/>
                        <a:lstStyle/>
                        <a:p>
                          <a:pPr algn="ctr" fontAlgn="b"/>
                          <a14:m>
                            <m:oMathPara xmlns:m="http://schemas.openxmlformats.org/officeDocument/2006/math">
                              <m:oMathParaPr>
                                <m:jc m:val="centerGroup"/>
                              </m:oMathParaPr>
                              <m:oMath xmlns:m="http://schemas.openxmlformats.org/officeDocument/2006/math">
                                <m:r>
                                  <a:rPr lang="en-US" altLang="ko-KR" sz="1100" b="1" i="0" u="none" strike="noStrike" dirty="0" smtClean="0">
                                    <a:effectLst/>
                                    <a:latin typeface="Cambria Math" panose="02040503050406030204" pitchFamily="18" charset="0"/>
                                  </a:rPr>
                                  <m:t>𝐌</m:t>
                                </m:r>
                                <m:r>
                                  <a:rPr lang="en-US" altLang="ko-KR" sz="1100" b="1" i="0" u="none" strike="noStrike" dirty="0" smtClean="0">
                                    <a:solidFill>
                                      <a:srgbClr val="000000"/>
                                    </a:solidFill>
                                    <a:effectLst/>
                                    <a:latin typeface="Cambria Math" panose="02040503050406030204" pitchFamily="18" charset="0"/>
                                  </a:rPr>
                                  <m:t>𝐒</m:t>
                                </m:r>
                              </m:oMath>
                            </m:oMathPara>
                          </a14:m>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27097371"/>
                      </a:ext>
                    </a:extLst>
                  </a:tr>
                  <a:tr h="218689">
                    <a:tc>
                      <a:txBody>
                        <a:bodyPr/>
                        <a:lstStyle/>
                        <a:p>
                          <a:pPr algn="r" fontAlgn="b"/>
                          <a:r>
                            <a:rPr lang="en-US" sz="1100" b="0" i="0" u="none" strike="noStrike" dirty="0">
                              <a:solidFill>
                                <a:srgbClr val="000000"/>
                              </a:solidFill>
                              <a:effectLst/>
                              <a:latin typeface="Calibri" panose="020F0502020204030204" pitchFamily="34" charset="0"/>
                            </a:rPr>
                            <a:t>0.10</a:t>
                          </a:r>
                        </a:p>
                      </a:txBody>
                      <a:tcPr marL="9525" marR="9525" marT="9525" marB="0" anchor="b"/>
                    </a:tc>
                    <a:extLst>
                      <a:ext uri="{0D108BD9-81ED-4DB2-BD59-A6C34878D82A}">
                        <a16:rowId xmlns:a16="http://schemas.microsoft.com/office/drawing/2014/main" val="313989293"/>
                      </a:ext>
                    </a:extLst>
                  </a:tr>
                  <a:tr h="218689">
                    <a:tc>
                      <a:txBody>
                        <a:bodyPr/>
                        <a:lstStyle/>
                        <a:p>
                          <a:pPr algn="r" fontAlgn="b"/>
                          <a:r>
                            <a:rPr lang="en-US" sz="1100" b="0" i="0" u="none" strike="noStrike">
                              <a:solidFill>
                                <a:srgbClr val="000000"/>
                              </a:solidFill>
                              <a:effectLst/>
                              <a:latin typeface="Calibri" panose="020F0502020204030204" pitchFamily="34" charset="0"/>
                            </a:rPr>
                            <a:t>0.36</a:t>
                          </a:r>
                        </a:p>
                      </a:txBody>
                      <a:tcPr marL="9525" marR="9525" marT="9525" marB="0" anchor="b"/>
                    </a:tc>
                    <a:extLst>
                      <a:ext uri="{0D108BD9-81ED-4DB2-BD59-A6C34878D82A}">
                        <a16:rowId xmlns:a16="http://schemas.microsoft.com/office/drawing/2014/main" val="661636435"/>
                      </a:ext>
                    </a:extLst>
                  </a:tr>
                  <a:tr h="218689">
                    <a:tc>
                      <a:txBody>
                        <a:bodyPr/>
                        <a:lstStyle/>
                        <a:p>
                          <a:pPr algn="r" fontAlgn="b"/>
                          <a:r>
                            <a:rPr lang="en-US" sz="1100" b="0" i="0" u="none" strike="noStrike">
                              <a:solidFill>
                                <a:srgbClr val="000000"/>
                              </a:solidFill>
                              <a:effectLst/>
                              <a:latin typeface="Calibri" panose="020F0502020204030204" pitchFamily="34" charset="0"/>
                            </a:rPr>
                            <a:t>0.54</a:t>
                          </a:r>
                        </a:p>
                      </a:txBody>
                      <a:tcPr marL="9525" marR="9525" marT="9525" marB="0" anchor="b"/>
                    </a:tc>
                    <a:extLst>
                      <a:ext uri="{0D108BD9-81ED-4DB2-BD59-A6C34878D82A}">
                        <a16:rowId xmlns:a16="http://schemas.microsoft.com/office/drawing/2014/main" val="813213876"/>
                      </a:ext>
                    </a:extLst>
                  </a:tr>
                  <a:tr h="218689">
                    <a:tc>
                      <a:txBody>
                        <a:bodyPr/>
                        <a:lstStyle/>
                        <a:p>
                          <a:pPr algn="r" fontAlgn="b"/>
                          <a:r>
                            <a:rPr lang="en-US" sz="1100" b="0" i="0" u="none" strike="noStrike">
                              <a:solidFill>
                                <a:srgbClr val="000000"/>
                              </a:solidFill>
                              <a:effectLst/>
                              <a:latin typeface="Calibri" panose="020F0502020204030204" pitchFamily="34" charset="0"/>
                            </a:rPr>
                            <a:t>0.17</a:t>
                          </a:r>
                        </a:p>
                      </a:txBody>
                      <a:tcPr marL="9525" marR="9525" marT="9525" marB="0" anchor="b"/>
                    </a:tc>
                    <a:extLst>
                      <a:ext uri="{0D108BD9-81ED-4DB2-BD59-A6C34878D82A}">
                        <a16:rowId xmlns:a16="http://schemas.microsoft.com/office/drawing/2014/main" val="3062452065"/>
                      </a:ext>
                    </a:extLst>
                  </a:tr>
                  <a:tr h="218689">
                    <a:tc>
                      <a:txBody>
                        <a:bodyPr/>
                        <a:lstStyle/>
                        <a:p>
                          <a:pPr algn="r" fontAlgn="b"/>
                          <a:r>
                            <a:rPr lang="en-US" sz="1100" b="0" i="0" u="none" strike="noStrike">
                              <a:solidFill>
                                <a:srgbClr val="000000"/>
                              </a:solidFill>
                              <a:effectLst/>
                              <a:latin typeface="Calibri" panose="020F0502020204030204" pitchFamily="34" charset="0"/>
                            </a:rPr>
                            <a:t>0.43</a:t>
                          </a:r>
                        </a:p>
                      </a:txBody>
                      <a:tcPr marL="9525" marR="9525" marT="9525" marB="0" anchor="b"/>
                    </a:tc>
                    <a:extLst>
                      <a:ext uri="{0D108BD9-81ED-4DB2-BD59-A6C34878D82A}">
                        <a16:rowId xmlns:a16="http://schemas.microsoft.com/office/drawing/2014/main" val="1894872"/>
                      </a:ext>
                    </a:extLst>
                  </a:tr>
                  <a:tr h="218689">
                    <a:tc>
                      <a:txBody>
                        <a:bodyPr/>
                        <a:lstStyle/>
                        <a:p>
                          <a:pPr algn="r" fontAlgn="b"/>
                          <a:r>
                            <a:rPr lang="en-US" sz="1100" b="0" i="0" u="none" strike="noStrike" dirty="0">
                              <a:solidFill>
                                <a:srgbClr val="000000"/>
                              </a:solidFill>
                              <a:effectLst/>
                              <a:latin typeface="Calibri" panose="020F0502020204030204" pitchFamily="34" charset="0"/>
                            </a:rPr>
                            <a:t>0.73</a:t>
                          </a:r>
                        </a:p>
                      </a:txBody>
                      <a:tcPr marL="9525" marR="9525" marT="9525" marB="0" anchor="b"/>
                    </a:tc>
                    <a:extLst>
                      <a:ext uri="{0D108BD9-81ED-4DB2-BD59-A6C34878D82A}">
                        <a16:rowId xmlns:a16="http://schemas.microsoft.com/office/drawing/2014/main" val="3330037377"/>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1978052604"/>
                  </p:ext>
                </p:extLst>
              </p:nvPr>
            </p:nvGraphicFramePr>
            <p:xfrm>
              <a:off x="4192437" y="1977064"/>
              <a:ext cx="465326" cy="1530823"/>
            </p:xfrm>
            <a:graphic>
              <a:graphicData uri="http://schemas.openxmlformats.org/drawingml/2006/table">
                <a:tbl>
                  <a:tblPr>
                    <a:tableStyleId>{5940675A-B579-460E-94D1-54222C63F5DA}</a:tableStyleId>
                  </a:tblPr>
                  <a:tblGrid>
                    <a:gridCol w="465326">
                      <a:extLst>
                        <a:ext uri="{9D8B030D-6E8A-4147-A177-3AD203B41FA5}">
                          <a16:colId xmlns:a16="http://schemas.microsoft.com/office/drawing/2014/main" val="1251853347"/>
                        </a:ext>
                      </a:extLst>
                    </a:gridCol>
                  </a:tblGrid>
                  <a:tr h="218689">
                    <a:tc>
                      <a:txBody>
                        <a:bodyPr/>
                        <a:lstStyle/>
                        <a:p>
                          <a:endParaRPr lang="en-US"/>
                        </a:p>
                      </a:txBody>
                      <a:tcPr marL="9525" marR="9525" marT="9525" marB="0" anchor="b">
                        <a:blipFill>
                          <a:blip r:embed="rId3"/>
                          <a:stretch>
                            <a:fillRect l="-1282" t="-2778" r="-2564" b="-636111"/>
                          </a:stretch>
                        </a:blipFill>
                      </a:tcPr>
                    </a:tc>
                    <a:extLst>
                      <a:ext uri="{0D108BD9-81ED-4DB2-BD59-A6C34878D82A}">
                        <a16:rowId xmlns:a16="http://schemas.microsoft.com/office/drawing/2014/main" val="3327097371"/>
                      </a:ext>
                    </a:extLst>
                  </a:tr>
                  <a:tr h="218689">
                    <a:tc>
                      <a:txBody>
                        <a:bodyPr/>
                        <a:lstStyle/>
                        <a:p>
                          <a:pPr algn="r" fontAlgn="b"/>
                          <a:r>
                            <a:rPr lang="en-US" sz="1100" b="0" i="0" u="none" strike="noStrike" dirty="0">
                              <a:solidFill>
                                <a:srgbClr val="000000"/>
                              </a:solidFill>
                              <a:effectLst/>
                              <a:latin typeface="Calibri" panose="020F0502020204030204" pitchFamily="34" charset="0"/>
                            </a:rPr>
                            <a:t>0.10</a:t>
                          </a:r>
                        </a:p>
                      </a:txBody>
                      <a:tcPr marL="9525" marR="9525" marT="9525" marB="0" anchor="b"/>
                    </a:tc>
                    <a:extLst>
                      <a:ext uri="{0D108BD9-81ED-4DB2-BD59-A6C34878D82A}">
                        <a16:rowId xmlns:a16="http://schemas.microsoft.com/office/drawing/2014/main" val="313989293"/>
                      </a:ext>
                    </a:extLst>
                  </a:tr>
                  <a:tr h="218689">
                    <a:tc>
                      <a:txBody>
                        <a:bodyPr/>
                        <a:lstStyle/>
                        <a:p>
                          <a:pPr algn="r" fontAlgn="b"/>
                          <a:r>
                            <a:rPr lang="en-US" sz="1100" b="0" i="0" u="none" strike="noStrike">
                              <a:solidFill>
                                <a:srgbClr val="000000"/>
                              </a:solidFill>
                              <a:effectLst/>
                              <a:latin typeface="Calibri" panose="020F0502020204030204" pitchFamily="34" charset="0"/>
                            </a:rPr>
                            <a:t>0.36</a:t>
                          </a:r>
                        </a:p>
                      </a:txBody>
                      <a:tcPr marL="9525" marR="9525" marT="9525" marB="0" anchor="b"/>
                    </a:tc>
                    <a:extLst>
                      <a:ext uri="{0D108BD9-81ED-4DB2-BD59-A6C34878D82A}">
                        <a16:rowId xmlns:a16="http://schemas.microsoft.com/office/drawing/2014/main" val="661636435"/>
                      </a:ext>
                    </a:extLst>
                  </a:tr>
                  <a:tr h="218689">
                    <a:tc>
                      <a:txBody>
                        <a:bodyPr/>
                        <a:lstStyle/>
                        <a:p>
                          <a:pPr algn="r" fontAlgn="b"/>
                          <a:r>
                            <a:rPr lang="en-US" sz="1100" b="0" i="0" u="none" strike="noStrike">
                              <a:solidFill>
                                <a:srgbClr val="000000"/>
                              </a:solidFill>
                              <a:effectLst/>
                              <a:latin typeface="Calibri" panose="020F0502020204030204" pitchFamily="34" charset="0"/>
                            </a:rPr>
                            <a:t>0.54</a:t>
                          </a:r>
                        </a:p>
                      </a:txBody>
                      <a:tcPr marL="9525" marR="9525" marT="9525" marB="0" anchor="b"/>
                    </a:tc>
                    <a:extLst>
                      <a:ext uri="{0D108BD9-81ED-4DB2-BD59-A6C34878D82A}">
                        <a16:rowId xmlns:a16="http://schemas.microsoft.com/office/drawing/2014/main" val="813213876"/>
                      </a:ext>
                    </a:extLst>
                  </a:tr>
                  <a:tr h="218689">
                    <a:tc>
                      <a:txBody>
                        <a:bodyPr/>
                        <a:lstStyle/>
                        <a:p>
                          <a:pPr algn="r" fontAlgn="b"/>
                          <a:r>
                            <a:rPr lang="en-US" sz="1100" b="0" i="0" u="none" strike="noStrike">
                              <a:solidFill>
                                <a:srgbClr val="000000"/>
                              </a:solidFill>
                              <a:effectLst/>
                              <a:latin typeface="Calibri" panose="020F0502020204030204" pitchFamily="34" charset="0"/>
                            </a:rPr>
                            <a:t>0.17</a:t>
                          </a:r>
                        </a:p>
                      </a:txBody>
                      <a:tcPr marL="9525" marR="9525" marT="9525" marB="0" anchor="b"/>
                    </a:tc>
                    <a:extLst>
                      <a:ext uri="{0D108BD9-81ED-4DB2-BD59-A6C34878D82A}">
                        <a16:rowId xmlns:a16="http://schemas.microsoft.com/office/drawing/2014/main" val="3062452065"/>
                      </a:ext>
                    </a:extLst>
                  </a:tr>
                  <a:tr h="218689">
                    <a:tc>
                      <a:txBody>
                        <a:bodyPr/>
                        <a:lstStyle/>
                        <a:p>
                          <a:pPr algn="r" fontAlgn="b"/>
                          <a:r>
                            <a:rPr lang="en-US" sz="1100" b="0" i="0" u="none" strike="noStrike">
                              <a:solidFill>
                                <a:srgbClr val="000000"/>
                              </a:solidFill>
                              <a:effectLst/>
                              <a:latin typeface="Calibri" panose="020F0502020204030204" pitchFamily="34" charset="0"/>
                            </a:rPr>
                            <a:t>0.43</a:t>
                          </a:r>
                        </a:p>
                      </a:txBody>
                      <a:tcPr marL="9525" marR="9525" marT="9525" marB="0" anchor="b"/>
                    </a:tc>
                    <a:extLst>
                      <a:ext uri="{0D108BD9-81ED-4DB2-BD59-A6C34878D82A}">
                        <a16:rowId xmlns:a16="http://schemas.microsoft.com/office/drawing/2014/main" val="1894872"/>
                      </a:ext>
                    </a:extLst>
                  </a:tr>
                  <a:tr h="218689">
                    <a:tc>
                      <a:txBody>
                        <a:bodyPr/>
                        <a:lstStyle/>
                        <a:p>
                          <a:pPr algn="r" fontAlgn="b"/>
                          <a:r>
                            <a:rPr lang="en-US" sz="1100" b="0" i="0" u="none" strike="noStrike" dirty="0">
                              <a:solidFill>
                                <a:srgbClr val="000000"/>
                              </a:solidFill>
                              <a:effectLst/>
                              <a:latin typeface="Calibri" panose="020F0502020204030204" pitchFamily="34" charset="0"/>
                            </a:rPr>
                            <a:t>0.73</a:t>
                          </a:r>
                        </a:p>
                      </a:txBody>
                      <a:tcPr marL="9525" marR="9525" marT="9525" marB="0" anchor="b"/>
                    </a:tc>
                    <a:extLst>
                      <a:ext uri="{0D108BD9-81ED-4DB2-BD59-A6C34878D82A}">
                        <a16:rowId xmlns:a16="http://schemas.microsoft.com/office/drawing/2014/main" val="3330037377"/>
                      </a:ext>
                    </a:extLst>
                  </a:tr>
                </a:tbl>
              </a:graphicData>
            </a:graphic>
          </p:graphicFrame>
        </mc:Fallback>
      </mc:AlternateContent>
      <mc:AlternateContent xmlns:mc="http://schemas.openxmlformats.org/markup-compatibility/2006" xmlns:a14="http://schemas.microsoft.com/office/drawing/2010/main">
        <mc:Choice Requires="a14">
          <p:sp>
            <p:nvSpPr>
              <p:cNvPr id="11" name="TextBox 10"/>
              <p:cNvSpPr txBox="1"/>
              <p:nvPr/>
            </p:nvSpPr>
            <p:spPr>
              <a:xfrm>
                <a:off x="6890146" y="2874934"/>
                <a:ext cx="5301854" cy="360804"/>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0.07 </m:t>
                      </m:r>
                      <m:sSub>
                        <m:sSubPr>
                          <m:ctrlPr>
                            <a:rPr lang="en-US" altLang="ko-KR" sz="1600" i="1">
                              <a:latin typeface="Cambria Math" panose="02040503050406030204" pitchFamily="18" charset="0"/>
                            </a:rPr>
                          </m:ctrlPr>
                        </m:sSubPr>
                        <m:e>
                          <m:r>
                            <m:rPr>
                              <m:sty m:val="p"/>
                            </m:rPr>
                            <a:rPr lang="en-US" altLang="ko-KR" sz="1600" i="0">
                              <a:latin typeface="Cambria Math" panose="02040503050406030204" pitchFamily="18" charset="0"/>
                            </a:rPr>
                            <m:t>MS</m:t>
                          </m:r>
                        </m:e>
                        <m:sub>
                          <m:sSub>
                            <m:sSubPr>
                              <m:ctrlPr>
                                <a:rPr lang="en-US" altLang="ko-KR" sz="1600" i="1">
                                  <a:latin typeface="Cambria Math" panose="02040503050406030204" pitchFamily="18" charset="0"/>
                                </a:rPr>
                              </m:ctrlPr>
                            </m:sSubPr>
                            <m:e>
                              <m:r>
                                <a:rPr lang="en-US" altLang="ko-KR" sz="1600" b="0" i="1" smtClean="0">
                                  <a:latin typeface="Cambria Math" panose="02040503050406030204" pitchFamily="18" charset="0"/>
                                </a:rPr>
                                <m:t>𝑄</m:t>
                              </m:r>
                            </m:e>
                            <m:sub>
                              <m:r>
                                <a:rPr lang="en-US" altLang="ko-KR" sz="1600" i="1">
                                  <a:latin typeface="Cambria Math" panose="02040503050406030204" pitchFamily="18" charset="0"/>
                                </a:rPr>
                                <m:t>11</m:t>
                              </m:r>
                            </m:sub>
                          </m:sSub>
                        </m:sub>
                      </m:sSub>
                      <m:r>
                        <a:rPr lang="en-US" sz="1600" b="0" i="1" smtClean="0">
                          <a:latin typeface="Cambria Math" panose="02040503050406030204" pitchFamily="18" charset="0"/>
                        </a:rPr>
                        <m:t>+0.34 </m:t>
                      </m:r>
                      <m:sSub>
                        <m:sSubPr>
                          <m:ctrlPr>
                            <a:rPr lang="en-US" altLang="ko-KR" sz="1600" i="1">
                              <a:latin typeface="Cambria Math" panose="02040503050406030204" pitchFamily="18" charset="0"/>
                            </a:rPr>
                          </m:ctrlPr>
                        </m:sSubPr>
                        <m:e>
                          <m:r>
                            <m:rPr>
                              <m:sty m:val="p"/>
                            </m:rPr>
                            <a:rPr lang="en-US" altLang="ko-KR" sz="1600" i="0">
                              <a:latin typeface="Cambria Math" panose="02040503050406030204" pitchFamily="18" charset="0"/>
                            </a:rPr>
                            <m:t>MS</m:t>
                          </m:r>
                        </m:e>
                        <m: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𝑄</m:t>
                              </m:r>
                            </m:e>
                            <m:sub>
                              <m:r>
                                <a:rPr lang="en-US" sz="1600" b="0" i="1" smtClean="0">
                                  <a:latin typeface="Cambria Math" panose="02040503050406030204" pitchFamily="18" charset="0"/>
                                </a:rPr>
                                <m:t>21</m:t>
                              </m:r>
                            </m:sub>
                          </m:sSub>
                        </m:sub>
                      </m:sSub>
                      <m:r>
                        <a:rPr lang="en-US" sz="1600" b="0" i="1" smtClean="0">
                          <a:latin typeface="Cambria Math" panose="02040503050406030204" pitchFamily="18" charset="0"/>
                        </a:rPr>
                        <m:t>+0.31 </m:t>
                      </m:r>
                      <m:sSub>
                        <m:sSubPr>
                          <m:ctrlPr>
                            <a:rPr lang="en-US" altLang="ko-KR" sz="1600" i="1" smtClean="0">
                              <a:latin typeface="Cambria Math" panose="02040503050406030204" pitchFamily="18" charset="0"/>
                            </a:rPr>
                          </m:ctrlPr>
                        </m:sSubPr>
                        <m:e>
                          <m:r>
                            <m:rPr>
                              <m:sty m:val="p"/>
                            </m:rPr>
                            <a:rPr lang="en-US" altLang="ko-KR" sz="1600" i="0">
                              <a:latin typeface="Cambria Math" panose="02040503050406030204" pitchFamily="18" charset="0"/>
                            </a:rPr>
                            <m:t>MS</m:t>
                          </m:r>
                        </m:e>
                        <m: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𝑄</m:t>
                              </m:r>
                            </m:e>
                            <m:sub>
                              <m:r>
                                <a:rPr lang="en-US" sz="1600" b="0" i="1" smtClean="0">
                                  <a:latin typeface="Cambria Math" panose="02040503050406030204" pitchFamily="18" charset="0"/>
                                </a:rPr>
                                <m:t>33</m:t>
                              </m:r>
                            </m:sub>
                          </m:sSub>
                        </m:sub>
                      </m:sSub>
                      <m:r>
                        <a:rPr lang="en-US" sz="1600" b="0" i="1" smtClean="0">
                          <a:latin typeface="Cambria Math" panose="02040503050406030204" pitchFamily="18" charset="0"/>
                        </a:rPr>
                        <m:t>+0.024=</m:t>
                      </m:r>
                      <m:r>
                        <m:rPr>
                          <m:sty m:val="p"/>
                        </m:rPr>
                        <a:rPr lang="en-US" sz="1600" b="0" i="0" smtClean="0">
                          <a:latin typeface="Cambria Math" panose="02040503050406030204" pitchFamily="18" charset="0"/>
                        </a:rPr>
                        <m:t>MS</m:t>
                      </m:r>
                      <m:r>
                        <a:rPr lang="en-US" sz="1600" b="0" i="0" smtClean="0">
                          <a:latin typeface="Cambria Math" panose="02040503050406030204" pitchFamily="18" charset="0"/>
                        </a:rPr>
                        <m:t>′</m:t>
                      </m:r>
                      <m:r>
                        <a:rPr lang="en-US" sz="1600" i="1" dirty="0" smtClean="0">
                          <a:latin typeface="Cambria Math" panose="02040503050406030204" pitchFamily="18" charset="0"/>
                        </a:rPr>
                        <m:t>(</m:t>
                      </m:r>
                      <m:r>
                        <a:rPr lang="en-US" sz="1600" i="1" dirty="0" smtClean="0">
                          <a:latin typeface="Cambria Math" panose="02040503050406030204" pitchFamily="18" charset="0"/>
                        </a:rPr>
                        <m:t>𝑇</m:t>
                      </m:r>
                      <m:r>
                        <a:rPr lang="en-US" sz="1600" i="1" dirty="0" smtClean="0">
                          <a:latin typeface="Cambria Math" panose="02040503050406030204" pitchFamily="18" charset="0"/>
                        </a:rPr>
                        <m:t>)</m:t>
                      </m:r>
                    </m:oMath>
                  </m:oMathPara>
                </a14:m>
                <a:endParaRPr lang="en-US"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890146" y="2874934"/>
                <a:ext cx="5301854" cy="360804"/>
              </a:xfrm>
              <a:prstGeom prst="rect">
                <a:avLst/>
              </a:prstGeom>
              <a:blipFill>
                <a:blip r:embed="rId4"/>
                <a:stretch>
                  <a:fillRect b="-3279"/>
                </a:stretch>
              </a:blipFill>
              <a:ln>
                <a:solidFill>
                  <a:schemeClr val="tx1"/>
                </a:solidFill>
              </a:ln>
            </p:spPr>
            <p:txBody>
              <a:bodyPr/>
              <a:lstStyle/>
              <a:p>
                <a:r>
                  <a:rPr lang="en-US">
                    <a:noFill/>
                  </a:rPr>
                  <a:t> </a:t>
                </a:r>
              </a:p>
            </p:txBody>
          </p:sp>
        </mc:Fallback>
      </mc:AlternateContent>
      <p:sp>
        <p:nvSpPr>
          <p:cNvPr id="15" name="Rounded Rectangle 14"/>
          <p:cNvSpPr/>
          <p:nvPr/>
        </p:nvSpPr>
        <p:spPr>
          <a:xfrm>
            <a:off x="5351250" y="1962376"/>
            <a:ext cx="879895" cy="156019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CLARS</a:t>
            </a:r>
            <a:endParaRPr lang="en-US" dirty="0">
              <a:solidFill>
                <a:srgbClr val="0070C0"/>
              </a:solidFill>
            </a:endParaRPr>
          </a:p>
        </p:txBody>
      </p:sp>
      <p:cxnSp>
        <p:nvCxnSpPr>
          <p:cNvPr id="17" name="Elbow Connector 16"/>
          <p:cNvCxnSpPr>
            <a:stCxn id="3" idx="0"/>
          </p:cNvCxnSpPr>
          <p:nvPr/>
        </p:nvCxnSpPr>
        <p:spPr>
          <a:xfrm rot="16200000" flipH="1">
            <a:off x="3488824" y="408752"/>
            <a:ext cx="426539" cy="3298308"/>
          </a:xfrm>
          <a:prstGeom prst="bentConnector4">
            <a:avLst>
              <a:gd name="adj1" fmla="val -53594"/>
              <a:gd name="adj2" fmla="val 8059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 idx="3"/>
            <a:endCxn id="15" idx="1"/>
          </p:cNvCxnSpPr>
          <p:nvPr/>
        </p:nvCxnSpPr>
        <p:spPr>
          <a:xfrm flipV="1">
            <a:off x="4657763" y="2742474"/>
            <a:ext cx="693487"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22" idx="3"/>
          </p:cNvCxnSpPr>
          <p:nvPr/>
        </p:nvCxnSpPr>
        <p:spPr>
          <a:xfrm flipV="1">
            <a:off x="4429178" y="3090515"/>
            <a:ext cx="922074" cy="747602"/>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890146" y="2135707"/>
            <a:ext cx="3803254" cy="369332"/>
          </a:xfrm>
          <a:prstGeom prst="rect">
            <a:avLst/>
          </a:prstGeom>
          <a:noFill/>
          <a:ln>
            <a:solidFill>
              <a:schemeClr val="tx1"/>
            </a:solidFill>
          </a:ln>
        </p:spPr>
        <p:txBody>
          <a:bodyPr wrap="square" rtlCol="0">
            <a:spAutoFit/>
          </a:bodyPr>
          <a:lstStyle/>
          <a:p>
            <a:r>
              <a:rPr lang="en-US" dirty="0" smtClean="0"/>
              <a:t>Reduced set of operators {Q</a:t>
            </a:r>
            <a:r>
              <a:rPr lang="en-US" baseline="-25000" dirty="0" smtClean="0"/>
              <a:t>11</a:t>
            </a:r>
            <a:r>
              <a:rPr lang="en-US" dirty="0" smtClean="0"/>
              <a:t>,Q</a:t>
            </a:r>
            <a:r>
              <a:rPr lang="en-US" baseline="-25000" dirty="0" smtClean="0"/>
              <a:t>21</a:t>
            </a:r>
            <a:r>
              <a:rPr lang="en-US" dirty="0" smtClean="0"/>
              <a:t>,Q</a:t>
            </a:r>
            <a:r>
              <a:rPr lang="en-US" baseline="-25000" dirty="0" smtClean="0"/>
              <a:t>33</a:t>
            </a:r>
            <a:r>
              <a:rPr lang="en-US" dirty="0" smtClean="0"/>
              <a:t>}</a:t>
            </a:r>
            <a:endParaRPr lang="en-US" dirty="0"/>
          </a:p>
        </p:txBody>
      </p:sp>
      <p:cxnSp>
        <p:nvCxnSpPr>
          <p:cNvPr id="30" name="Straight Arrow Connector 29"/>
          <p:cNvCxnSpPr>
            <a:stCxn id="15" idx="3"/>
            <a:endCxn id="29" idx="1"/>
          </p:cNvCxnSpPr>
          <p:nvPr/>
        </p:nvCxnSpPr>
        <p:spPr>
          <a:xfrm flipV="1">
            <a:off x="6231145" y="2320373"/>
            <a:ext cx="659001" cy="42210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5" idx="3"/>
            <a:endCxn id="11" idx="1"/>
          </p:cNvCxnSpPr>
          <p:nvPr/>
        </p:nvCxnSpPr>
        <p:spPr>
          <a:xfrm>
            <a:off x="6231145" y="2742474"/>
            <a:ext cx="659001" cy="31286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33400" y="1474138"/>
            <a:ext cx="1565557" cy="369332"/>
          </a:xfrm>
          <a:prstGeom prst="rect">
            <a:avLst/>
          </a:prstGeom>
          <a:noFill/>
          <a:ln>
            <a:solidFill>
              <a:schemeClr val="tx1"/>
            </a:solidFill>
          </a:ln>
        </p:spPr>
        <p:txBody>
          <a:bodyPr wrap="none" rtlCol="0">
            <a:spAutoFit/>
          </a:bodyPr>
          <a:lstStyle/>
          <a:p>
            <a:r>
              <a:rPr lang="en-US" b="1" dirty="0" smtClean="0">
                <a:solidFill>
                  <a:srgbClr val="0070C0"/>
                </a:solidFill>
              </a:rPr>
              <a:t>Training Phase</a:t>
            </a:r>
            <a:endParaRPr lang="en-US" b="1" dirty="0">
              <a:solidFill>
                <a:srgbClr val="0070C0"/>
              </a:solidFill>
            </a:endParaRPr>
          </a:p>
        </p:txBody>
      </p:sp>
      <p:sp>
        <p:nvSpPr>
          <p:cNvPr id="38" name="TextBox 37"/>
          <p:cNvSpPr txBox="1"/>
          <p:nvPr/>
        </p:nvSpPr>
        <p:spPr>
          <a:xfrm>
            <a:off x="533400" y="4326035"/>
            <a:ext cx="1471813" cy="369332"/>
          </a:xfrm>
          <a:prstGeom prst="rect">
            <a:avLst/>
          </a:prstGeom>
          <a:noFill/>
          <a:ln>
            <a:solidFill>
              <a:schemeClr val="tx1"/>
            </a:solidFill>
          </a:ln>
        </p:spPr>
        <p:txBody>
          <a:bodyPr wrap="none" rtlCol="0">
            <a:spAutoFit/>
          </a:bodyPr>
          <a:lstStyle/>
          <a:p>
            <a:r>
              <a:rPr lang="en-US" b="1" dirty="0" smtClean="0">
                <a:solidFill>
                  <a:srgbClr val="0070C0"/>
                </a:solidFill>
              </a:rPr>
              <a:t>Testing Phase</a:t>
            </a:r>
            <a:endParaRPr lang="en-US" b="1" dirty="0">
              <a:solidFill>
                <a:srgbClr val="0070C0"/>
              </a:solidFill>
            </a:endParaRPr>
          </a:p>
        </p:txBody>
      </p:sp>
      <p:cxnSp>
        <p:nvCxnSpPr>
          <p:cNvPr id="40" name="Straight Connector 39"/>
          <p:cNvCxnSpPr/>
          <p:nvPr/>
        </p:nvCxnSpPr>
        <p:spPr>
          <a:xfrm>
            <a:off x="327804" y="4192438"/>
            <a:ext cx="11386868"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42" name="Table 41"/>
              <p:cNvGraphicFramePr>
                <a:graphicFrameLocks noGrp="1"/>
              </p:cNvGraphicFramePr>
              <p:nvPr>
                <p:extLst/>
              </p:nvPr>
            </p:nvGraphicFramePr>
            <p:xfrm>
              <a:off x="4295162" y="4767738"/>
              <a:ext cx="471022" cy="897732"/>
            </p:xfrm>
            <a:graphic>
              <a:graphicData uri="http://schemas.openxmlformats.org/drawingml/2006/table">
                <a:tbl>
                  <a:tblPr>
                    <a:tableStyleId>{5940675A-B579-460E-94D1-54222C63F5DA}</a:tableStyleId>
                  </a:tblPr>
                  <a:tblGrid>
                    <a:gridCol w="471022">
                      <a:extLst>
                        <a:ext uri="{9D8B030D-6E8A-4147-A177-3AD203B41FA5}">
                          <a16:colId xmlns:a16="http://schemas.microsoft.com/office/drawing/2014/main" val="1146485485"/>
                        </a:ext>
                      </a:extLst>
                    </a:gridCol>
                  </a:tblGrid>
                  <a:tr h="224433">
                    <a:tc>
                      <a:txBody>
                        <a:bodyPr/>
                        <a:lstStyle/>
                        <a:p>
                          <a:pPr algn="ctr" fontAlgn="b"/>
                          <a14:m>
                            <m:oMathPara xmlns:m="http://schemas.openxmlformats.org/officeDocument/2006/math">
                              <m:oMathParaPr>
                                <m:jc m:val="centerGroup"/>
                              </m:oMathParaPr>
                              <m:oMath xmlns:m="http://schemas.openxmlformats.org/officeDocument/2006/math">
                                <m:r>
                                  <a:rPr lang="en-US" sz="1100" b="1" i="1" u="none" strike="noStrike" dirty="0" smtClean="0">
                                    <a:effectLst/>
                                    <a:latin typeface="Cambria Math" panose="02040503050406030204" pitchFamily="18" charset="0"/>
                                  </a:rPr>
                                  <m:t>𝑴𝑺</m:t>
                                </m:r>
                              </m:oMath>
                            </m:oMathPara>
                          </a14:m>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87662440"/>
                      </a:ext>
                    </a:extLst>
                  </a:tr>
                  <a:tr h="224433">
                    <a:tc>
                      <a:txBody>
                        <a:bodyPr/>
                        <a:lstStyle/>
                        <a:p>
                          <a:pPr algn="r" fontAlgn="b"/>
                          <a:r>
                            <a:rPr lang="en-US" sz="1100" u="none" strike="noStrike">
                              <a:effectLst/>
                            </a:rPr>
                            <a:t>0.17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19804601"/>
                      </a:ext>
                    </a:extLst>
                  </a:tr>
                  <a:tr h="224433">
                    <a:tc>
                      <a:txBody>
                        <a:bodyPr/>
                        <a:lstStyle/>
                        <a:p>
                          <a:pPr algn="r" fontAlgn="b"/>
                          <a:r>
                            <a:rPr lang="en-US" sz="1100" u="none" strike="noStrike" dirty="0">
                              <a:effectLst/>
                            </a:rPr>
                            <a:t>0.38</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29429834"/>
                      </a:ext>
                    </a:extLst>
                  </a:tr>
                  <a:tr h="224433">
                    <a:tc>
                      <a:txBody>
                        <a:bodyPr/>
                        <a:lstStyle/>
                        <a:p>
                          <a:pPr algn="r" fontAlgn="b"/>
                          <a:r>
                            <a:rPr lang="en-US" sz="1100" u="none" strike="noStrike" dirty="0">
                              <a:effectLst/>
                            </a:rPr>
                            <a:t>0.50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9904332"/>
                      </a:ext>
                    </a:extLst>
                  </a:tr>
                </a:tbl>
              </a:graphicData>
            </a:graphic>
          </p:graphicFrame>
        </mc:Choice>
        <mc:Fallback xmlns="">
          <p:graphicFrame>
            <p:nvGraphicFramePr>
              <p:cNvPr id="42" name="Table 41"/>
              <p:cNvGraphicFramePr>
                <a:graphicFrameLocks noGrp="1"/>
              </p:cNvGraphicFramePr>
              <p:nvPr>
                <p:extLst>
                  <p:ext uri="{D42A27DB-BD31-4B8C-83A1-F6EECF244321}">
                    <p14:modId xmlns:p14="http://schemas.microsoft.com/office/powerpoint/2010/main" val="2822571348"/>
                  </p:ext>
                </p:extLst>
              </p:nvPr>
            </p:nvGraphicFramePr>
            <p:xfrm>
              <a:off x="4295162" y="4767738"/>
              <a:ext cx="471022" cy="897732"/>
            </p:xfrm>
            <a:graphic>
              <a:graphicData uri="http://schemas.openxmlformats.org/drawingml/2006/table">
                <a:tbl>
                  <a:tblPr>
                    <a:tableStyleId>{5940675A-B579-460E-94D1-54222C63F5DA}</a:tableStyleId>
                  </a:tblPr>
                  <a:tblGrid>
                    <a:gridCol w="471022">
                      <a:extLst>
                        <a:ext uri="{9D8B030D-6E8A-4147-A177-3AD203B41FA5}">
                          <a16:colId xmlns:a16="http://schemas.microsoft.com/office/drawing/2014/main" val="1146485485"/>
                        </a:ext>
                      </a:extLst>
                    </a:gridCol>
                  </a:tblGrid>
                  <a:tr h="224433">
                    <a:tc>
                      <a:txBody>
                        <a:bodyPr/>
                        <a:lstStyle/>
                        <a:p>
                          <a:endParaRPr lang="en-US"/>
                        </a:p>
                      </a:txBody>
                      <a:tcPr marL="9525" marR="9525" marT="9525" marB="0" anchor="b">
                        <a:blipFill>
                          <a:blip r:embed="rId5"/>
                          <a:stretch>
                            <a:fillRect l="-1282" t="-2703" r="-2564" b="-335135"/>
                          </a:stretch>
                        </a:blipFill>
                      </a:tcPr>
                    </a:tc>
                    <a:extLst>
                      <a:ext uri="{0D108BD9-81ED-4DB2-BD59-A6C34878D82A}">
                        <a16:rowId xmlns:a16="http://schemas.microsoft.com/office/drawing/2014/main" val="3487662440"/>
                      </a:ext>
                    </a:extLst>
                  </a:tr>
                  <a:tr h="224433">
                    <a:tc>
                      <a:txBody>
                        <a:bodyPr/>
                        <a:lstStyle/>
                        <a:p>
                          <a:pPr algn="r" fontAlgn="b"/>
                          <a:r>
                            <a:rPr lang="en-US" sz="1100" u="none" strike="noStrike">
                              <a:effectLst/>
                            </a:rPr>
                            <a:t>0.17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19804601"/>
                      </a:ext>
                    </a:extLst>
                  </a:tr>
                  <a:tr h="224433">
                    <a:tc>
                      <a:txBody>
                        <a:bodyPr/>
                        <a:lstStyle/>
                        <a:p>
                          <a:pPr algn="r" fontAlgn="b"/>
                          <a:r>
                            <a:rPr lang="en-US" sz="1100" u="none" strike="noStrike" dirty="0">
                              <a:effectLst/>
                            </a:rPr>
                            <a:t>0.38</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29429834"/>
                      </a:ext>
                    </a:extLst>
                  </a:tr>
                  <a:tr h="224433">
                    <a:tc>
                      <a:txBody>
                        <a:bodyPr/>
                        <a:lstStyle/>
                        <a:p>
                          <a:pPr algn="r" fontAlgn="b"/>
                          <a:r>
                            <a:rPr lang="en-US" sz="1100" u="none" strike="noStrike" dirty="0">
                              <a:effectLst/>
                            </a:rPr>
                            <a:t>0.50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9904332"/>
                      </a:ext>
                    </a:extLst>
                  </a:tr>
                </a:tbl>
              </a:graphicData>
            </a:graphic>
          </p:graphicFrame>
        </mc:Fallback>
      </mc:AlternateContent>
      <p:sp>
        <p:nvSpPr>
          <p:cNvPr id="44" name="Rounded Rectangle 43"/>
          <p:cNvSpPr/>
          <p:nvPr/>
        </p:nvSpPr>
        <p:spPr>
          <a:xfrm>
            <a:off x="5303213" y="4912197"/>
            <a:ext cx="1390551" cy="61501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MS Prediction</a:t>
            </a:r>
            <a:endParaRPr lang="en-US" dirty="0">
              <a:solidFill>
                <a:srgbClr val="0070C0"/>
              </a:solidFill>
            </a:endParaRPr>
          </a:p>
        </p:txBody>
      </p:sp>
      <p:cxnSp>
        <p:nvCxnSpPr>
          <p:cNvPr id="46" name="Elbow Connector 45"/>
          <p:cNvCxnSpPr>
            <a:stCxn id="11" idx="2"/>
            <a:endCxn id="44" idx="0"/>
          </p:cNvCxnSpPr>
          <p:nvPr/>
        </p:nvCxnSpPr>
        <p:spPr>
          <a:xfrm rot="5400000">
            <a:off x="6931552" y="2302675"/>
            <a:ext cx="1676459" cy="3542584"/>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36" idx="0"/>
            <a:endCxn id="44" idx="1"/>
          </p:cNvCxnSpPr>
          <p:nvPr/>
        </p:nvCxnSpPr>
        <p:spPr>
          <a:xfrm rot="16200000" flipH="1">
            <a:off x="3457422" y="3373911"/>
            <a:ext cx="445769" cy="3245812"/>
          </a:xfrm>
          <a:prstGeom prst="bentConnector4">
            <a:avLst>
              <a:gd name="adj1" fmla="val -51282"/>
              <a:gd name="adj2" fmla="val 89688"/>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52" name="Table 51"/>
              <p:cNvGraphicFramePr>
                <a:graphicFrameLocks noGrp="1"/>
              </p:cNvGraphicFramePr>
              <p:nvPr>
                <p:extLst/>
              </p:nvPr>
            </p:nvGraphicFramePr>
            <p:xfrm>
              <a:off x="7250460" y="4781762"/>
              <a:ext cx="464458" cy="883708"/>
            </p:xfrm>
            <a:graphic>
              <a:graphicData uri="http://schemas.openxmlformats.org/drawingml/2006/table">
                <a:tbl>
                  <a:tblPr>
                    <a:tableStyleId>{5940675A-B579-460E-94D1-54222C63F5DA}</a:tableStyleId>
                  </a:tblPr>
                  <a:tblGrid>
                    <a:gridCol w="464458">
                      <a:extLst>
                        <a:ext uri="{9D8B030D-6E8A-4147-A177-3AD203B41FA5}">
                          <a16:colId xmlns:a16="http://schemas.microsoft.com/office/drawing/2014/main" val="1146485485"/>
                        </a:ext>
                      </a:extLst>
                    </a:gridCol>
                  </a:tblGrid>
                  <a:tr h="220927">
                    <a:tc>
                      <a:txBody>
                        <a:bodyPr/>
                        <a:lstStyle/>
                        <a:p>
                          <a:pPr algn="ctr" fontAlgn="b"/>
                          <a14:m>
                            <m:oMath xmlns:m="http://schemas.openxmlformats.org/officeDocument/2006/math">
                              <m:r>
                                <a:rPr lang="en-US" sz="1100" b="1" i="1" u="none" strike="noStrike" dirty="0" smtClean="0">
                                  <a:effectLst/>
                                  <a:latin typeface="Cambria Math" panose="02040503050406030204" pitchFamily="18" charset="0"/>
                                </a:rPr>
                                <m:t>𝑴𝑺</m:t>
                              </m:r>
                            </m:oMath>
                          </a14:m>
                          <a:r>
                            <a:rPr lang="en-US" sz="1100" b="1" i="0" u="none" strike="noStrike" dirty="0" smtClean="0">
                              <a:solidFill>
                                <a:srgbClr val="000000"/>
                              </a:solidFill>
                              <a:effectLst/>
                              <a:latin typeface="Calibri" panose="020F0502020204030204" pitchFamily="34" charset="0"/>
                            </a:rPr>
                            <a:t>’</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87662440"/>
                      </a:ext>
                    </a:extLst>
                  </a:tr>
                  <a:tr h="220927">
                    <a:tc>
                      <a:txBody>
                        <a:bodyPr/>
                        <a:lstStyle/>
                        <a:p>
                          <a:pPr algn="r" fontAlgn="b"/>
                          <a:r>
                            <a:rPr lang="en-US" sz="1100" u="none" strike="noStrike" dirty="0" smtClean="0">
                              <a:effectLst/>
                            </a:rPr>
                            <a:t>0.14</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19804601"/>
                      </a:ext>
                    </a:extLst>
                  </a:tr>
                  <a:tr h="220927">
                    <a:tc>
                      <a:txBody>
                        <a:bodyPr/>
                        <a:lstStyle/>
                        <a:p>
                          <a:pPr algn="r" fontAlgn="b"/>
                          <a:r>
                            <a:rPr lang="en-US" sz="1100" u="none" strike="noStrike" dirty="0" smtClean="0">
                              <a:effectLst/>
                            </a:rPr>
                            <a:t>0.29</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29429834"/>
                      </a:ext>
                    </a:extLst>
                  </a:tr>
                  <a:tr h="220927">
                    <a:tc>
                      <a:txBody>
                        <a:bodyPr/>
                        <a:lstStyle/>
                        <a:p>
                          <a:pPr algn="r" fontAlgn="b"/>
                          <a:r>
                            <a:rPr lang="en-US" sz="1100" u="none" strike="noStrike" dirty="0" smtClean="0">
                              <a:effectLst/>
                            </a:rPr>
                            <a:t>0.47</a:t>
                          </a:r>
                        </a:p>
                      </a:txBody>
                      <a:tcPr marL="9525" marR="9525" marT="9525" marB="0" anchor="b"/>
                    </a:tc>
                    <a:extLst>
                      <a:ext uri="{0D108BD9-81ED-4DB2-BD59-A6C34878D82A}">
                        <a16:rowId xmlns:a16="http://schemas.microsoft.com/office/drawing/2014/main" val="59904332"/>
                      </a:ext>
                    </a:extLst>
                  </a:tr>
                </a:tbl>
              </a:graphicData>
            </a:graphic>
          </p:graphicFrame>
        </mc:Choice>
        <mc:Fallback xmlns="">
          <p:graphicFrame>
            <p:nvGraphicFramePr>
              <p:cNvPr id="52" name="Table 51"/>
              <p:cNvGraphicFramePr>
                <a:graphicFrameLocks noGrp="1"/>
              </p:cNvGraphicFramePr>
              <p:nvPr>
                <p:extLst>
                  <p:ext uri="{D42A27DB-BD31-4B8C-83A1-F6EECF244321}">
                    <p14:modId xmlns:p14="http://schemas.microsoft.com/office/powerpoint/2010/main" val="938178894"/>
                  </p:ext>
                </p:extLst>
              </p:nvPr>
            </p:nvGraphicFramePr>
            <p:xfrm>
              <a:off x="7250460" y="4781762"/>
              <a:ext cx="464458" cy="883708"/>
            </p:xfrm>
            <a:graphic>
              <a:graphicData uri="http://schemas.openxmlformats.org/drawingml/2006/table">
                <a:tbl>
                  <a:tblPr>
                    <a:tableStyleId>{5940675A-B579-460E-94D1-54222C63F5DA}</a:tableStyleId>
                  </a:tblPr>
                  <a:tblGrid>
                    <a:gridCol w="464458">
                      <a:extLst>
                        <a:ext uri="{9D8B030D-6E8A-4147-A177-3AD203B41FA5}">
                          <a16:colId xmlns:a16="http://schemas.microsoft.com/office/drawing/2014/main" val="1146485485"/>
                        </a:ext>
                      </a:extLst>
                    </a:gridCol>
                  </a:tblGrid>
                  <a:tr h="220927">
                    <a:tc>
                      <a:txBody>
                        <a:bodyPr/>
                        <a:lstStyle/>
                        <a:p>
                          <a:endParaRPr lang="en-US"/>
                        </a:p>
                      </a:txBody>
                      <a:tcPr marL="9525" marR="9525" marT="9525" marB="0" anchor="b">
                        <a:blipFill>
                          <a:blip r:embed="rId6"/>
                          <a:stretch>
                            <a:fillRect l="-1299" t="-2703" r="-2597" b="-329730"/>
                          </a:stretch>
                        </a:blipFill>
                      </a:tcPr>
                    </a:tc>
                    <a:extLst>
                      <a:ext uri="{0D108BD9-81ED-4DB2-BD59-A6C34878D82A}">
                        <a16:rowId xmlns:a16="http://schemas.microsoft.com/office/drawing/2014/main" val="3487662440"/>
                      </a:ext>
                    </a:extLst>
                  </a:tr>
                  <a:tr h="220927">
                    <a:tc>
                      <a:txBody>
                        <a:bodyPr/>
                        <a:lstStyle/>
                        <a:p>
                          <a:pPr algn="r" fontAlgn="b"/>
                          <a:r>
                            <a:rPr lang="en-US" sz="1100" u="none" strike="noStrike" dirty="0" smtClean="0">
                              <a:effectLst/>
                            </a:rPr>
                            <a:t>0.14</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19804601"/>
                      </a:ext>
                    </a:extLst>
                  </a:tr>
                  <a:tr h="220927">
                    <a:tc>
                      <a:txBody>
                        <a:bodyPr/>
                        <a:lstStyle/>
                        <a:p>
                          <a:pPr algn="r" fontAlgn="b"/>
                          <a:r>
                            <a:rPr lang="en-US" sz="1100" u="none" strike="noStrike" dirty="0" smtClean="0">
                              <a:effectLst/>
                            </a:rPr>
                            <a:t>0.29</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29429834"/>
                      </a:ext>
                    </a:extLst>
                  </a:tr>
                  <a:tr h="220927">
                    <a:tc>
                      <a:txBody>
                        <a:bodyPr/>
                        <a:lstStyle/>
                        <a:p>
                          <a:pPr algn="r" fontAlgn="b"/>
                          <a:r>
                            <a:rPr lang="en-US" sz="1100" u="none" strike="noStrike" dirty="0" smtClean="0">
                              <a:effectLst/>
                            </a:rPr>
                            <a:t>0.47</a:t>
                          </a:r>
                        </a:p>
                      </a:txBody>
                      <a:tcPr marL="9525" marR="9525" marT="9525" marB="0" anchor="b"/>
                    </a:tc>
                    <a:extLst>
                      <a:ext uri="{0D108BD9-81ED-4DB2-BD59-A6C34878D82A}">
                        <a16:rowId xmlns:a16="http://schemas.microsoft.com/office/drawing/2014/main" val="59904332"/>
                      </a:ext>
                    </a:extLst>
                  </a:tr>
                </a:tbl>
              </a:graphicData>
            </a:graphic>
          </p:graphicFrame>
        </mc:Fallback>
      </mc:AlternateContent>
      <p:cxnSp>
        <p:nvCxnSpPr>
          <p:cNvPr id="54" name="Straight Arrow Connector 53"/>
          <p:cNvCxnSpPr>
            <a:stCxn id="44" idx="3"/>
            <a:endCxn id="52" idx="1"/>
          </p:cNvCxnSpPr>
          <p:nvPr/>
        </p:nvCxnSpPr>
        <p:spPr>
          <a:xfrm>
            <a:off x="6693764" y="5219702"/>
            <a:ext cx="556696" cy="39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664693" y="6246965"/>
            <a:ext cx="2667590" cy="369332"/>
          </a:xfrm>
          <a:prstGeom prst="rect">
            <a:avLst/>
          </a:prstGeom>
          <a:noFill/>
        </p:spPr>
        <p:txBody>
          <a:bodyPr wrap="none" rtlCol="0">
            <a:spAutoFit/>
          </a:bodyPr>
          <a:lstStyle/>
          <a:p>
            <a:pPr algn="ctr"/>
            <a:r>
              <a:rPr lang="en-US" dirty="0" smtClean="0"/>
              <a:t>Actual MS vs Predicted MS</a:t>
            </a:r>
            <a:endParaRPr lang="en-US" dirty="0"/>
          </a:p>
        </p:txBody>
      </p:sp>
      <p:cxnSp>
        <p:nvCxnSpPr>
          <p:cNvPr id="58" name="Straight Arrow Connector 57"/>
          <p:cNvCxnSpPr>
            <a:stCxn id="56" idx="3"/>
            <a:endCxn id="52" idx="2"/>
          </p:cNvCxnSpPr>
          <p:nvPr/>
        </p:nvCxnSpPr>
        <p:spPr>
          <a:xfrm flipV="1">
            <a:off x="7332283" y="5665470"/>
            <a:ext cx="150406" cy="7661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6" idx="1"/>
            <a:endCxn id="42" idx="2"/>
          </p:cNvCxnSpPr>
          <p:nvPr/>
        </p:nvCxnSpPr>
        <p:spPr>
          <a:xfrm flipH="1" flipV="1">
            <a:off x="4530673" y="5665470"/>
            <a:ext cx="134020" cy="7661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8418898" y="4326035"/>
            <a:ext cx="3646532" cy="923330"/>
          </a:xfrm>
          <a:prstGeom prst="rect">
            <a:avLst/>
          </a:prstGeom>
          <a:noFill/>
          <a:ln>
            <a:solidFill>
              <a:schemeClr val="tx1"/>
            </a:solidFill>
          </a:ln>
        </p:spPr>
        <p:txBody>
          <a:bodyPr wrap="square" rtlCol="0">
            <a:spAutoFit/>
          </a:bodyPr>
          <a:lstStyle/>
          <a:p>
            <a:r>
              <a:rPr lang="en-US" dirty="0" smtClean="0"/>
              <a:t>Evaluate prediction:</a:t>
            </a:r>
          </a:p>
          <a:p>
            <a:r>
              <a:rPr lang="en-US" dirty="0" smtClean="0"/>
              <a:t>MSE (fine-grained) = </a:t>
            </a:r>
            <a:r>
              <a:rPr lang="en-US" dirty="0" smtClean="0">
                <a:solidFill>
                  <a:srgbClr val="00B050"/>
                </a:solidFill>
              </a:rPr>
              <a:t>0.005</a:t>
            </a:r>
          </a:p>
          <a:p>
            <a:r>
              <a:rPr lang="en-US" dirty="0" smtClean="0"/>
              <a:t>MSE (coarse-grained) = </a:t>
            </a:r>
            <a:r>
              <a:rPr lang="en-US" dirty="0" smtClean="0">
                <a:solidFill>
                  <a:srgbClr val="FF0000"/>
                </a:solidFill>
              </a:rPr>
              <a:t>0.011</a:t>
            </a:r>
            <a:endParaRPr lang="en-US" dirty="0">
              <a:solidFill>
                <a:srgbClr val="FF0000"/>
              </a:solidFill>
            </a:endParaRPr>
          </a:p>
        </p:txBody>
      </p:sp>
      <p:graphicFrame>
        <p:nvGraphicFramePr>
          <p:cNvPr id="3" name="Table 2"/>
          <p:cNvGraphicFramePr>
            <a:graphicFrameLocks noGrp="1"/>
          </p:cNvGraphicFramePr>
          <p:nvPr>
            <p:extLst/>
          </p:nvPr>
        </p:nvGraphicFramePr>
        <p:xfrm>
          <a:off x="34974" y="1844637"/>
          <a:ext cx="4035933" cy="1666464"/>
        </p:xfrm>
        <a:graphic>
          <a:graphicData uri="http://schemas.openxmlformats.org/drawingml/2006/table">
            <a:tbl>
              <a:tblPr>
                <a:tableStyleId>{5940675A-B579-460E-94D1-54222C63F5DA}</a:tableStyleId>
              </a:tblPr>
              <a:tblGrid>
                <a:gridCol w="366903">
                  <a:extLst>
                    <a:ext uri="{9D8B030D-6E8A-4147-A177-3AD203B41FA5}">
                      <a16:colId xmlns:a16="http://schemas.microsoft.com/office/drawing/2014/main" val="719965387"/>
                    </a:ext>
                  </a:extLst>
                </a:gridCol>
                <a:gridCol w="366903">
                  <a:extLst>
                    <a:ext uri="{9D8B030D-6E8A-4147-A177-3AD203B41FA5}">
                      <a16:colId xmlns:a16="http://schemas.microsoft.com/office/drawing/2014/main" val="605112304"/>
                    </a:ext>
                  </a:extLst>
                </a:gridCol>
                <a:gridCol w="366903">
                  <a:extLst>
                    <a:ext uri="{9D8B030D-6E8A-4147-A177-3AD203B41FA5}">
                      <a16:colId xmlns:a16="http://schemas.microsoft.com/office/drawing/2014/main" val="3812496935"/>
                    </a:ext>
                  </a:extLst>
                </a:gridCol>
                <a:gridCol w="366903">
                  <a:extLst>
                    <a:ext uri="{9D8B030D-6E8A-4147-A177-3AD203B41FA5}">
                      <a16:colId xmlns:a16="http://schemas.microsoft.com/office/drawing/2014/main" val="2434267306"/>
                    </a:ext>
                  </a:extLst>
                </a:gridCol>
                <a:gridCol w="366903">
                  <a:extLst>
                    <a:ext uri="{9D8B030D-6E8A-4147-A177-3AD203B41FA5}">
                      <a16:colId xmlns:a16="http://schemas.microsoft.com/office/drawing/2014/main" val="159695904"/>
                    </a:ext>
                  </a:extLst>
                </a:gridCol>
                <a:gridCol w="366903">
                  <a:extLst>
                    <a:ext uri="{9D8B030D-6E8A-4147-A177-3AD203B41FA5}">
                      <a16:colId xmlns:a16="http://schemas.microsoft.com/office/drawing/2014/main" val="220323901"/>
                    </a:ext>
                  </a:extLst>
                </a:gridCol>
                <a:gridCol w="366903">
                  <a:extLst>
                    <a:ext uri="{9D8B030D-6E8A-4147-A177-3AD203B41FA5}">
                      <a16:colId xmlns:a16="http://schemas.microsoft.com/office/drawing/2014/main" val="1446566165"/>
                    </a:ext>
                  </a:extLst>
                </a:gridCol>
                <a:gridCol w="366903">
                  <a:extLst>
                    <a:ext uri="{9D8B030D-6E8A-4147-A177-3AD203B41FA5}">
                      <a16:colId xmlns:a16="http://schemas.microsoft.com/office/drawing/2014/main" val="3389859445"/>
                    </a:ext>
                  </a:extLst>
                </a:gridCol>
                <a:gridCol w="366903">
                  <a:extLst>
                    <a:ext uri="{9D8B030D-6E8A-4147-A177-3AD203B41FA5}">
                      <a16:colId xmlns:a16="http://schemas.microsoft.com/office/drawing/2014/main" val="2920846538"/>
                    </a:ext>
                  </a:extLst>
                </a:gridCol>
                <a:gridCol w="366903">
                  <a:extLst>
                    <a:ext uri="{9D8B030D-6E8A-4147-A177-3AD203B41FA5}">
                      <a16:colId xmlns:a16="http://schemas.microsoft.com/office/drawing/2014/main" val="2613298929"/>
                    </a:ext>
                  </a:extLst>
                </a:gridCol>
                <a:gridCol w="366903">
                  <a:extLst>
                    <a:ext uri="{9D8B030D-6E8A-4147-A177-3AD203B41FA5}">
                      <a16:colId xmlns:a16="http://schemas.microsoft.com/office/drawing/2014/main" val="1962750176"/>
                    </a:ext>
                  </a:extLst>
                </a:gridCol>
              </a:tblGrid>
              <a:tr h="0">
                <a:tc rowSpan="2">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rowSpan="2">
                  <a:txBody>
                    <a:bodyPr/>
                    <a:lstStyle/>
                    <a:p>
                      <a:pPr algn="ctr" fontAlgn="b"/>
                      <a:r>
                        <a:rPr lang="en-US" sz="1100" b="1" i="0" u="none" strike="noStrike" dirty="0" smtClean="0">
                          <a:solidFill>
                            <a:srgbClr val="000000"/>
                          </a:solidFill>
                          <a:effectLst/>
                          <a:latin typeface="Calibri" panose="020F0502020204030204" pitchFamily="34" charset="0"/>
                        </a:rPr>
                        <a:t>MS</a:t>
                      </a:r>
                      <a:r>
                        <a:rPr lang="en-US" altLang="ko-KR" sz="1100" b="1" i="0" u="none" strike="noStrike" baseline="-25000" dirty="0" smtClean="0">
                          <a:solidFill>
                            <a:srgbClr val="000000"/>
                          </a:solidFill>
                          <a:effectLst/>
                          <a:latin typeface="Calibri" panose="020F0502020204030204" pitchFamily="34" charset="0"/>
                        </a:rPr>
                        <a:t>Q</a:t>
                      </a:r>
                      <a:r>
                        <a:rPr lang="en-US" altLang="ko-KR" sz="1100" b="1" i="0" u="none" strike="noStrike" dirty="0" smtClean="0">
                          <a:solidFill>
                            <a:srgbClr val="000000"/>
                          </a:solidFill>
                          <a:effectLst/>
                          <a:latin typeface="Calibri" panose="020F0502020204030204" pitchFamily="34" charset="0"/>
                        </a:rPr>
                        <a:t> </a:t>
                      </a:r>
                      <a:endParaRPr lang="en-US" sz="1100" b="1" i="0" u="none" strike="noStrike" dirty="0">
                        <a:solidFill>
                          <a:srgbClr val="000000"/>
                        </a:solidFill>
                        <a:effectLst/>
                        <a:latin typeface="Calibri" panose="020F0502020204030204" pitchFamily="34" charset="0"/>
                      </a:endParaRPr>
                    </a:p>
                  </a:txBody>
                  <a:tcPr marL="9525" marR="9525" marT="9525" marB="0" anchor="ctr"/>
                </a:tc>
                <a:tc gridSpan="3">
                  <a:txBody>
                    <a:bodyPr/>
                    <a:lstStyle/>
                    <a:p>
                      <a:pPr algn="ctr" fontAlgn="b"/>
                      <a:r>
                        <a:rPr lang="en-US" sz="1100" b="1" i="0" u="none" strike="noStrike" dirty="0" smtClean="0">
                          <a:solidFill>
                            <a:srgbClr val="000000"/>
                          </a:solidFill>
                          <a:effectLst/>
                          <a:latin typeface="Calibri" panose="020F0502020204030204" pitchFamily="34" charset="0"/>
                        </a:rPr>
                        <a:t>Q</a:t>
                      </a:r>
                      <a:r>
                        <a:rPr lang="en-US" sz="1100" b="1" i="0" u="none" strike="noStrike" baseline="-25000" dirty="0" smtClean="0">
                          <a:solidFill>
                            <a:srgbClr val="000000"/>
                          </a:solidFill>
                          <a:effectLst/>
                          <a:latin typeface="Calibri" panose="020F0502020204030204" pitchFamily="34" charset="0"/>
                        </a:rPr>
                        <a:t>1</a:t>
                      </a:r>
                      <a:endParaRPr lang="en-US"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100" b="1" i="0" u="none" strike="noStrike" dirty="0">
                        <a:solidFill>
                          <a:srgbClr val="000000"/>
                        </a:solidFill>
                        <a:effectLst/>
                        <a:latin typeface="Calibri" panose="020F0502020204030204" pitchFamily="34" charset="0"/>
                      </a:endParaRPr>
                    </a:p>
                  </a:txBody>
                  <a:tcPr marL="9525" marR="9525" marT="9525" marB="0" anchor="b"/>
                </a:tc>
                <a:tc gridSpan="3">
                  <a:txBody>
                    <a:bodyPr/>
                    <a:lstStyle/>
                    <a:p>
                      <a:pPr algn="ctr" fontAlgn="b"/>
                      <a:r>
                        <a:rPr lang="en-US" sz="1100" b="1" i="0" u="none" strike="noStrike" dirty="0" smtClean="0">
                          <a:solidFill>
                            <a:srgbClr val="000000"/>
                          </a:solidFill>
                          <a:effectLst/>
                          <a:latin typeface="Calibri" panose="020F0502020204030204" pitchFamily="34" charset="0"/>
                        </a:rPr>
                        <a:t>Q</a:t>
                      </a:r>
                      <a:r>
                        <a:rPr lang="en-US" sz="1100" b="1" i="0" u="none" strike="noStrike" baseline="-25000" dirty="0" smtClean="0">
                          <a:solidFill>
                            <a:srgbClr val="000000"/>
                          </a:solidFill>
                          <a:effectLst/>
                          <a:latin typeface="Calibri" panose="020F0502020204030204" pitchFamily="34" charset="0"/>
                        </a:rPr>
                        <a:t>2</a:t>
                      </a:r>
                      <a:endParaRPr lang="en-US"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100" b="1" i="0" u="none" strike="noStrike" dirty="0">
                        <a:solidFill>
                          <a:srgbClr val="000000"/>
                        </a:solidFill>
                        <a:effectLst/>
                        <a:latin typeface="Calibri" panose="020F0502020204030204" pitchFamily="34" charset="0"/>
                      </a:endParaRPr>
                    </a:p>
                  </a:txBody>
                  <a:tcPr marL="9525" marR="9525" marT="9525" marB="0" anchor="b"/>
                </a:tc>
                <a:tc gridSpan="3">
                  <a:txBody>
                    <a:bodyPr/>
                    <a:lstStyle/>
                    <a:p>
                      <a:pPr algn="ctr" fontAlgn="b"/>
                      <a:r>
                        <a:rPr lang="en-US" sz="1100" b="1" i="0" u="none" strike="noStrike" dirty="0" smtClean="0">
                          <a:solidFill>
                            <a:srgbClr val="000000"/>
                          </a:solidFill>
                          <a:effectLst/>
                          <a:latin typeface="Calibri" panose="020F0502020204030204" pitchFamily="34" charset="0"/>
                        </a:rPr>
                        <a:t>Q</a:t>
                      </a:r>
                      <a:r>
                        <a:rPr lang="en-US" sz="1100" b="1" i="0" u="none" strike="noStrike" baseline="-25000" dirty="0" smtClean="0">
                          <a:solidFill>
                            <a:srgbClr val="000000"/>
                          </a:solidFill>
                          <a:effectLst/>
                          <a:latin typeface="Calibri" panose="020F0502020204030204" pitchFamily="34" charset="0"/>
                        </a:rPr>
                        <a:t>3</a:t>
                      </a:r>
                      <a:endParaRPr lang="en-US"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36879560"/>
                  </a:ext>
                </a:extLst>
              </a:tr>
              <a:tr h="0">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vMerge="1">
                  <a:txBody>
                    <a:bodyPr/>
                    <a:lstStyle/>
                    <a:p>
                      <a:pPr algn="ctr" fontAlgn="b"/>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11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12</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13</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21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22</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23</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31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32</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33</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68924064"/>
                  </a:ext>
                </a:extLst>
              </a:tr>
              <a:tr h="218689">
                <a:tc rowSpan="3">
                  <a:txBody>
                    <a:bodyPr/>
                    <a:lstStyle/>
                    <a:p>
                      <a:pPr algn="ctr" fontAlgn="b"/>
                      <a:r>
                        <a:rPr lang="en-US" sz="1100" u="none" strike="noStrike" dirty="0">
                          <a:effectLst/>
                        </a:rPr>
                        <a:t>P1</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1" u="none" strike="noStrike" dirty="0">
                          <a:effectLst/>
                        </a:rPr>
                        <a:t>TS1-1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0.20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0.00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0.22</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0001421"/>
                  </a:ext>
                </a:extLst>
              </a:tr>
              <a:tr h="218689">
                <a:tc vMerge="1">
                  <a:txBody>
                    <a:bodyPr/>
                    <a:lstStyle/>
                    <a:p>
                      <a:endParaRPr lang="en-US"/>
                    </a:p>
                  </a:txBody>
                  <a:tcPr/>
                </a:tc>
                <a:tc>
                  <a:txBody>
                    <a:bodyPr/>
                    <a:lstStyle/>
                    <a:p>
                      <a:pPr algn="ctr" fontAlgn="b"/>
                      <a:r>
                        <a:rPr lang="en-US" sz="1100" b="1" u="none" strike="noStrike" dirty="0">
                          <a:effectLst/>
                        </a:rPr>
                        <a:t>TS1-2</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0.71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0.56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0.83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0.78</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95266242"/>
                  </a:ext>
                </a:extLst>
              </a:tr>
              <a:tr h="218689">
                <a:tc vMerge="1">
                  <a:txBody>
                    <a:bodyPr/>
                    <a:lstStyle/>
                    <a:p>
                      <a:endParaRPr lang="en-US"/>
                    </a:p>
                  </a:txBody>
                  <a:tcPr/>
                </a:tc>
                <a:tc>
                  <a:txBody>
                    <a:bodyPr/>
                    <a:lstStyle/>
                    <a:p>
                      <a:pPr algn="ctr" fontAlgn="b"/>
                      <a:r>
                        <a:rPr lang="en-US" sz="1100" b="1" u="none" strike="noStrike" dirty="0">
                          <a:effectLst/>
                        </a:rPr>
                        <a:t>TS1-3</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0.71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0.36</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0.59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0.38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0.75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26689233"/>
                  </a:ext>
                </a:extLst>
              </a:tr>
              <a:tr h="218689">
                <a:tc rowSpan="3">
                  <a:txBody>
                    <a:bodyPr/>
                    <a:lstStyle/>
                    <a:p>
                      <a:pPr algn="ctr" fontAlgn="b"/>
                      <a:r>
                        <a:rPr lang="en-US" sz="1100" u="none" strike="noStrike" dirty="0">
                          <a:effectLst/>
                        </a:rPr>
                        <a:t>P2</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1" u="none" strike="noStrike" dirty="0">
                          <a:effectLst/>
                        </a:rPr>
                        <a:t>TS2-1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0.11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0.36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53540220"/>
                  </a:ext>
                </a:extLst>
              </a:tr>
              <a:tr h="218689">
                <a:tc vMerge="1">
                  <a:txBody>
                    <a:bodyPr/>
                    <a:lstStyle/>
                    <a:p>
                      <a:endParaRPr lang="en-US"/>
                    </a:p>
                  </a:txBody>
                  <a:tcPr/>
                </a:tc>
                <a:tc>
                  <a:txBody>
                    <a:bodyPr/>
                    <a:lstStyle/>
                    <a:p>
                      <a:pPr algn="ctr" fontAlgn="b"/>
                      <a:r>
                        <a:rPr lang="en-US" sz="1100" b="1" u="none" strike="noStrike" dirty="0">
                          <a:effectLst/>
                        </a:rPr>
                        <a:t>TS2-2</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0.67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0.47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0.47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0.44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0.35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0.43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0.64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69527122"/>
                  </a:ext>
                </a:extLst>
              </a:tr>
              <a:tr h="218689">
                <a:tc vMerge="1">
                  <a:txBody>
                    <a:bodyPr/>
                    <a:lstStyle/>
                    <a:p>
                      <a:endParaRPr lang="en-US"/>
                    </a:p>
                  </a:txBody>
                  <a:tcPr/>
                </a:tc>
                <a:tc>
                  <a:txBody>
                    <a:bodyPr/>
                    <a:lstStyle/>
                    <a:p>
                      <a:pPr algn="ctr" fontAlgn="b"/>
                      <a:r>
                        <a:rPr lang="en-US" sz="1100" b="1" u="none" strike="noStrike" dirty="0">
                          <a:effectLst/>
                        </a:rPr>
                        <a:t>TS2-3</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0.93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0.63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0.59</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0.88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0.68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0.60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0.74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0.71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0.93</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00722320"/>
                  </a:ext>
                </a:extLst>
              </a:tr>
            </a:tbl>
          </a:graphicData>
        </a:graphic>
      </p:graphicFrame>
      <mc:AlternateContent xmlns:mc="http://schemas.openxmlformats.org/markup-compatibility/2006" xmlns:a14="http://schemas.microsoft.com/office/drawing/2010/main">
        <mc:Choice Requires="a14">
          <p:graphicFrame>
            <p:nvGraphicFramePr>
              <p:cNvPr id="22" name="Table 21"/>
              <p:cNvGraphicFramePr>
                <a:graphicFrameLocks noGrp="1"/>
              </p:cNvGraphicFramePr>
              <p:nvPr>
                <p:extLst/>
              </p:nvPr>
            </p:nvGraphicFramePr>
            <p:xfrm>
              <a:off x="405444" y="3619521"/>
              <a:ext cx="4023734" cy="437192"/>
            </p:xfrm>
            <a:graphic>
              <a:graphicData uri="http://schemas.openxmlformats.org/drawingml/2006/table">
                <a:tbl>
                  <a:tblPr>
                    <a:tableStyleId>{5940675A-B579-460E-94D1-54222C63F5DA}</a:tableStyleId>
                  </a:tblPr>
                  <a:tblGrid>
                    <a:gridCol w="365794">
                      <a:extLst>
                        <a:ext uri="{9D8B030D-6E8A-4147-A177-3AD203B41FA5}">
                          <a16:colId xmlns:a16="http://schemas.microsoft.com/office/drawing/2014/main" val="4012669069"/>
                        </a:ext>
                      </a:extLst>
                    </a:gridCol>
                    <a:gridCol w="365794">
                      <a:extLst>
                        <a:ext uri="{9D8B030D-6E8A-4147-A177-3AD203B41FA5}">
                          <a16:colId xmlns:a16="http://schemas.microsoft.com/office/drawing/2014/main" val="619002123"/>
                        </a:ext>
                      </a:extLst>
                    </a:gridCol>
                    <a:gridCol w="365794">
                      <a:extLst>
                        <a:ext uri="{9D8B030D-6E8A-4147-A177-3AD203B41FA5}">
                          <a16:colId xmlns:a16="http://schemas.microsoft.com/office/drawing/2014/main" val="4208353998"/>
                        </a:ext>
                      </a:extLst>
                    </a:gridCol>
                    <a:gridCol w="365794">
                      <a:extLst>
                        <a:ext uri="{9D8B030D-6E8A-4147-A177-3AD203B41FA5}">
                          <a16:colId xmlns:a16="http://schemas.microsoft.com/office/drawing/2014/main" val="3114860450"/>
                        </a:ext>
                      </a:extLst>
                    </a:gridCol>
                    <a:gridCol w="365794">
                      <a:extLst>
                        <a:ext uri="{9D8B030D-6E8A-4147-A177-3AD203B41FA5}">
                          <a16:colId xmlns:a16="http://schemas.microsoft.com/office/drawing/2014/main" val="1573724299"/>
                        </a:ext>
                      </a:extLst>
                    </a:gridCol>
                    <a:gridCol w="365794">
                      <a:extLst>
                        <a:ext uri="{9D8B030D-6E8A-4147-A177-3AD203B41FA5}">
                          <a16:colId xmlns:a16="http://schemas.microsoft.com/office/drawing/2014/main" val="194663411"/>
                        </a:ext>
                      </a:extLst>
                    </a:gridCol>
                    <a:gridCol w="365794">
                      <a:extLst>
                        <a:ext uri="{9D8B030D-6E8A-4147-A177-3AD203B41FA5}">
                          <a16:colId xmlns:a16="http://schemas.microsoft.com/office/drawing/2014/main" val="20191530"/>
                        </a:ext>
                      </a:extLst>
                    </a:gridCol>
                    <a:gridCol w="365794">
                      <a:extLst>
                        <a:ext uri="{9D8B030D-6E8A-4147-A177-3AD203B41FA5}">
                          <a16:colId xmlns:a16="http://schemas.microsoft.com/office/drawing/2014/main" val="2418288399"/>
                        </a:ext>
                      </a:extLst>
                    </a:gridCol>
                    <a:gridCol w="365794">
                      <a:extLst>
                        <a:ext uri="{9D8B030D-6E8A-4147-A177-3AD203B41FA5}">
                          <a16:colId xmlns:a16="http://schemas.microsoft.com/office/drawing/2014/main" val="2218838645"/>
                        </a:ext>
                      </a:extLst>
                    </a:gridCol>
                    <a:gridCol w="365794">
                      <a:extLst>
                        <a:ext uri="{9D8B030D-6E8A-4147-A177-3AD203B41FA5}">
                          <a16:colId xmlns:a16="http://schemas.microsoft.com/office/drawing/2014/main" val="4057617238"/>
                        </a:ext>
                      </a:extLst>
                    </a:gridCol>
                    <a:gridCol w="365794">
                      <a:extLst>
                        <a:ext uri="{9D8B030D-6E8A-4147-A177-3AD203B41FA5}">
                          <a16:colId xmlns:a16="http://schemas.microsoft.com/office/drawing/2014/main" val="498185048"/>
                        </a:ext>
                      </a:extLst>
                    </a:gridCol>
                  </a:tblGrid>
                  <a:tr h="218596">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11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12</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13</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21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22</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23</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31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32</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33</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altLang="ko-KR" sz="1100" b="1" i="0" u="none" strike="noStrike" dirty="0" smtClean="0">
                              <a:solidFill>
                                <a:srgbClr val="000000"/>
                              </a:solidFill>
                              <a:effectLst/>
                              <a:latin typeface="Calibri" panose="020F0502020204030204" pitchFamily="34" charset="0"/>
                            </a:rPr>
                            <a:t>Total</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8337328"/>
                      </a:ext>
                    </a:extLst>
                  </a:tr>
                  <a:tr h="218596">
                    <a:tc>
                      <a:txBody>
                        <a:bodyPr/>
                        <a:lstStyle/>
                        <a:p>
                          <a:pPr algn="l" fontAlgn="b"/>
                          <a14:m>
                            <m:oMathPara xmlns:m="http://schemas.openxmlformats.org/officeDocument/2006/math">
                              <m:oMathParaPr>
                                <m:jc m:val="centerGroup"/>
                              </m:oMathParaPr>
                              <m:oMath xmlns:m="http://schemas.openxmlformats.org/officeDocument/2006/math">
                                <m:r>
                                  <m:rPr>
                                    <m:sty m:val="p"/>
                                  </m:rPr>
                                  <a:rPr lang="en-US" altLang="ko-KR" sz="1100" b="1" i="1" u="none" strike="noStrike" smtClean="0">
                                    <a:solidFill>
                                      <a:srgbClr val="000000"/>
                                    </a:solidFill>
                                    <a:effectLst/>
                                    <a:latin typeface="Cambria Math" panose="02040503050406030204" pitchFamily="18" charset="0"/>
                                  </a:rPr>
                                  <m:t>cost</m:t>
                                </m:r>
                              </m:oMath>
                            </m:oMathPara>
                          </a14:m>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altLang="ko-KR" sz="1100" b="0" i="0" u="none" strike="noStrike" dirty="0" smtClean="0">
                              <a:solidFill>
                                <a:srgbClr val="000000"/>
                              </a:solidFill>
                              <a:effectLst/>
                              <a:latin typeface="Calibri" panose="020F0502020204030204" pitchFamily="34" charset="0"/>
                            </a:rPr>
                            <a:t>280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69267649"/>
                      </a:ext>
                    </a:extLst>
                  </a:tr>
                </a:tbl>
              </a:graphicData>
            </a:graphic>
          </p:graphicFrame>
        </mc:Choice>
        <mc:Fallback xmlns="">
          <p:graphicFrame>
            <p:nvGraphicFramePr>
              <p:cNvPr id="22" name="Table 21"/>
              <p:cNvGraphicFramePr>
                <a:graphicFrameLocks noGrp="1"/>
              </p:cNvGraphicFramePr>
              <p:nvPr>
                <p:extLst>
                  <p:ext uri="{D42A27DB-BD31-4B8C-83A1-F6EECF244321}">
                    <p14:modId xmlns:p14="http://schemas.microsoft.com/office/powerpoint/2010/main" val="979373229"/>
                  </p:ext>
                </p:extLst>
              </p:nvPr>
            </p:nvGraphicFramePr>
            <p:xfrm>
              <a:off x="405444" y="3619521"/>
              <a:ext cx="4023734" cy="437192"/>
            </p:xfrm>
            <a:graphic>
              <a:graphicData uri="http://schemas.openxmlformats.org/drawingml/2006/table">
                <a:tbl>
                  <a:tblPr>
                    <a:tableStyleId>{5940675A-B579-460E-94D1-54222C63F5DA}</a:tableStyleId>
                  </a:tblPr>
                  <a:tblGrid>
                    <a:gridCol w="365794">
                      <a:extLst>
                        <a:ext uri="{9D8B030D-6E8A-4147-A177-3AD203B41FA5}">
                          <a16:colId xmlns:a16="http://schemas.microsoft.com/office/drawing/2014/main" val="4012669069"/>
                        </a:ext>
                      </a:extLst>
                    </a:gridCol>
                    <a:gridCol w="365794">
                      <a:extLst>
                        <a:ext uri="{9D8B030D-6E8A-4147-A177-3AD203B41FA5}">
                          <a16:colId xmlns:a16="http://schemas.microsoft.com/office/drawing/2014/main" val="619002123"/>
                        </a:ext>
                      </a:extLst>
                    </a:gridCol>
                    <a:gridCol w="365794">
                      <a:extLst>
                        <a:ext uri="{9D8B030D-6E8A-4147-A177-3AD203B41FA5}">
                          <a16:colId xmlns:a16="http://schemas.microsoft.com/office/drawing/2014/main" val="4208353998"/>
                        </a:ext>
                      </a:extLst>
                    </a:gridCol>
                    <a:gridCol w="365794">
                      <a:extLst>
                        <a:ext uri="{9D8B030D-6E8A-4147-A177-3AD203B41FA5}">
                          <a16:colId xmlns:a16="http://schemas.microsoft.com/office/drawing/2014/main" val="3114860450"/>
                        </a:ext>
                      </a:extLst>
                    </a:gridCol>
                    <a:gridCol w="365794">
                      <a:extLst>
                        <a:ext uri="{9D8B030D-6E8A-4147-A177-3AD203B41FA5}">
                          <a16:colId xmlns:a16="http://schemas.microsoft.com/office/drawing/2014/main" val="1573724299"/>
                        </a:ext>
                      </a:extLst>
                    </a:gridCol>
                    <a:gridCol w="365794">
                      <a:extLst>
                        <a:ext uri="{9D8B030D-6E8A-4147-A177-3AD203B41FA5}">
                          <a16:colId xmlns:a16="http://schemas.microsoft.com/office/drawing/2014/main" val="194663411"/>
                        </a:ext>
                      </a:extLst>
                    </a:gridCol>
                    <a:gridCol w="365794">
                      <a:extLst>
                        <a:ext uri="{9D8B030D-6E8A-4147-A177-3AD203B41FA5}">
                          <a16:colId xmlns:a16="http://schemas.microsoft.com/office/drawing/2014/main" val="20191530"/>
                        </a:ext>
                      </a:extLst>
                    </a:gridCol>
                    <a:gridCol w="365794">
                      <a:extLst>
                        <a:ext uri="{9D8B030D-6E8A-4147-A177-3AD203B41FA5}">
                          <a16:colId xmlns:a16="http://schemas.microsoft.com/office/drawing/2014/main" val="2418288399"/>
                        </a:ext>
                      </a:extLst>
                    </a:gridCol>
                    <a:gridCol w="365794">
                      <a:extLst>
                        <a:ext uri="{9D8B030D-6E8A-4147-A177-3AD203B41FA5}">
                          <a16:colId xmlns:a16="http://schemas.microsoft.com/office/drawing/2014/main" val="2218838645"/>
                        </a:ext>
                      </a:extLst>
                    </a:gridCol>
                    <a:gridCol w="365794">
                      <a:extLst>
                        <a:ext uri="{9D8B030D-6E8A-4147-A177-3AD203B41FA5}">
                          <a16:colId xmlns:a16="http://schemas.microsoft.com/office/drawing/2014/main" val="4057617238"/>
                        </a:ext>
                      </a:extLst>
                    </a:gridCol>
                    <a:gridCol w="365794">
                      <a:extLst>
                        <a:ext uri="{9D8B030D-6E8A-4147-A177-3AD203B41FA5}">
                          <a16:colId xmlns:a16="http://schemas.microsoft.com/office/drawing/2014/main" val="498185048"/>
                        </a:ext>
                      </a:extLst>
                    </a:gridCol>
                  </a:tblGrid>
                  <a:tr h="218596">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11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12</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13</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21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22</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23</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31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32</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Q</a:t>
                          </a:r>
                          <a:r>
                            <a:rPr lang="en-US" sz="1100" b="1" u="none" strike="noStrike" baseline="-25000" dirty="0" smtClean="0">
                              <a:effectLst/>
                            </a:rPr>
                            <a:t>33</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altLang="ko-KR" sz="1100" b="1" i="0" u="none" strike="noStrike" dirty="0" smtClean="0">
                              <a:solidFill>
                                <a:srgbClr val="000000"/>
                              </a:solidFill>
                              <a:effectLst/>
                              <a:latin typeface="Calibri" panose="020F0502020204030204" pitchFamily="34" charset="0"/>
                            </a:rPr>
                            <a:t>Total</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8337328"/>
                      </a:ext>
                    </a:extLst>
                  </a:tr>
                  <a:tr h="218596">
                    <a:tc>
                      <a:txBody>
                        <a:bodyPr/>
                        <a:lstStyle/>
                        <a:p>
                          <a:endParaRPr lang="en-US"/>
                        </a:p>
                      </a:txBody>
                      <a:tcPr marL="9525" marR="9525" marT="9525" marB="0" anchor="b">
                        <a:blipFill>
                          <a:blip r:embed="rId7"/>
                          <a:stretch>
                            <a:fillRect l="-1667" t="-105556" r="-1005000" b="-36111"/>
                          </a:stretch>
                        </a:blipFill>
                      </a:tcPr>
                    </a:tc>
                    <a:tc>
                      <a:txBody>
                        <a:bodyPr/>
                        <a:lstStyle/>
                        <a:p>
                          <a:pPr algn="r"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altLang="ko-KR" sz="1100" b="0" i="0" u="none" strike="noStrike" dirty="0" smtClean="0">
                              <a:solidFill>
                                <a:srgbClr val="000000"/>
                              </a:solidFill>
                              <a:effectLst/>
                              <a:latin typeface="Calibri" panose="020F0502020204030204" pitchFamily="34" charset="0"/>
                            </a:rPr>
                            <a:t>280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69267649"/>
                      </a:ext>
                    </a:extLst>
                  </a:tr>
                </a:tbl>
              </a:graphicData>
            </a:graphic>
          </p:graphicFrame>
        </mc:Fallback>
      </mc:AlternateContent>
      <p:graphicFrame>
        <p:nvGraphicFramePr>
          <p:cNvPr id="60" name="Table 59"/>
          <p:cNvGraphicFramePr>
            <a:graphicFrameLocks noGrp="1"/>
          </p:cNvGraphicFramePr>
          <p:nvPr>
            <p:extLst/>
          </p:nvPr>
        </p:nvGraphicFramePr>
        <p:xfrm>
          <a:off x="34974" y="4773931"/>
          <a:ext cx="4035933" cy="891540"/>
        </p:xfrm>
        <a:graphic>
          <a:graphicData uri="http://schemas.openxmlformats.org/drawingml/2006/table">
            <a:tbl>
              <a:tblPr>
                <a:tableStyleId>{5940675A-B579-460E-94D1-54222C63F5DA}</a:tableStyleId>
              </a:tblPr>
              <a:tblGrid>
                <a:gridCol w="366903">
                  <a:extLst>
                    <a:ext uri="{9D8B030D-6E8A-4147-A177-3AD203B41FA5}">
                      <a16:colId xmlns:a16="http://schemas.microsoft.com/office/drawing/2014/main" val="2902118951"/>
                    </a:ext>
                  </a:extLst>
                </a:gridCol>
                <a:gridCol w="366903">
                  <a:extLst>
                    <a:ext uri="{9D8B030D-6E8A-4147-A177-3AD203B41FA5}">
                      <a16:colId xmlns:a16="http://schemas.microsoft.com/office/drawing/2014/main" val="403664601"/>
                    </a:ext>
                  </a:extLst>
                </a:gridCol>
                <a:gridCol w="366903">
                  <a:extLst>
                    <a:ext uri="{9D8B030D-6E8A-4147-A177-3AD203B41FA5}">
                      <a16:colId xmlns:a16="http://schemas.microsoft.com/office/drawing/2014/main" val="269777569"/>
                    </a:ext>
                  </a:extLst>
                </a:gridCol>
                <a:gridCol w="366903">
                  <a:extLst>
                    <a:ext uri="{9D8B030D-6E8A-4147-A177-3AD203B41FA5}">
                      <a16:colId xmlns:a16="http://schemas.microsoft.com/office/drawing/2014/main" val="1968596957"/>
                    </a:ext>
                  </a:extLst>
                </a:gridCol>
                <a:gridCol w="366903">
                  <a:extLst>
                    <a:ext uri="{9D8B030D-6E8A-4147-A177-3AD203B41FA5}">
                      <a16:colId xmlns:a16="http://schemas.microsoft.com/office/drawing/2014/main" val="3284666715"/>
                    </a:ext>
                  </a:extLst>
                </a:gridCol>
                <a:gridCol w="366903">
                  <a:extLst>
                    <a:ext uri="{9D8B030D-6E8A-4147-A177-3AD203B41FA5}">
                      <a16:colId xmlns:a16="http://schemas.microsoft.com/office/drawing/2014/main" val="609999793"/>
                    </a:ext>
                  </a:extLst>
                </a:gridCol>
                <a:gridCol w="366903">
                  <a:extLst>
                    <a:ext uri="{9D8B030D-6E8A-4147-A177-3AD203B41FA5}">
                      <a16:colId xmlns:a16="http://schemas.microsoft.com/office/drawing/2014/main" val="206709947"/>
                    </a:ext>
                  </a:extLst>
                </a:gridCol>
                <a:gridCol w="366903">
                  <a:extLst>
                    <a:ext uri="{9D8B030D-6E8A-4147-A177-3AD203B41FA5}">
                      <a16:colId xmlns:a16="http://schemas.microsoft.com/office/drawing/2014/main" val="2729965165"/>
                    </a:ext>
                  </a:extLst>
                </a:gridCol>
                <a:gridCol w="366903">
                  <a:extLst>
                    <a:ext uri="{9D8B030D-6E8A-4147-A177-3AD203B41FA5}">
                      <a16:colId xmlns:a16="http://schemas.microsoft.com/office/drawing/2014/main" val="3956138687"/>
                    </a:ext>
                  </a:extLst>
                </a:gridCol>
                <a:gridCol w="366903">
                  <a:extLst>
                    <a:ext uri="{9D8B030D-6E8A-4147-A177-3AD203B41FA5}">
                      <a16:colId xmlns:a16="http://schemas.microsoft.com/office/drawing/2014/main" val="3107849551"/>
                    </a:ext>
                  </a:extLst>
                </a:gridCol>
                <a:gridCol w="366903">
                  <a:extLst>
                    <a:ext uri="{9D8B030D-6E8A-4147-A177-3AD203B41FA5}">
                      <a16:colId xmlns:a16="http://schemas.microsoft.com/office/drawing/2014/main" val="4175540255"/>
                    </a:ext>
                  </a:extLst>
                </a:gridCol>
              </a:tblGrid>
              <a:tr h="222885">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W</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O</a:t>
                      </a:r>
                      <a:r>
                        <a:rPr lang="en-US" sz="1100" b="1" u="none" strike="noStrike" baseline="-25000" dirty="0" smtClean="0">
                          <a:effectLst/>
                        </a:rPr>
                        <a:t>11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solidFill>
                            <a:schemeClr val="bg1">
                              <a:lumMod val="85000"/>
                            </a:schemeClr>
                          </a:solidFill>
                          <a:effectLst/>
                        </a:rPr>
                        <a:t>O</a:t>
                      </a:r>
                      <a:r>
                        <a:rPr lang="en-US" sz="1100" b="1" u="none" strike="noStrike" baseline="-25000" dirty="0" smtClean="0">
                          <a:solidFill>
                            <a:schemeClr val="bg1">
                              <a:lumMod val="85000"/>
                            </a:schemeClr>
                          </a:solidFill>
                          <a:effectLst/>
                        </a:rPr>
                        <a:t>12</a:t>
                      </a:r>
                      <a:endParaRPr lang="en-US" sz="1100" b="1"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solidFill>
                            <a:schemeClr val="bg1">
                              <a:lumMod val="85000"/>
                            </a:schemeClr>
                          </a:solidFill>
                          <a:effectLst/>
                        </a:rPr>
                        <a:t>O</a:t>
                      </a:r>
                      <a:r>
                        <a:rPr lang="en-US" sz="1100" b="1" u="none" strike="noStrike" baseline="-25000" dirty="0" smtClean="0">
                          <a:solidFill>
                            <a:schemeClr val="bg1">
                              <a:lumMod val="85000"/>
                            </a:schemeClr>
                          </a:solidFill>
                          <a:effectLst/>
                        </a:rPr>
                        <a:t>13</a:t>
                      </a:r>
                      <a:endParaRPr lang="en-US" sz="1100" b="1"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O</a:t>
                      </a:r>
                      <a:r>
                        <a:rPr lang="en-US" sz="1100" b="1" u="none" strike="noStrike" baseline="-25000" dirty="0" smtClean="0">
                          <a:effectLst/>
                        </a:rPr>
                        <a:t>21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solidFill>
                            <a:schemeClr val="bg1">
                              <a:lumMod val="85000"/>
                            </a:schemeClr>
                          </a:solidFill>
                          <a:effectLst/>
                        </a:rPr>
                        <a:t>O</a:t>
                      </a:r>
                      <a:r>
                        <a:rPr lang="en-US" sz="1100" b="1" u="none" strike="noStrike" baseline="-25000" dirty="0" smtClean="0">
                          <a:solidFill>
                            <a:schemeClr val="bg1">
                              <a:lumMod val="85000"/>
                            </a:schemeClr>
                          </a:solidFill>
                          <a:effectLst/>
                        </a:rPr>
                        <a:t>22</a:t>
                      </a:r>
                      <a:endParaRPr lang="en-US" sz="1100" b="1"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solidFill>
                            <a:schemeClr val="bg1">
                              <a:lumMod val="85000"/>
                            </a:schemeClr>
                          </a:solidFill>
                          <a:effectLst/>
                        </a:rPr>
                        <a:t>O</a:t>
                      </a:r>
                      <a:r>
                        <a:rPr lang="en-US" sz="1100" b="1" u="none" strike="noStrike" baseline="-25000" dirty="0" smtClean="0">
                          <a:solidFill>
                            <a:schemeClr val="bg1">
                              <a:lumMod val="85000"/>
                            </a:schemeClr>
                          </a:solidFill>
                          <a:effectLst/>
                        </a:rPr>
                        <a:t>23</a:t>
                      </a:r>
                      <a:endParaRPr lang="en-US" sz="1100" b="1"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solidFill>
                            <a:schemeClr val="bg1">
                              <a:lumMod val="85000"/>
                            </a:schemeClr>
                          </a:solidFill>
                          <a:effectLst/>
                        </a:rPr>
                        <a:t>O</a:t>
                      </a:r>
                      <a:r>
                        <a:rPr lang="en-US" sz="1100" b="1" u="none" strike="noStrike" baseline="-25000" dirty="0" smtClean="0">
                          <a:solidFill>
                            <a:schemeClr val="bg1">
                              <a:lumMod val="85000"/>
                            </a:schemeClr>
                          </a:solidFill>
                          <a:effectLst/>
                        </a:rPr>
                        <a:t>31</a:t>
                      </a:r>
                      <a:endParaRPr lang="en-US" sz="1100" b="1"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solidFill>
                            <a:schemeClr val="bg1">
                              <a:lumMod val="85000"/>
                            </a:schemeClr>
                          </a:solidFill>
                          <a:effectLst/>
                        </a:rPr>
                        <a:t>O</a:t>
                      </a:r>
                      <a:r>
                        <a:rPr lang="en-US" sz="1100" b="1" u="none" strike="noStrike" baseline="-25000" dirty="0" smtClean="0">
                          <a:solidFill>
                            <a:schemeClr val="bg1">
                              <a:lumMod val="85000"/>
                            </a:schemeClr>
                          </a:solidFill>
                          <a:effectLst/>
                        </a:rPr>
                        <a:t>32</a:t>
                      </a:r>
                      <a:endParaRPr lang="en-US" sz="1100" b="1"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O</a:t>
                      </a:r>
                      <a:r>
                        <a:rPr lang="en-US" sz="1100" b="1" u="none" strike="noStrike" baseline="-25000" dirty="0" smtClean="0">
                          <a:effectLst/>
                        </a:rPr>
                        <a:t>33</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97350469"/>
                  </a:ext>
                </a:extLst>
              </a:tr>
              <a:tr h="222885">
                <a:tc rowSpan="3">
                  <a:txBody>
                    <a:bodyPr/>
                    <a:lstStyle/>
                    <a:p>
                      <a:pPr algn="ctr" fontAlgn="b"/>
                      <a:r>
                        <a:rPr lang="en-US" sz="1100" u="none" strike="noStrike" dirty="0">
                          <a:effectLst/>
                        </a:rPr>
                        <a:t>P3</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1" u="none" strike="noStrike" dirty="0">
                          <a:effectLst/>
                        </a:rPr>
                        <a:t>TS3-1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1">
                              <a:lumMod val="85000"/>
                            </a:schemeClr>
                          </a:solidFill>
                          <a:effectLst/>
                        </a:rPr>
                        <a:t>0.17</a:t>
                      </a:r>
                      <a:endParaRPr lang="en-US" sz="11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a:solidFill>
                            <a:schemeClr val="bg1">
                              <a:lumMod val="85000"/>
                            </a:schemeClr>
                          </a:solidFill>
                          <a:effectLst/>
                        </a:rPr>
                        <a:t>0.22</a:t>
                      </a:r>
                      <a:endParaRPr lang="en-US" sz="11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solidFill>
                            <a:schemeClr val="bg1">
                              <a:lumMod val="85000"/>
                            </a:schemeClr>
                          </a:solidFill>
                          <a:effectLst/>
                        </a:rPr>
                        <a:t>0.18</a:t>
                      </a:r>
                      <a:endParaRPr lang="en-US" sz="11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1">
                              <a:lumMod val="85000"/>
                            </a:schemeClr>
                          </a:solidFill>
                          <a:effectLst/>
                        </a:rPr>
                        <a:t>0.33</a:t>
                      </a:r>
                      <a:endParaRPr lang="en-US" sz="11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1">
                              <a:lumMod val="85000"/>
                            </a:schemeClr>
                          </a:solidFill>
                          <a:effectLst/>
                        </a:rPr>
                        <a:t>0.15</a:t>
                      </a:r>
                      <a:endParaRPr lang="en-US" sz="11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a:solidFill>
                            <a:schemeClr val="bg1">
                              <a:lumMod val="85000"/>
                            </a:schemeClr>
                          </a:solidFill>
                          <a:effectLst/>
                        </a:rPr>
                        <a:t>0.09</a:t>
                      </a:r>
                      <a:endParaRPr lang="en-US" sz="11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0.09</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73481662"/>
                  </a:ext>
                </a:extLst>
              </a:tr>
              <a:tr h="222885">
                <a:tc vMerge="1">
                  <a:txBody>
                    <a:bodyPr/>
                    <a:lstStyle/>
                    <a:p>
                      <a:endParaRPr lang="en-US"/>
                    </a:p>
                  </a:txBody>
                  <a:tcPr/>
                </a:tc>
                <a:tc>
                  <a:txBody>
                    <a:bodyPr/>
                    <a:lstStyle/>
                    <a:p>
                      <a:pPr algn="ctr" fontAlgn="b"/>
                      <a:r>
                        <a:rPr lang="en-US" sz="1100" b="1" u="none" strike="noStrike" dirty="0">
                          <a:effectLst/>
                        </a:rPr>
                        <a:t>TS3-2</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0.65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1">
                              <a:lumMod val="85000"/>
                            </a:schemeClr>
                          </a:solidFill>
                          <a:effectLst/>
                        </a:rPr>
                        <a:t>0.00</a:t>
                      </a:r>
                      <a:endParaRPr lang="en-US" sz="11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1">
                              <a:lumMod val="85000"/>
                            </a:schemeClr>
                          </a:solidFill>
                          <a:effectLst/>
                        </a:rPr>
                        <a:t>0.44</a:t>
                      </a:r>
                      <a:endParaRPr lang="en-US" sz="11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solidFill>
                            <a:schemeClr val="bg1">
                              <a:lumMod val="85000"/>
                            </a:schemeClr>
                          </a:solidFill>
                          <a:effectLst/>
                        </a:rPr>
                        <a:t>0.65</a:t>
                      </a:r>
                      <a:endParaRPr lang="en-US" sz="11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a:solidFill>
                            <a:schemeClr val="bg1">
                              <a:lumMod val="85000"/>
                            </a:schemeClr>
                          </a:solidFill>
                          <a:effectLst/>
                        </a:rPr>
                        <a:t>0.67</a:t>
                      </a:r>
                      <a:endParaRPr lang="en-US" sz="11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1">
                              <a:lumMod val="85000"/>
                            </a:schemeClr>
                          </a:solidFill>
                          <a:effectLst/>
                        </a:rPr>
                        <a:t>0.23</a:t>
                      </a:r>
                      <a:endParaRPr lang="en-US" sz="11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1">
                              <a:lumMod val="85000"/>
                            </a:schemeClr>
                          </a:solidFill>
                          <a:effectLst/>
                        </a:rPr>
                        <a:t>0.18</a:t>
                      </a:r>
                      <a:endParaRPr lang="en-US" sz="11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0.48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88815336"/>
                  </a:ext>
                </a:extLst>
              </a:tr>
              <a:tr h="222885">
                <a:tc vMerge="1">
                  <a:txBody>
                    <a:bodyPr/>
                    <a:lstStyle/>
                    <a:p>
                      <a:endParaRPr lang="en-US"/>
                    </a:p>
                  </a:txBody>
                  <a:tcPr/>
                </a:tc>
                <a:tc>
                  <a:txBody>
                    <a:bodyPr/>
                    <a:lstStyle/>
                    <a:p>
                      <a:pPr algn="ctr" fontAlgn="b"/>
                      <a:r>
                        <a:rPr lang="en-US" sz="1100" b="1" u="none" strike="noStrike" dirty="0">
                          <a:effectLst/>
                        </a:rPr>
                        <a:t>TS3-3</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solidFill>
                            <a:schemeClr val="bg1">
                              <a:lumMod val="85000"/>
                            </a:schemeClr>
                          </a:solidFill>
                          <a:effectLst/>
                        </a:rPr>
                        <a:t>0.57</a:t>
                      </a:r>
                      <a:endParaRPr lang="en-US" sz="11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1">
                              <a:lumMod val="85000"/>
                            </a:schemeClr>
                          </a:solidFill>
                          <a:effectLst/>
                        </a:rPr>
                        <a:t>0.33</a:t>
                      </a:r>
                      <a:endParaRPr lang="en-US" sz="11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0.53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solidFill>
                            <a:schemeClr val="bg1">
                              <a:lumMod val="85000"/>
                            </a:schemeClr>
                          </a:solidFill>
                          <a:effectLst/>
                        </a:rPr>
                        <a:t>0.29</a:t>
                      </a:r>
                      <a:endParaRPr lang="en-US" sz="11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a:solidFill>
                            <a:schemeClr val="bg1">
                              <a:lumMod val="85000"/>
                            </a:schemeClr>
                          </a:solidFill>
                          <a:effectLst/>
                        </a:rPr>
                        <a:t>0.71</a:t>
                      </a:r>
                      <a:endParaRPr lang="en-US" sz="11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a:solidFill>
                            <a:schemeClr val="bg1">
                              <a:lumMod val="85000"/>
                            </a:schemeClr>
                          </a:solidFill>
                          <a:effectLst/>
                        </a:rPr>
                        <a:t>0.73</a:t>
                      </a:r>
                      <a:endParaRPr lang="en-US" sz="11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1">
                              <a:lumMod val="85000"/>
                            </a:schemeClr>
                          </a:solidFill>
                          <a:effectLst/>
                        </a:rPr>
                        <a:t>0.32</a:t>
                      </a:r>
                      <a:endParaRPr lang="en-US" sz="11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0.87</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09578311"/>
                  </a:ext>
                </a:extLst>
              </a:tr>
            </a:tbl>
          </a:graphicData>
        </a:graphic>
      </p:graphicFrame>
      <mc:AlternateContent xmlns:mc="http://schemas.openxmlformats.org/markup-compatibility/2006" xmlns:a14="http://schemas.microsoft.com/office/drawing/2010/main">
        <mc:Choice Requires="a14">
          <p:graphicFrame>
            <p:nvGraphicFramePr>
              <p:cNvPr id="80" name="Table 79"/>
              <p:cNvGraphicFramePr>
                <a:graphicFrameLocks noGrp="1"/>
              </p:cNvGraphicFramePr>
              <p:nvPr>
                <p:extLst/>
              </p:nvPr>
            </p:nvGraphicFramePr>
            <p:xfrm>
              <a:off x="405434" y="5801195"/>
              <a:ext cx="4023745" cy="445768"/>
            </p:xfrm>
            <a:graphic>
              <a:graphicData uri="http://schemas.openxmlformats.org/drawingml/2006/table">
                <a:tbl>
                  <a:tblPr>
                    <a:tableStyleId>{5940675A-B579-460E-94D1-54222C63F5DA}</a:tableStyleId>
                  </a:tblPr>
                  <a:tblGrid>
                    <a:gridCol w="365795">
                      <a:extLst>
                        <a:ext uri="{9D8B030D-6E8A-4147-A177-3AD203B41FA5}">
                          <a16:colId xmlns:a16="http://schemas.microsoft.com/office/drawing/2014/main" val="643721450"/>
                        </a:ext>
                      </a:extLst>
                    </a:gridCol>
                    <a:gridCol w="365795">
                      <a:extLst>
                        <a:ext uri="{9D8B030D-6E8A-4147-A177-3AD203B41FA5}">
                          <a16:colId xmlns:a16="http://schemas.microsoft.com/office/drawing/2014/main" val="2059878168"/>
                        </a:ext>
                      </a:extLst>
                    </a:gridCol>
                    <a:gridCol w="365795">
                      <a:extLst>
                        <a:ext uri="{9D8B030D-6E8A-4147-A177-3AD203B41FA5}">
                          <a16:colId xmlns:a16="http://schemas.microsoft.com/office/drawing/2014/main" val="2337138372"/>
                        </a:ext>
                      </a:extLst>
                    </a:gridCol>
                    <a:gridCol w="365795">
                      <a:extLst>
                        <a:ext uri="{9D8B030D-6E8A-4147-A177-3AD203B41FA5}">
                          <a16:colId xmlns:a16="http://schemas.microsoft.com/office/drawing/2014/main" val="946563655"/>
                        </a:ext>
                      </a:extLst>
                    </a:gridCol>
                    <a:gridCol w="365795">
                      <a:extLst>
                        <a:ext uri="{9D8B030D-6E8A-4147-A177-3AD203B41FA5}">
                          <a16:colId xmlns:a16="http://schemas.microsoft.com/office/drawing/2014/main" val="1530304075"/>
                        </a:ext>
                      </a:extLst>
                    </a:gridCol>
                    <a:gridCol w="365795">
                      <a:extLst>
                        <a:ext uri="{9D8B030D-6E8A-4147-A177-3AD203B41FA5}">
                          <a16:colId xmlns:a16="http://schemas.microsoft.com/office/drawing/2014/main" val="1317683519"/>
                        </a:ext>
                      </a:extLst>
                    </a:gridCol>
                    <a:gridCol w="365795">
                      <a:extLst>
                        <a:ext uri="{9D8B030D-6E8A-4147-A177-3AD203B41FA5}">
                          <a16:colId xmlns:a16="http://schemas.microsoft.com/office/drawing/2014/main" val="3925834242"/>
                        </a:ext>
                      </a:extLst>
                    </a:gridCol>
                    <a:gridCol w="365795">
                      <a:extLst>
                        <a:ext uri="{9D8B030D-6E8A-4147-A177-3AD203B41FA5}">
                          <a16:colId xmlns:a16="http://schemas.microsoft.com/office/drawing/2014/main" val="1387390010"/>
                        </a:ext>
                      </a:extLst>
                    </a:gridCol>
                    <a:gridCol w="365795">
                      <a:extLst>
                        <a:ext uri="{9D8B030D-6E8A-4147-A177-3AD203B41FA5}">
                          <a16:colId xmlns:a16="http://schemas.microsoft.com/office/drawing/2014/main" val="2575211286"/>
                        </a:ext>
                      </a:extLst>
                    </a:gridCol>
                    <a:gridCol w="365795">
                      <a:extLst>
                        <a:ext uri="{9D8B030D-6E8A-4147-A177-3AD203B41FA5}">
                          <a16:colId xmlns:a16="http://schemas.microsoft.com/office/drawing/2014/main" val="3920944636"/>
                        </a:ext>
                      </a:extLst>
                    </a:gridCol>
                    <a:gridCol w="365795">
                      <a:extLst>
                        <a:ext uri="{9D8B030D-6E8A-4147-A177-3AD203B41FA5}">
                          <a16:colId xmlns:a16="http://schemas.microsoft.com/office/drawing/2014/main" val="2990962545"/>
                        </a:ext>
                      </a:extLst>
                    </a:gridCol>
                  </a:tblGrid>
                  <a:tr h="222884">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O</a:t>
                          </a:r>
                          <a:r>
                            <a:rPr lang="en-US" sz="1100" b="1" u="none" strike="noStrike" baseline="-25000" dirty="0" smtClean="0">
                              <a:effectLst/>
                            </a:rPr>
                            <a:t>11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solidFill>
                                <a:schemeClr val="bg2">
                                  <a:lumMod val="90000"/>
                                </a:schemeClr>
                              </a:solidFill>
                              <a:effectLst/>
                            </a:rPr>
                            <a:t>O</a:t>
                          </a:r>
                          <a:r>
                            <a:rPr lang="en-US" sz="1100" b="1" u="none" strike="noStrike" baseline="-25000" dirty="0" smtClean="0">
                              <a:solidFill>
                                <a:schemeClr val="bg2">
                                  <a:lumMod val="90000"/>
                                </a:schemeClr>
                              </a:solidFill>
                              <a:effectLst/>
                            </a:rPr>
                            <a:t>12</a:t>
                          </a:r>
                          <a:endParaRPr lang="en-US" sz="1100" b="1"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solidFill>
                                <a:schemeClr val="bg2">
                                  <a:lumMod val="90000"/>
                                </a:schemeClr>
                              </a:solidFill>
                              <a:effectLst/>
                            </a:rPr>
                            <a:t>O</a:t>
                          </a:r>
                          <a:r>
                            <a:rPr lang="en-US" sz="1100" b="1" u="none" strike="noStrike" baseline="-25000" dirty="0" smtClean="0">
                              <a:solidFill>
                                <a:schemeClr val="bg2">
                                  <a:lumMod val="90000"/>
                                </a:schemeClr>
                              </a:solidFill>
                              <a:effectLst/>
                            </a:rPr>
                            <a:t>13</a:t>
                          </a:r>
                          <a:endParaRPr lang="en-US" sz="1100" b="1"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O</a:t>
                          </a:r>
                          <a:r>
                            <a:rPr lang="en-US" sz="1100" b="1" u="none" strike="noStrike" baseline="-25000" dirty="0" smtClean="0">
                              <a:effectLst/>
                            </a:rPr>
                            <a:t>21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solidFill>
                                <a:schemeClr val="bg2">
                                  <a:lumMod val="90000"/>
                                </a:schemeClr>
                              </a:solidFill>
                              <a:effectLst/>
                            </a:rPr>
                            <a:t>O</a:t>
                          </a:r>
                          <a:r>
                            <a:rPr lang="en-US" sz="1100" b="1" u="none" strike="noStrike" baseline="-25000" dirty="0" smtClean="0">
                              <a:solidFill>
                                <a:schemeClr val="bg2">
                                  <a:lumMod val="90000"/>
                                </a:schemeClr>
                              </a:solidFill>
                              <a:effectLst/>
                            </a:rPr>
                            <a:t>22</a:t>
                          </a:r>
                          <a:endParaRPr lang="en-US" sz="1100" b="1"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solidFill>
                                <a:schemeClr val="bg2">
                                  <a:lumMod val="90000"/>
                                </a:schemeClr>
                              </a:solidFill>
                              <a:effectLst/>
                            </a:rPr>
                            <a:t>O</a:t>
                          </a:r>
                          <a:r>
                            <a:rPr lang="en-US" sz="1100" b="1" u="none" strike="noStrike" baseline="-25000" dirty="0" smtClean="0">
                              <a:solidFill>
                                <a:schemeClr val="bg2">
                                  <a:lumMod val="90000"/>
                                </a:schemeClr>
                              </a:solidFill>
                              <a:effectLst/>
                            </a:rPr>
                            <a:t>23</a:t>
                          </a:r>
                          <a:endParaRPr lang="en-US" sz="1100" b="1"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solidFill>
                                <a:schemeClr val="bg2">
                                  <a:lumMod val="90000"/>
                                </a:schemeClr>
                              </a:solidFill>
                              <a:effectLst/>
                            </a:rPr>
                            <a:t>O</a:t>
                          </a:r>
                          <a:r>
                            <a:rPr lang="en-US" sz="1100" b="1" u="none" strike="noStrike" baseline="-25000" dirty="0" smtClean="0">
                              <a:solidFill>
                                <a:schemeClr val="bg2">
                                  <a:lumMod val="90000"/>
                                </a:schemeClr>
                              </a:solidFill>
                              <a:effectLst/>
                            </a:rPr>
                            <a:t>31</a:t>
                          </a:r>
                          <a:endParaRPr lang="en-US" sz="1100" b="1"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solidFill>
                                <a:schemeClr val="bg2">
                                  <a:lumMod val="90000"/>
                                </a:schemeClr>
                              </a:solidFill>
                              <a:effectLst/>
                            </a:rPr>
                            <a:t>O</a:t>
                          </a:r>
                          <a:r>
                            <a:rPr lang="en-US" sz="1100" b="1" u="none" strike="noStrike" baseline="-25000" dirty="0" smtClean="0">
                              <a:solidFill>
                                <a:schemeClr val="bg2">
                                  <a:lumMod val="90000"/>
                                </a:schemeClr>
                              </a:solidFill>
                              <a:effectLst/>
                            </a:rPr>
                            <a:t>32</a:t>
                          </a:r>
                          <a:endParaRPr lang="en-US" sz="1100" b="1"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O</a:t>
                          </a:r>
                          <a:r>
                            <a:rPr lang="en-US" sz="1100" b="1" u="none" strike="noStrike" baseline="-25000" dirty="0" smtClean="0">
                              <a:effectLst/>
                            </a:rPr>
                            <a:t>33</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altLang="ko-KR" sz="1100" b="1" i="0" u="none" strike="noStrike" dirty="0" smtClean="0">
                              <a:solidFill>
                                <a:srgbClr val="000000"/>
                              </a:solidFill>
                              <a:effectLst/>
                              <a:latin typeface="Calibri" panose="020F0502020204030204" pitchFamily="34" charset="0"/>
                            </a:rPr>
                            <a:t>Total</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99979113"/>
                      </a:ext>
                    </a:extLst>
                  </a:tr>
                  <a:tr h="222884">
                    <a:tc>
                      <a:txBody>
                        <a:bodyPr/>
                        <a:lstStyle/>
                        <a:p>
                          <a:pPr algn="l" fontAlgn="b"/>
                          <a14:m>
                            <m:oMathPara xmlns:m="http://schemas.openxmlformats.org/officeDocument/2006/math">
                              <m:oMathParaPr>
                                <m:jc m:val="centerGroup"/>
                              </m:oMathParaPr>
                              <m:oMath xmlns:m="http://schemas.openxmlformats.org/officeDocument/2006/math">
                                <m:r>
                                  <m:rPr>
                                    <m:sty m:val="p"/>
                                  </m:rPr>
                                  <a:rPr lang="en-US" altLang="ko-KR" sz="1100" b="1" i="1" u="none" strike="noStrike" smtClean="0">
                                    <a:solidFill>
                                      <a:srgbClr val="000000"/>
                                    </a:solidFill>
                                    <a:effectLst/>
                                    <a:latin typeface="Cambria Math" panose="02040503050406030204" pitchFamily="18" charset="0"/>
                                  </a:rPr>
                                  <m:t>cost</m:t>
                                </m:r>
                              </m:oMath>
                            </m:oMathPara>
                          </a14:m>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2">
                                  <a:lumMod val="90000"/>
                                </a:schemeClr>
                              </a:solidFill>
                              <a:effectLst/>
                            </a:rPr>
                            <a:t>23</a:t>
                          </a:r>
                          <a:endParaRPr lang="en-US" sz="1100" b="0"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2">
                                  <a:lumMod val="90000"/>
                                </a:schemeClr>
                              </a:solidFill>
                              <a:effectLst/>
                            </a:rPr>
                            <a:t>27</a:t>
                          </a:r>
                          <a:endParaRPr lang="en-US" sz="1100" b="0"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solidFill>
                                <a:schemeClr val="bg2">
                                  <a:lumMod val="90000"/>
                                </a:schemeClr>
                              </a:solidFill>
                              <a:effectLst/>
                            </a:rPr>
                            <a:t>17</a:t>
                          </a:r>
                          <a:endParaRPr lang="en-US" sz="1100" b="0" i="0" u="none" strike="noStrike">
                            <a:solidFill>
                              <a:schemeClr val="bg2">
                                <a:lumMod val="9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2">
                                  <a:lumMod val="90000"/>
                                </a:schemeClr>
                              </a:solidFill>
                              <a:effectLst/>
                            </a:rPr>
                            <a:t>21</a:t>
                          </a:r>
                          <a:endParaRPr lang="en-US" sz="1100" b="0"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2">
                                  <a:lumMod val="90000"/>
                                </a:schemeClr>
                              </a:solidFill>
                              <a:effectLst/>
                            </a:rPr>
                            <a:t>26</a:t>
                          </a:r>
                          <a:endParaRPr lang="en-US" sz="1100" b="0"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2">
                                  <a:lumMod val="90000"/>
                                </a:schemeClr>
                              </a:solidFill>
                              <a:effectLst/>
                            </a:rPr>
                            <a:t>22</a:t>
                          </a:r>
                          <a:endParaRPr lang="en-US" sz="1100" b="0"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altLang="ko-KR" sz="1100" b="0" i="0" u="none" strike="noStrike" dirty="0" smtClean="0">
                              <a:solidFill>
                                <a:srgbClr val="000000"/>
                              </a:solidFill>
                              <a:effectLst/>
                              <a:latin typeface="Calibri" panose="020F0502020204030204" pitchFamily="34" charset="0"/>
                            </a:rPr>
                            <a:t>198</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30279802"/>
                      </a:ext>
                    </a:extLst>
                  </a:tr>
                </a:tbl>
              </a:graphicData>
            </a:graphic>
          </p:graphicFrame>
        </mc:Choice>
        <mc:Fallback xmlns="">
          <p:graphicFrame>
            <p:nvGraphicFramePr>
              <p:cNvPr id="80" name="Table 79"/>
              <p:cNvGraphicFramePr>
                <a:graphicFrameLocks noGrp="1"/>
              </p:cNvGraphicFramePr>
              <p:nvPr>
                <p:extLst>
                  <p:ext uri="{D42A27DB-BD31-4B8C-83A1-F6EECF244321}">
                    <p14:modId xmlns:p14="http://schemas.microsoft.com/office/powerpoint/2010/main" val="1392500627"/>
                  </p:ext>
                </p:extLst>
              </p:nvPr>
            </p:nvGraphicFramePr>
            <p:xfrm>
              <a:off x="405434" y="5801195"/>
              <a:ext cx="4023745" cy="445768"/>
            </p:xfrm>
            <a:graphic>
              <a:graphicData uri="http://schemas.openxmlformats.org/drawingml/2006/table">
                <a:tbl>
                  <a:tblPr>
                    <a:tableStyleId>{5940675A-B579-460E-94D1-54222C63F5DA}</a:tableStyleId>
                  </a:tblPr>
                  <a:tblGrid>
                    <a:gridCol w="365795">
                      <a:extLst>
                        <a:ext uri="{9D8B030D-6E8A-4147-A177-3AD203B41FA5}">
                          <a16:colId xmlns:a16="http://schemas.microsoft.com/office/drawing/2014/main" val="643721450"/>
                        </a:ext>
                      </a:extLst>
                    </a:gridCol>
                    <a:gridCol w="365795">
                      <a:extLst>
                        <a:ext uri="{9D8B030D-6E8A-4147-A177-3AD203B41FA5}">
                          <a16:colId xmlns:a16="http://schemas.microsoft.com/office/drawing/2014/main" val="2059878168"/>
                        </a:ext>
                      </a:extLst>
                    </a:gridCol>
                    <a:gridCol w="365795">
                      <a:extLst>
                        <a:ext uri="{9D8B030D-6E8A-4147-A177-3AD203B41FA5}">
                          <a16:colId xmlns:a16="http://schemas.microsoft.com/office/drawing/2014/main" val="2337138372"/>
                        </a:ext>
                      </a:extLst>
                    </a:gridCol>
                    <a:gridCol w="365795">
                      <a:extLst>
                        <a:ext uri="{9D8B030D-6E8A-4147-A177-3AD203B41FA5}">
                          <a16:colId xmlns:a16="http://schemas.microsoft.com/office/drawing/2014/main" val="946563655"/>
                        </a:ext>
                      </a:extLst>
                    </a:gridCol>
                    <a:gridCol w="365795">
                      <a:extLst>
                        <a:ext uri="{9D8B030D-6E8A-4147-A177-3AD203B41FA5}">
                          <a16:colId xmlns:a16="http://schemas.microsoft.com/office/drawing/2014/main" val="1530304075"/>
                        </a:ext>
                      </a:extLst>
                    </a:gridCol>
                    <a:gridCol w="365795">
                      <a:extLst>
                        <a:ext uri="{9D8B030D-6E8A-4147-A177-3AD203B41FA5}">
                          <a16:colId xmlns:a16="http://schemas.microsoft.com/office/drawing/2014/main" val="1317683519"/>
                        </a:ext>
                      </a:extLst>
                    </a:gridCol>
                    <a:gridCol w="365795">
                      <a:extLst>
                        <a:ext uri="{9D8B030D-6E8A-4147-A177-3AD203B41FA5}">
                          <a16:colId xmlns:a16="http://schemas.microsoft.com/office/drawing/2014/main" val="3925834242"/>
                        </a:ext>
                      </a:extLst>
                    </a:gridCol>
                    <a:gridCol w="365795">
                      <a:extLst>
                        <a:ext uri="{9D8B030D-6E8A-4147-A177-3AD203B41FA5}">
                          <a16:colId xmlns:a16="http://schemas.microsoft.com/office/drawing/2014/main" val="1387390010"/>
                        </a:ext>
                      </a:extLst>
                    </a:gridCol>
                    <a:gridCol w="365795">
                      <a:extLst>
                        <a:ext uri="{9D8B030D-6E8A-4147-A177-3AD203B41FA5}">
                          <a16:colId xmlns:a16="http://schemas.microsoft.com/office/drawing/2014/main" val="2575211286"/>
                        </a:ext>
                      </a:extLst>
                    </a:gridCol>
                    <a:gridCol w="365795">
                      <a:extLst>
                        <a:ext uri="{9D8B030D-6E8A-4147-A177-3AD203B41FA5}">
                          <a16:colId xmlns:a16="http://schemas.microsoft.com/office/drawing/2014/main" val="3920944636"/>
                        </a:ext>
                      </a:extLst>
                    </a:gridCol>
                    <a:gridCol w="365795">
                      <a:extLst>
                        <a:ext uri="{9D8B030D-6E8A-4147-A177-3AD203B41FA5}">
                          <a16:colId xmlns:a16="http://schemas.microsoft.com/office/drawing/2014/main" val="2990962545"/>
                        </a:ext>
                      </a:extLst>
                    </a:gridCol>
                  </a:tblGrid>
                  <a:tr h="222884">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O</a:t>
                          </a:r>
                          <a:r>
                            <a:rPr lang="en-US" sz="1100" b="1" u="none" strike="noStrike" baseline="-25000" dirty="0" smtClean="0">
                              <a:effectLst/>
                            </a:rPr>
                            <a:t>11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solidFill>
                                <a:schemeClr val="bg2">
                                  <a:lumMod val="90000"/>
                                </a:schemeClr>
                              </a:solidFill>
                              <a:effectLst/>
                            </a:rPr>
                            <a:t>O</a:t>
                          </a:r>
                          <a:r>
                            <a:rPr lang="en-US" sz="1100" b="1" u="none" strike="noStrike" baseline="-25000" dirty="0" smtClean="0">
                              <a:solidFill>
                                <a:schemeClr val="bg2">
                                  <a:lumMod val="90000"/>
                                </a:schemeClr>
                              </a:solidFill>
                              <a:effectLst/>
                            </a:rPr>
                            <a:t>12</a:t>
                          </a:r>
                          <a:endParaRPr lang="en-US" sz="1100" b="1"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solidFill>
                                <a:schemeClr val="bg2">
                                  <a:lumMod val="90000"/>
                                </a:schemeClr>
                              </a:solidFill>
                              <a:effectLst/>
                            </a:rPr>
                            <a:t>O</a:t>
                          </a:r>
                          <a:r>
                            <a:rPr lang="en-US" sz="1100" b="1" u="none" strike="noStrike" baseline="-25000" dirty="0" smtClean="0">
                              <a:solidFill>
                                <a:schemeClr val="bg2">
                                  <a:lumMod val="90000"/>
                                </a:schemeClr>
                              </a:solidFill>
                              <a:effectLst/>
                            </a:rPr>
                            <a:t>13</a:t>
                          </a:r>
                          <a:endParaRPr lang="en-US" sz="1100" b="1"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O</a:t>
                          </a:r>
                          <a:r>
                            <a:rPr lang="en-US" sz="1100" b="1" u="none" strike="noStrike" baseline="-25000" dirty="0" smtClean="0">
                              <a:effectLst/>
                            </a:rPr>
                            <a:t>21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solidFill>
                                <a:schemeClr val="bg2">
                                  <a:lumMod val="90000"/>
                                </a:schemeClr>
                              </a:solidFill>
                              <a:effectLst/>
                            </a:rPr>
                            <a:t>O</a:t>
                          </a:r>
                          <a:r>
                            <a:rPr lang="en-US" sz="1100" b="1" u="none" strike="noStrike" baseline="-25000" dirty="0" smtClean="0">
                              <a:solidFill>
                                <a:schemeClr val="bg2">
                                  <a:lumMod val="90000"/>
                                </a:schemeClr>
                              </a:solidFill>
                              <a:effectLst/>
                            </a:rPr>
                            <a:t>22</a:t>
                          </a:r>
                          <a:endParaRPr lang="en-US" sz="1100" b="1"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solidFill>
                                <a:schemeClr val="bg2">
                                  <a:lumMod val="90000"/>
                                </a:schemeClr>
                              </a:solidFill>
                              <a:effectLst/>
                            </a:rPr>
                            <a:t>O</a:t>
                          </a:r>
                          <a:r>
                            <a:rPr lang="en-US" sz="1100" b="1" u="none" strike="noStrike" baseline="-25000" dirty="0" smtClean="0">
                              <a:solidFill>
                                <a:schemeClr val="bg2">
                                  <a:lumMod val="90000"/>
                                </a:schemeClr>
                              </a:solidFill>
                              <a:effectLst/>
                            </a:rPr>
                            <a:t>23</a:t>
                          </a:r>
                          <a:endParaRPr lang="en-US" sz="1100" b="1"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solidFill>
                                <a:schemeClr val="bg2">
                                  <a:lumMod val="90000"/>
                                </a:schemeClr>
                              </a:solidFill>
                              <a:effectLst/>
                            </a:rPr>
                            <a:t>O</a:t>
                          </a:r>
                          <a:r>
                            <a:rPr lang="en-US" sz="1100" b="1" u="none" strike="noStrike" baseline="-25000" dirty="0" smtClean="0">
                              <a:solidFill>
                                <a:schemeClr val="bg2">
                                  <a:lumMod val="90000"/>
                                </a:schemeClr>
                              </a:solidFill>
                              <a:effectLst/>
                            </a:rPr>
                            <a:t>31</a:t>
                          </a:r>
                          <a:endParaRPr lang="en-US" sz="1100" b="1"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solidFill>
                                <a:schemeClr val="bg2">
                                  <a:lumMod val="90000"/>
                                </a:schemeClr>
                              </a:solidFill>
                              <a:effectLst/>
                            </a:rPr>
                            <a:t>O</a:t>
                          </a:r>
                          <a:r>
                            <a:rPr lang="en-US" sz="1100" b="1" u="none" strike="noStrike" baseline="-25000" dirty="0" smtClean="0">
                              <a:solidFill>
                                <a:schemeClr val="bg2">
                                  <a:lumMod val="90000"/>
                                </a:schemeClr>
                              </a:solidFill>
                              <a:effectLst/>
                            </a:rPr>
                            <a:t>32</a:t>
                          </a:r>
                          <a:endParaRPr lang="en-US" sz="1100" b="1"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smtClean="0">
                              <a:effectLst/>
                            </a:rPr>
                            <a:t>O</a:t>
                          </a:r>
                          <a:r>
                            <a:rPr lang="en-US" sz="1100" b="1" u="none" strike="noStrike" baseline="-25000" dirty="0" smtClean="0">
                              <a:effectLst/>
                            </a:rPr>
                            <a:t>33</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altLang="ko-KR" sz="1100" b="1" i="0" u="none" strike="noStrike" dirty="0" smtClean="0">
                              <a:solidFill>
                                <a:srgbClr val="000000"/>
                              </a:solidFill>
                              <a:effectLst/>
                              <a:latin typeface="Calibri" panose="020F0502020204030204" pitchFamily="34" charset="0"/>
                            </a:rPr>
                            <a:t>Total</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99979113"/>
                      </a:ext>
                    </a:extLst>
                  </a:tr>
                  <a:tr h="222884">
                    <a:tc>
                      <a:txBody>
                        <a:bodyPr/>
                        <a:lstStyle/>
                        <a:p>
                          <a:endParaRPr lang="en-US"/>
                        </a:p>
                      </a:txBody>
                      <a:tcPr marL="9525" marR="9525" marT="9525" marB="0" anchor="b">
                        <a:blipFill>
                          <a:blip r:embed="rId8"/>
                          <a:stretch>
                            <a:fillRect l="-1667" t="-102703" r="-1005000" b="-37838"/>
                          </a:stretch>
                        </a:blipFill>
                      </a:tcPr>
                    </a:tc>
                    <a:tc>
                      <a:txBody>
                        <a:bodyPr/>
                        <a:lstStyle/>
                        <a:p>
                          <a:pPr algn="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2">
                                  <a:lumMod val="90000"/>
                                </a:schemeClr>
                              </a:solidFill>
                              <a:effectLst/>
                            </a:rPr>
                            <a:t>23</a:t>
                          </a:r>
                          <a:endParaRPr lang="en-US" sz="1100" b="0"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2">
                                  <a:lumMod val="90000"/>
                                </a:schemeClr>
                              </a:solidFill>
                              <a:effectLst/>
                            </a:rPr>
                            <a:t>27</a:t>
                          </a:r>
                          <a:endParaRPr lang="en-US" sz="1100" b="0"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solidFill>
                                <a:schemeClr val="bg2">
                                  <a:lumMod val="90000"/>
                                </a:schemeClr>
                              </a:solidFill>
                              <a:effectLst/>
                            </a:rPr>
                            <a:t>17</a:t>
                          </a:r>
                          <a:endParaRPr lang="en-US" sz="1100" b="0" i="0" u="none" strike="noStrike">
                            <a:solidFill>
                              <a:schemeClr val="bg2">
                                <a:lumMod val="9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2">
                                  <a:lumMod val="90000"/>
                                </a:schemeClr>
                              </a:solidFill>
                              <a:effectLst/>
                            </a:rPr>
                            <a:t>21</a:t>
                          </a:r>
                          <a:endParaRPr lang="en-US" sz="1100" b="0"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2">
                                  <a:lumMod val="90000"/>
                                </a:schemeClr>
                              </a:solidFill>
                              <a:effectLst/>
                            </a:rPr>
                            <a:t>26</a:t>
                          </a:r>
                          <a:endParaRPr lang="en-US" sz="1100" b="0"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bg2">
                                  <a:lumMod val="90000"/>
                                </a:schemeClr>
                              </a:solidFill>
                              <a:effectLst/>
                            </a:rPr>
                            <a:t>22</a:t>
                          </a:r>
                          <a:endParaRPr lang="en-US" sz="1100" b="0" i="0" u="none" strike="noStrike" dirty="0">
                            <a:solidFill>
                              <a:schemeClr val="bg2">
                                <a:lumMod val="9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altLang="ko-KR" sz="1100" b="0" i="0" u="none" strike="noStrike" dirty="0" smtClean="0">
                              <a:solidFill>
                                <a:srgbClr val="000000"/>
                              </a:solidFill>
                              <a:effectLst/>
                              <a:latin typeface="Calibri" panose="020F0502020204030204" pitchFamily="34" charset="0"/>
                            </a:rPr>
                            <a:t>198</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30279802"/>
                      </a:ext>
                    </a:extLst>
                  </a:tr>
                </a:tbl>
              </a:graphicData>
            </a:graphic>
          </p:graphicFrame>
        </mc:Fallback>
      </mc:AlternateContent>
      <mc:AlternateContent xmlns:mc="http://schemas.openxmlformats.org/markup-compatibility/2006" xmlns:a14="http://schemas.microsoft.com/office/drawing/2010/main">
        <mc:Choice Requires="a14">
          <p:sp>
            <p:nvSpPr>
              <p:cNvPr id="85" name="TextBox 84"/>
              <p:cNvSpPr txBox="1"/>
              <p:nvPr/>
            </p:nvSpPr>
            <p:spPr>
              <a:xfrm>
                <a:off x="8418859" y="5408177"/>
                <a:ext cx="3646571" cy="1039900"/>
              </a:xfrm>
              <a:prstGeom prst="rect">
                <a:avLst/>
              </a:prstGeom>
              <a:noFill/>
              <a:ln>
                <a:solidFill>
                  <a:schemeClr val="tx1"/>
                </a:solidFill>
              </a:ln>
            </p:spPr>
            <p:txBody>
              <a:bodyPr wrap="square" rtlCol="0">
                <a:spAutoFit/>
              </a:bodyPr>
              <a:lstStyle/>
              <a:p>
                <a:r>
                  <a:rPr lang="en-US" dirty="0" smtClean="0"/>
                  <a:t>Evaluate reduction:</a:t>
                </a:r>
              </a:p>
              <a:p>
                <a:r>
                  <a:rPr lang="en-US" dirty="0" smtClean="0"/>
                  <a:t>Reduce Ratio = </a:t>
                </a:r>
                <a14:m>
                  <m:oMath xmlns:m="http://schemas.openxmlformats.org/officeDocument/2006/math">
                    <m:r>
                      <a:rPr lang="en-US" b="0" i="0" smtClean="0">
                        <a:latin typeface="Cambria Math" panose="02040503050406030204" pitchFamily="18" charset="0"/>
                      </a:rPr>
                      <m:t>1−</m:t>
                    </m:r>
                    <m:f>
                      <m:fPr>
                        <m:ctrlPr>
                          <a:rPr lang="en-US" b="0" i="1" smtClean="0">
                            <a:latin typeface="Cambria Math" panose="02040503050406030204" pitchFamily="18" charset="0"/>
                          </a:rPr>
                        </m:ctrlPr>
                      </m:fPr>
                      <m:num>
                        <m:r>
                          <a:rPr lang="en-US" altLang="ko-KR" i="1">
                            <a:latin typeface="Cambria Math" panose="02040503050406030204" pitchFamily="18" charset="0"/>
                          </a:rPr>
                          <m:t>20+19+23</m:t>
                        </m:r>
                      </m:num>
                      <m:den>
                        <m:r>
                          <a:rPr lang="en-US" b="0" i="1" smtClean="0">
                            <a:latin typeface="Cambria Math" panose="02040503050406030204" pitchFamily="18" charset="0"/>
                          </a:rPr>
                          <m:t>198</m:t>
                        </m:r>
                      </m:den>
                    </m:f>
                  </m:oMath>
                </a14:m>
                <a:r>
                  <a:rPr lang="en-US" dirty="0" smtClean="0"/>
                  <a:t> = </a:t>
                </a:r>
                <a14:m>
                  <m:oMath xmlns:m="http://schemas.openxmlformats.org/officeDocument/2006/math">
                    <m:r>
                      <a:rPr lang="en-US" b="0" i="1" smtClean="0">
                        <a:solidFill>
                          <a:srgbClr val="00B050"/>
                        </a:solidFill>
                        <a:latin typeface="Cambria Math" panose="02040503050406030204" pitchFamily="18" charset="0"/>
                      </a:rPr>
                      <m:t>0.69</m:t>
                    </m:r>
                  </m:oMath>
                </a14:m>
                <a:endParaRPr lang="en-US" dirty="0" smtClean="0"/>
              </a:p>
              <a:p>
                <a:r>
                  <a:rPr lang="en-US" dirty="0" smtClean="0"/>
                  <a:t>Reduce Ratio (coarse-grained) = </a:t>
                </a:r>
                <a:r>
                  <a:rPr lang="en-US" dirty="0" smtClean="0">
                    <a:solidFill>
                      <a:srgbClr val="FF0000"/>
                    </a:solidFill>
                  </a:rPr>
                  <a:t>0.29</a:t>
                </a:r>
                <a:r>
                  <a:rPr lang="en-US" dirty="0" smtClean="0"/>
                  <a:t> </a:t>
                </a:r>
                <a:endParaRPr lang="en-US" dirty="0"/>
              </a:p>
            </p:txBody>
          </p:sp>
        </mc:Choice>
        <mc:Fallback xmlns="">
          <p:sp>
            <p:nvSpPr>
              <p:cNvPr id="85" name="TextBox 84"/>
              <p:cNvSpPr txBox="1">
                <a:spLocks noRot="1" noChangeAspect="1" noMove="1" noResize="1" noEditPoints="1" noAdjustHandles="1" noChangeArrowheads="1" noChangeShapeType="1" noTextEdit="1"/>
              </p:cNvSpPr>
              <p:nvPr/>
            </p:nvSpPr>
            <p:spPr>
              <a:xfrm>
                <a:off x="8418859" y="5408177"/>
                <a:ext cx="3646571" cy="1039900"/>
              </a:xfrm>
              <a:prstGeom prst="rect">
                <a:avLst/>
              </a:prstGeom>
              <a:blipFill>
                <a:blip r:embed="rId9"/>
                <a:stretch>
                  <a:fillRect l="-1167" t="-2312" b="-7514"/>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36018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500"/>
                                        <p:tgtEl>
                                          <p:spTgt spid="80"/>
                                        </p:tgtEl>
                                      </p:cBhvr>
                                    </p:animEffect>
                                  </p:childTnLst>
                                </p:cTn>
                              </p:par>
                              <p:par>
                                <p:cTn id="32" presetID="10" presetClass="entr" presetSubtype="0" fill="hold"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500"/>
                                        <p:tgtEl>
                                          <p:spTgt spid="60"/>
                                        </p:tgtEl>
                                      </p:cBhvr>
                                    </p:animEffect>
                                  </p:childTnLst>
                                </p:cTn>
                              </p:par>
                              <p:par>
                                <p:cTn id="35" presetID="10"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par>
                                <p:cTn id="41" presetID="10"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500"/>
                                        <p:tgtEl>
                                          <p:spTgt spid="54"/>
                                        </p:tgtEl>
                                      </p:cBhvr>
                                    </p:animEffect>
                                  </p:childTnLst>
                                </p:cTn>
                              </p:par>
                              <p:par>
                                <p:cTn id="50" presetID="10"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par>
                                <p:cTn id="53" presetID="10" presetClass="entr" presetSubtype="0"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par>
                                <p:cTn id="59" presetID="10" presetClass="entr" presetSubtype="0" fill="hold"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500"/>
                                        <p:tgtEl>
                                          <p:spTgt spid="5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fade">
                                      <p:cBhvr>
                                        <p:cTn id="64" dur="500"/>
                                        <p:tgtEl>
                                          <p:spTgt spid="8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29" grpId="0" animBg="1"/>
      <p:bldP spid="44" grpId="0" animBg="1"/>
      <p:bldP spid="56" grpId="0"/>
      <p:bldP spid="68" grpId="0" animBg="1"/>
      <p:bldP spid="8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REFINER Training Details</a:t>
            </a:r>
            <a:endParaRPr lang="en-US" dirty="0"/>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61</a:t>
            </a:fld>
            <a:endParaRPr lang="en-US"/>
          </a:p>
        </p:txBody>
      </p:sp>
    </p:spTree>
    <p:extLst>
      <p:ext uri="{BB962C8B-B14F-4D97-AF65-F5344CB8AC3E}">
        <p14:creationId xmlns:p14="http://schemas.microsoft.com/office/powerpoint/2010/main" val="29677570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822" y="4244701"/>
            <a:ext cx="10685978" cy="2476771"/>
          </a:xfrm>
          <a:prstGeom prst="rect">
            <a:avLst/>
          </a:prstGeom>
        </p:spPr>
      </p:pic>
      <p:sp>
        <p:nvSpPr>
          <p:cNvPr id="2" name="Title 1"/>
          <p:cNvSpPr>
            <a:spLocks noGrp="1"/>
          </p:cNvSpPr>
          <p:nvPr>
            <p:ph type="title"/>
          </p:nvPr>
        </p:nvSpPr>
        <p:spPr/>
        <p:txBody>
          <a:bodyPr/>
          <a:lstStyle/>
          <a:p>
            <a:r>
              <a:rPr lang="en-US" dirty="0" smtClean="0"/>
              <a:t>REFINER Training Process – Step 1</a:t>
            </a:r>
            <a:endParaRPr lang="en-US" dirty="0"/>
          </a:p>
        </p:txBody>
      </p:sp>
      <p:sp>
        <p:nvSpPr>
          <p:cNvPr id="3" name="Content Placeholder 2"/>
          <p:cNvSpPr>
            <a:spLocks noGrp="1"/>
          </p:cNvSpPr>
          <p:nvPr>
            <p:ph idx="1"/>
          </p:nvPr>
        </p:nvSpPr>
        <p:spPr>
          <a:xfrm>
            <a:off x="838200" y="1533167"/>
            <a:ext cx="10515600" cy="4643796"/>
          </a:xfrm>
        </p:spPr>
        <p:txBody>
          <a:bodyPr/>
          <a:lstStyle/>
          <a:p>
            <a:r>
              <a:rPr lang="en-US" b="1" dirty="0" smtClean="0"/>
              <a:t>Step 1</a:t>
            </a:r>
            <a:r>
              <a:rPr lang="en-US" dirty="0" smtClean="0"/>
              <a:t>: Conduct mutation analysis on each program in training data</a:t>
            </a:r>
          </a:p>
        </p:txBody>
      </p:sp>
      <p:sp>
        <p:nvSpPr>
          <p:cNvPr id="5" name="Slide Number Placeholder 4"/>
          <p:cNvSpPr>
            <a:spLocks noGrp="1"/>
          </p:cNvSpPr>
          <p:nvPr>
            <p:ph type="sldNum" sz="quarter" idx="12"/>
          </p:nvPr>
        </p:nvSpPr>
        <p:spPr/>
        <p:txBody>
          <a:bodyPr/>
          <a:lstStyle/>
          <a:p>
            <a:fld id="{47E81607-7F19-43FA-866D-50281015831B}" type="slidenum">
              <a:rPr lang="en-US" smtClean="0"/>
              <a:t>62</a:t>
            </a:fld>
            <a:endParaRPr lang="en-US"/>
          </a:p>
        </p:txBody>
      </p:sp>
      <p:sp>
        <p:nvSpPr>
          <p:cNvPr id="9" name="TextBox 8"/>
          <p:cNvSpPr txBox="1"/>
          <p:nvPr/>
        </p:nvSpPr>
        <p:spPr>
          <a:xfrm>
            <a:off x="0" y="4450610"/>
            <a:ext cx="844217" cy="1077218"/>
          </a:xfrm>
          <a:prstGeom prst="rect">
            <a:avLst/>
          </a:prstGeom>
          <a:noFill/>
        </p:spPr>
        <p:txBody>
          <a:bodyPr wrap="square" rtlCol="0">
            <a:spAutoFit/>
          </a:bodyPr>
          <a:lstStyle/>
          <a:p>
            <a:pPr algn="ctr"/>
            <a:r>
              <a:rPr lang="en-US" sz="1600" dirty="0" smtClean="0"/>
              <a:t>Set of </a:t>
            </a:r>
            <a:r>
              <a:rPr lang="en-US" sz="1600" dirty="0" err="1" smtClean="0"/>
              <a:t>progs</a:t>
            </a:r>
            <a:r>
              <a:rPr lang="en-US" sz="1600" dirty="0" smtClean="0"/>
              <a:t> &amp; test suites</a:t>
            </a:r>
            <a:endParaRPr lang="en-US" sz="1600" dirty="0"/>
          </a:p>
        </p:txBody>
      </p:sp>
      <p:sp>
        <p:nvSpPr>
          <p:cNvPr id="56" name="TextBox 55"/>
          <p:cNvSpPr txBox="1"/>
          <p:nvPr/>
        </p:nvSpPr>
        <p:spPr>
          <a:xfrm>
            <a:off x="0" y="5799547"/>
            <a:ext cx="673839" cy="830997"/>
          </a:xfrm>
          <a:prstGeom prst="rect">
            <a:avLst/>
          </a:prstGeom>
          <a:noFill/>
        </p:spPr>
        <p:txBody>
          <a:bodyPr wrap="square" rtlCol="0">
            <a:spAutoFit/>
          </a:bodyPr>
          <a:lstStyle/>
          <a:p>
            <a:pPr algn="ctr"/>
            <a:r>
              <a:rPr lang="en-US" sz="1600" dirty="0" smtClean="0"/>
              <a:t>Set of </a:t>
            </a:r>
            <a:r>
              <a:rPr lang="en-US" sz="1600" dirty="0" err="1" smtClean="0"/>
              <a:t>Mut</a:t>
            </a:r>
            <a:r>
              <a:rPr lang="en-US" sz="1600" dirty="0" smtClean="0"/>
              <a:t>. Op.</a:t>
            </a:r>
            <a:endParaRPr lang="en-US" sz="1600" dirty="0"/>
          </a:p>
        </p:txBody>
      </p:sp>
      <p:sp>
        <p:nvSpPr>
          <p:cNvPr id="4" name="Rectangle 3"/>
          <p:cNvSpPr/>
          <p:nvPr/>
        </p:nvSpPr>
        <p:spPr>
          <a:xfrm>
            <a:off x="4868333" y="4326467"/>
            <a:ext cx="4969934" cy="223520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p:cNvSpPr/>
          <p:nvPr/>
        </p:nvSpPr>
        <p:spPr>
          <a:xfrm>
            <a:off x="1878896" y="4153431"/>
            <a:ext cx="2989437" cy="25812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p:cNvSpPr txBox="1"/>
          <p:nvPr/>
        </p:nvSpPr>
        <p:spPr>
          <a:xfrm>
            <a:off x="72491" y="2541949"/>
            <a:ext cx="3426899" cy="830997"/>
          </a:xfrm>
          <a:prstGeom prst="rect">
            <a:avLst/>
          </a:prstGeom>
          <a:noFill/>
          <a:ln>
            <a:solidFill>
              <a:schemeClr val="tx1"/>
            </a:solidFill>
          </a:ln>
        </p:spPr>
        <p:txBody>
          <a:bodyPr wrap="square" rtlCol="0">
            <a:spAutoFit/>
          </a:bodyPr>
          <a:lstStyle/>
          <a:p>
            <a:r>
              <a:rPr lang="en-US" sz="1600" dirty="0" smtClean="0">
                <a:latin typeface="Consolas" panose="020B0609020204030204" pitchFamily="49" charset="0"/>
                <a:ea typeface="Bitstream Vera Sans Mono" panose="020B0609030804020204" pitchFamily="49" charset="-127"/>
              </a:rPr>
              <a:t>1: </a:t>
            </a:r>
            <a:r>
              <a:rPr lang="en-US" sz="1600" dirty="0" err="1" smtClean="0">
                <a:latin typeface="Consolas" panose="020B0609020204030204" pitchFamily="49" charset="0"/>
                <a:ea typeface="Bitstream Vera Sans Mono" panose="020B0609030804020204" pitchFamily="49" charset="-127"/>
              </a:rPr>
              <a:t>int</a:t>
            </a:r>
            <a:r>
              <a:rPr lang="en-US" sz="1600" dirty="0" smtClean="0">
                <a:latin typeface="Consolas" panose="020B0609020204030204" pitchFamily="49" charset="0"/>
                <a:ea typeface="Bitstream Vera Sans Mono" panose="020B0609030804020204" pitchFamily="49" charset="-127"/>
              </a:rPr>
              <a:t> </a:t>
            </a:r>
            <a:r>
              <a:rPr lang="en-US" sz="1600" dirty="0" err="1" smtClean="0">
                <a:latin typeface="Consolas" panose="020B0609020204030204" pitchFamily="49" charset="0"/>
                <a:ea typeface="Bitstream Vera Sans Mono" panose="020B0609030804020204" pitchFamily="49" charset="-127"/>
              </a:rPr>
              <a:t>double_addone</a:t>
            </a:r>
            <a:r>
              <a:rPr lang="en-US" sz="1600" dirty="0" smtClean="0">
                <a:latin typeface="Consolas" panose="020B0609020204030204" pitchFamily="49" charset="0"/>
                <a:ea typeface="Bitstream Vera Sans Mono" panose="020B0609030804020204" pitchFamily="49" charset="-127"/>
              </a:rPr>
              <a:t>(</a:t>
            </a:r>
            <a:r>
              <a:rPr lang="en-US" sz="1600" dirty="0" err="1" smtClean="0">
                <a:latin typeface="Consolas" panose="020B0609020204030204" pitchFamily="49" charset="0"/>
                <a:ea typeface="Bitstream Vera Sans Mono" panose="020B0609030804020204" pitchFamily="49" charset="-127"/>
              </a:rPr>
              <a:t>int</a:t>
            </a:r>
            <a:r>
              <a:rPr lang="en-US" sz="1600" dirty="0" smtClean="0">
                <a:latin typeface="Consolas" panose="020B0609020204030204" pitchFamily="49" charset="0"/>
                <a:ea typeface="Bitstream Vera Sans Mono" panose="020B0609030804020204" pitchFamily="49" charset="-127"/>
              </a:rPr>
              <a:t> a)</a:t>
            </a:r>
            <a:r>
              <a:rPr lang="en-US" sz="1600" dirty="0">
                <a:latin typeface="Consolas" panose="020B0609020204030204" pitchFamily="49" charset="0"/>
                <a:ea typeface="Bitstream Vera Sans Mono" panose="020B0609030804020204" pitchFamily="49" charset="-127"/>
              </a:rPr>
              <a:t> </a:t>
            </a:r>
            <a:r>
              <a:rPr lang="en-US" sz="1600" dirty="0" smtClean="0">
                <a:latin typeface="Consolas" panose="020B0609020204030204" pitchFamily="49" charset="0"/>
                <a:ea typeface="Bitstream Vera Sans Mono" panose="020B0609030804020204" pitchFamily="49" charset="-127"/>
              </a:rPr>
              <a:t>{</a:t>
            </a:r>
          </a:p>
          <a:p>
            <a:r>
              <a:rPr lang="en-US" sz="1600" dirty="0" smtClean="0">
                <a:latin typeface="Consolas" panose="020B0609020204030204" pitchFamily="49" charset="0"/>
                <a:ea typeface="Bitstream Vera Sans Mono" panose="020B0609030804020204" pitchFamily="49" charset="-127"/>
              </a:rPr>
              <a:t>2:   return a * 2 + 1; </a:t>
            </a:r>
          </a:p>
          <a:p>
            <a:r>
              <a:rPr lang="en-US" sz="1600" dirty="0" smtClean="0">
                <a:latin typeface="Consolas" panose="020B0609020204030204" pitchFamily="49" charset="0"/>
                <a:ea typeface="Bitstream Vera Sans Mono" panose="020B0609030804020204" pitchFamily="49" charset="-127"/>
              </a:rPr>
              <a:t>3: }</a:t>
            </a:r>
            <a:endParaRPr lang="en-US" sz="1600" dirty="0">
              <a:latin typeface="Consolas" panose="020B0609020204030204" pitchFamily="49" charset="0"/>
              <a:ea typeface="Bitstream Vera Sans Mono" panose="020B0609030804020204" pitchFamily="49" charset="-127"/>
            </a:endParaRPr>
          </a:p>
        </p:txBody>
      </p:sp>
      <p:sp>
        <p:nvSpPr>
          <p:cNvPr id="13" name="TextBox 12"/>
          <p:cNvSpPr txBox="1"/>
          <p:nvPr/>
        </p:nvSpPr>
        <p:spPr>
          <a:xfrm>
            <a:off x="4362433" y="1987951"/>
            <a:ext cx="2842701" cy="400110"/>
          </a:xfrm>
          <a:prstGeom prst="rect">
            <a:avLst/>
          </a:prstGeom>
          <a:noFill/>
          <a:ln>
            <a:solidFill>
              <a:schemeClr val="tx1"/>
            </a:solidFill>
          </a:ln>
        </p:spPr>
        <p:txBody>
          <a:bodyPr wrap="square" rtlCol="0">
            <a:spAutoFit/>
          </a:bodyPr>
          <a:lstStyle/>
          <a:p>
            <a:r>
              <a:rPr lang="en-US" sz="1600" dirty="0" smtClean="0">
                <a:latin typeface="Consolas" panose="020B0609020204030204" pitchFamily="49" charset="0"/>
                <a:ea typeface="Bitstream Vera Sans Mono" panose="020B0609030804020204" pitchFamily="49" charset="-127"/>
              </a:rPr>
              <a:t>2:   return a </a:t>
            </a:r>
            <a:r>
              <a:rPr lang="en-US" sz="2000" b="1" dirty="0" smtClean="0">
                <a:solidFill>
                  <a:srgbClr val="FF0000"/>
                </a:solidFill>
                <a:latin typeface="Consolas" panose="020B0609020204030204" pitchFamily="49" charset="0"/>
                <a:ea typeface="Bitstream Vera Sans Mono" panose="020B0609030804020204" pitchFamily="49" charset="-127"/>
              </a:rPr>
              <a:t>&gt;&gt;</a:t>
            </a:r>
            <a:r>
              <a:rPr lang="en-US" sz="1600" dirty="0" smtClean="0">
                <a:latin typeface="Consolas" panose="020B0609020204030204" pitchFamily="49" charset="0"/>
                <a:ea typeface="Bitstream Vera Sans Mono" panose="020B0609030804020204" pitchFamily="49" charset="-127"/>
              </a:rPr>
              <a:t> 2 + 1;</a:t>
            </a:r>
            <a:endParaRPr lang="en-US" sz="1600" dirty="0">
              <a:latin typeface="Consolas" panose="020B0609020204030204" pitchFamily="49" charset="0"/>
              <a:ea typeface="Bitstream Vera Sans Mono" panose="020B0609030804020204" pitchFamily="49" charset="-127"/>
            </a:endParaRPr>
          </a:p>
        </p:txBody>
      </p:sp>
      <p:sp>
        <p:nvSpPr>
          <p:cNvPr id="14" name="TextBox 13"/>
          <p:cNvSpPr txBox="1"/>
          <p:nvPr/>
        </p:nvSpPr>
        <p:spPr>
          <a:xfrm>
            <a:off x="4362433" y="2388061"/>
            <a:ext cx="2842701" cy="400110"/>
          </a:xfrm>
          <a:prstGeom prst="rect">
            <a:avLst/>
          </a:prstGeom>
          <a:noFill/>
          <a:ln>
            <a:solidFill>
              <a:schemeClr val="tx1"/>
            </a:solidFill>
          </a:ln>
        </p:spPr>
        <p:txBody>
          <a:bodyPr wrap="square" rtlCol="0">
            <a:spAutoFit/>
          </a:bodyPr>
          <a:lstStyle/>
          <a:p>
            <a:r>
              <a:rPr lang="en-US" sz="1600" dirty="0" smtClean="0">
                <a:latin typeface="Consolas" panose="020B0609020204030204" pitchFamily="49" charset="0"/>
                <a:ea typeface="Bitstream Vera Sans Mono" panose="020B0609030804020204" pitchFamily="49" charset="-127"/>
              </a:rPr>
              <a:t>2:   return a </a:t>
            </a:r>
            <a:r>
              <a:rPr lang="en-US" sz="2000" b="1" dirty="0" smtClean="0">
                <a:solidFill>
                  <a:srgbClr val="FF0000"/>
                </a:solidFill>
                <a:latin typeface="Consolas" panose="020B0609020204030204" pitchFamily="49" charset="0"/>
                <a:ea typeface="Bitstream Vera Sans Mono" panose="020B0609030804020204" pitchFamily="49" charset="-127"/>
              </a:rPr>
              <a:t>&lt;&lt;</a:t>
            </a:r>
            <a:r>
              <a:rPr lang="en-US" sz="1600" dirty="0" smtClean="0">
                <a:latin typeface="Consolas" panose="020B0609020204030204" pitchFamily="49" charset="0"/>
                <a:ea typeface="Bitstream Vera Sans Mono" panose="020B0609030804020204" pitchFamily="49" charset="-127"/>
              </a:rPr>
              <a:t> 2 + 1;</a:t>
            </a:r>
            <a:endParaRPr lang="en-US" sz="1600" dirty="0">
              <a:latin typeface="Consolas" panose="020B0609020204030204" pitchFamily="49" charset="0"/>
              <a:ea typeface="Bitstream Vera Sans Mono" panose="020B0609030804020204" pitchFamily="49" charset="-127"/>
            </a:endParaRPr>
          </a:p>
        </p:txBody>
      </p:sp>
      <p:sp>
        <p:nvSpPr>
          <p:cNvPr id="15" name="TextBox 14"/>
          <p:cNvSpPr txBox="1"/>
          <p:nvPr/>
        </p:nvSpPr>
        <p:spPr>
          <a:xfrm>
            <a:off x="4362433" y="2795051"/>
            <a:ext cx="2842701" cy="400110"/>
          </a:xfrm>
          <a:prstGeom prst="rect">
            <a:avLst/>
          </a:prstGeom>
          <a:noFill/>
          <a:ln>
            <a:solidFill>
              <a:schemeClr val="tx1"/>
            </a:solidFill>
          </a:ln>
        </p:spPr>
        <p:txBody>
          <a:bodyPr wrap="square" rtlCol="0">
            <a:spAutoFit/>
          </a:bodyPr>
          <a:lstStyle/>
          <a:p>
            <a:r>
              <a:rPr lang="en-US" sz="1600" dirty="0" smtClean="0">
                <a:latin typeface="Consolas" panose="020B0609020204030204" pitchFamily="49" charset="0"/>
                <a:ea typeface="Bitstream Vera Sans Mono" panose="020B0609030804020204" pitchFamily="49" charset="-127"/>
              </a:rPr>
              <a:t>2:   return a * 2 </a:t>
            </a:r>
            <a:r>
              <a:rPr lang="en-US" sz="2000" b="1" dirty="0" smtClean="0">
                <a:solidFill>
                  <a:srgbClr val="FF0000"/>
                </a:solidFill>
                <a:latin typeface="Consolas" panose="020B0609020204030204" pitchFamily="49" charset="0"/>
                <a:ea typeface="Bitstream Vera Sans Mono" panose="020B0609030804020204" pitchFamily="49" charset="-127"/>
              </a:rPr>
              <a:t>&gt;&gt;</a:t>
            </a:r>
            <a:r>
              <a:rPr lang="en-US" sz="1600" dirty="0" smtClean="0">
                <a:latin typeface="Consolas" panose="020B0609020204030204" pitchFamily="49" charset="0"/>
                <a:ea typeface="Bitstream Vera Sans Mono" panose="020B0609030804020204" pitchFamily="49" charset="-127"/>
              </a:rPr>
              <a:t> 1; </a:t>
            </a:r>
            <a:endParaRPr lang="en-US" sz="1600" dirty="0">
              <a:latin typeface="Consolas" panose="020B0609020204030204" pitchFamily="49" charset="0"/>
              <a:ea typeface="Bitstream Vera Sans Mono" panose="020B0609030804020204" pitchFamily="49" charset="-127"/>
            </a:endParaRPr>
          </a:p>
        </p:txBody>
      </p:sp>
      <p:sp>
        <p:nvSpPr>
          <p:cNvPr id="16" name="TextBox 15"/>
          <p:cNvSpPr txBox="1"/>
          <p:nvPr/>
        </p:nvSpPr>
        <p:spPr>
          <a:xfrm>
            <a:off x="4362433" y="3188281"/>
            <a:ext cx="2842701" cy="400110"/>
          </a:xfrm>
          <a:prstGeom prst="rect">
            <a:avLst/>
          </a:prstGeom>
          <a:noFill/>
          <a:ln>
            <a:solidFill>
              <a:schemeClr val="tx1"/>
            </a:solidFill>
          </a:ln>
        </p:spPr>
        <p:txBody>
          <a:bodyPr wrap="square" rtlCol="0">
            <a:spAutoFit/>
          </a:bodyPr>
          <a:lstStyle/>
          <a:p>
            <a:r>
              <a:rPr lang="en-US" sz="1600" dirty="0" smtClean="0">
                <a:latin typeface="Consolas" panose="020B0609020204030204" pitchFamily="49" charset="0"/>
                <a:ea typeface="Bitstream Vera Sans Mono" panose="020B0609030804020204" pitchFamily="49" charset="-127"/>
              </a:rPr>
              <a:t>2:   return a * 2 </a:t>
            </a:r>
            <a:r>
              <a:rPr lang="en-US" sz="2000" b="1" dirty="0" smtClean="0">
                <a:solidFill>
                  <a:srgbClr val="FF0000"/>
                </a:solidFill>
                <a:latin typeface="Consolas" panose="020B0609020204030204" pitchFamily="49" charset="0"/>
                <a:ea typeface="Bitstream Vera Sans Mono" panose="020B0609030804020204" pitchFamily="49" charset="-127"/>
              </a:rPr>
              <a:t>&lt;&lt;</a:t>
            </a:r>
            <a:r>
              <a:rPr lang="en-US" sz="1600" dirty="0" smtClean="0">
                <a:latin typeface="Consolas" panose="020B0609020204030204" pitchFamily="49" charset="0"/>
                <a:ea typeface="Bitstream Vera Sans Mono" panose="020B0609030804020204" pitchFamily="49" charset="-127"/>
              </a:rPr>
              <a:t> 1;</a:t>
            </a:r>
            <a:endParaRPr lang="en-US" sz="1600" dirty="0">
              <a:latin typeface="Consolas" panose="020B0609020204030204" pitchFamily="49" charset="0"/>
              <a:ea typeface="Bitstream Vera Sans Mono" panose="020B0609030804020204" pitchFamily="49" charset="-127"/>
            </a:endParaRPr>
          </a:p>
        </p:txBody>
      </p:sp>
      <p:sp>
        <p:nvSpPr>
          <p:cNvPr id="17" name="TextBox 16"/>
          <p:cNvSpPr txBox="1"/>
          <p:nvPr/>
        </p:nvSpPr>
        <p:spPr>
          <a:xfrm>
            <a:off x="4362432" y="3588391"/>
            <a:ext cx="2842701" cy="338554"/>
          </a:xfrm>
          <a:prstGeom prst="rect">
            <a:avLst/>
          </a:prstGeom>
          <a:noFill/>
          <a:ln>
            <a:solidFill>
              <a:schemeClr val="tx1"/>
            </a:solidFill>
          </a:ln>
        </p:spPr>
        <p:txBody>
          <a:bodyPr wrap="square" rtlCol="0">
            <a:spAutoFit/>
          </a:bodyPr>
          <a:lstStyle/>
          <a:p>
            <a:r>
              <a:rPr lang="en-US" sz="1600" dirty="0" smtClean="0">
                <a:latin typeface="Consolas" panose="020B0609020204030204" pitchFamily="49" charset="0"/>
                <a:ea typeface="Bitstream Vera Sans Mono" panose="020B0609030804020204" pitchFamily="49" charset="-127"/>
              </a:rPr>
              <a:t>2:   return </a:t>
            </a:r>
            <a:r>
              <a:rPr lang="en-US" sz="1600" dirty="0" smtClean="0">
                <a:solidFill>
                  <a:srgbClr val="FF0000"/>
                </a:solidFill>
                <a:latin typeface="Consolas" panose="020B0609020204030204" pitchFamily="49" charset="0"/>
                <a:ea typeface="Bitstream Vera Sans Mono" panose="020B0609030804020204" pitchFamily="49" charset="-127"/>
              </a:rPr>
              <a:t>;</a:t>
            </a:r>
            <a:endParaRPr lang="en-US" sz="1600" dirty="0">
              <a:solidFill>
                <a:srgbClr val="FF0000"/>
              </a:solidFill>
              <a:latin typeface="Consolas" panose="020B0609020204030204" pitchFamily="49" charset="0"/>
              <a:ea typeface="Bitstream Vera Sans Mono" panose="020B0609030804020204" pitchFamily="49" charset="-127"/>
            </a:endParaRPr>
          </a:p>
        </p:txBody>
      </p:sp>
      <p:sp>
        <p:nvSpPr>
          <p:cNvPr id="6" name="Right Brace 5"/>
          <p:cNvSpPr/>
          <p:nvPr/>
        </p:nvSpPr>
        <p:spPr>
          <a:xfrm rot="10800000">
            <a:off x="3584580" y="1987951"/>
            <a:ext cx="777850" cy="1938994"/>
          </a:xfrm>
          <a:prstGeom prst="rightBrace">
            <a:avLst/>
          </a:prstGeom>
          <a:ln w="28575">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18" name="Content Placeholder 5"/>
              <p:cNvGraphicFramePr>
                <a:graphicFrameLocks/>
              </p:cNvGraphicFramePr>
              <p:nvPr>
                <p:extLst/>
              </p:nvPr>
            </p:nvGraphicFramePr>
            <p:xfrm>
              <a:off x="7687604" y="1967546"/>
              <a:ext cx="2523196" cy="2055120"/>
            </p:xfrm>
            <a:graphic>
              <a:graphicData uri="http://schemas.openxmlformats.org/drawingml/2006/table">
                <a:tbl>
                  <a:tblPr firstRow="1" bandRow="1">
                    <a:tableStyleId>{5940675A-B579-460E-94D1-54222C63F5DA}</a:tableStyleId>
                  </a:tblPr>
                  <a:tblGrid>
                    <a:gridCol w="926434">
                      <a:extLst>
                        <a:ext uri="{9D8B030D-6E8A-4147-A177-3AD203B41FA5}">
                          <a16:colId xmlns:a16="http://schemas.microsoft.com/office/drawing/2014/main" val="3481516189"/>
                        </a:ext>
                      </a:extLst>
                    </a:gridCol>
                    <a:gridCol w="775654">
                      <a:extLst>
                        <a:ext uri="{9D8B030D-6E8A-4147-A177-3AD203B41FA5}">
                          <a16:colId xmlns:a16="http://schemas.microsoft.com/office/drawing/2014/main" val="3081257948"/>
                        </a:ext>
                      </a:extLst>
                    </a:gridCol>
                    <a:gridCol w="821108">
                      <a:extLst>
                        <a:ext uri="{9D8B030D-6E8A-4147-A177-3AD203B41FA5}">
                          <a16:colId xmlns:a16="http://schemas.microsoft.com/office/drawing/2014/main" val="1569145845"/>
                        </a:ext>
                      </a:extLst>
                    </a:gridCol>
                  </a:tblGrid>
                  <a:tr h="530741">
                    <a:tc>
                      <a:txBody>
                        <a:bodyPr/>
                        <a:lstStyle/>
                        <a:p>
                          <a:pPr algn="ctr"/>
                          <a:r>
                            <a:rPr lang="en-US" sz="1500" dirty="0" smtClean="0"/>
                            <a:t>Mutant</a:t>
                          </a:r>
                          <a:endParaRPr lang="en-US" sz="1500" dirty="0"/>
                        </a:p>
                      </a:txBody>
                      <a:tcPr marL="75820" marR="75820" marT="37910" marB="37910" anchor="ctr"/>
                    </a:tc>
                    <a:tc>
                      <a:txBody>
                        <a:bodyPr/>
                        <a:lstStyle/>
                        <a:p>
                          <a:pPr algn="ctr"/>
                          <a:r>
                            <a:rPr lang="en-US" sz="1500" dirty="0" smtClean="0"/>
                            <a:t>Test 1</a:t>
                          </a:r>
                        </a:p>
                        <a:p>
                          <a:pPr algn="ctr"/>
                          <a:r>
                            <a:rPr lang="en-US" sz="1500" dirty="0" smtClean="0"/>
                            <a:t>a = 0</a:t>
                          </a:r>
                          <a:endParaRPr lang="en-US" sz="1500" dirty="0"/>
                        </a:p>
                      </a:txBody>
                      <a:tcPr marL="75820" marR="75820" marT="37910" marB="37910"/>
                    </a:tc>
                    <a:tc>
                      <a:txBody>
                        <a:bodyPr/>
                        <a:lstStyle/>
                        <a:p>
                          <a:pPr algn="ctr"/>
                          <a:r>
                            <a:rPr lang="en-US" sz="1500" dirty="0" smtClean="0"/>
                            <a:t>Test 2</a:t>
                          </a:r>
                        </a:p>
                        <a:p>
                          <a:pPr algn="ctr"/>
                          <a:r>
                            <a:rPr lang="en-US" sz="1500" dirty="0" smtClean="0"/>
                            <a:t>a = 1</a:t>
                          </a:r>
                          <a:endParaRPr lang="en-US" sz="1500" dirty="0"/>
                        </a:p>
                      </a:txBody>
                      <a:tcPr marL="75820" marR="75820" marT="37910" marB="37910"/>
                    </a:tc>
                    <a:extLst>
                      <a:ext uri="{0D108BD9-81ED-4DB2-BD59-A6C34878D82A}">
                        <a16:rowId xmlns:a16="http://schemas.microsoft.com/office/drawing/2014/main" val="1856297506"/>
                      </a:ext>
                    </a:extLst>
                  </a:tr>
                  <a:tr h="303281">
                    <a:tc>
                      <a:txBody>
                        <a:bodyPr/>
                        <a:lstStyle/>
                        <a:p>
                          <a:pPr/>
                          <a14:m>
                            <m:oMathPara xmlns:m="http://schemas.openxmlformats.org/officeDocument/2006/math">
                              <m:oMathParaPr>
                                <m:jc m:val="centerGroup"/>
                              </m:oMathParaPr>
                              <m:oMath xmlns:m="http://schemas.openxmlformats.org/officeDocument/2006/math">
                                <m:sSub>
                                  <m:sSubPr>
                                    <m:ctrlPr>
                                      <a:rPr lang="en-US" sz="1500" b="0" i="1" smtClean="0">
                                        <a:latin typeface="Cambria Math" panose="02040503050406030204" pitchFamily="18" charset="0"/>
                                      </a:rPr>
                                    </m:ctrlPr>
                                  </m:sSubPr>
                                  <m:e>
                                    <m:r>
                                      <a:rPr lang="en-US" sz="1500" b="0" i="1" smtClean="0">
                                        <a:latin typeface="Cambria Math" panose="02040503050406030204" pitchFamily="18" charset="0"/>
                                      </a:rPr>
                                      <m:t>𝑚</m:t>
                                    </m:r>
                                  </m:e>
                                  <m:sub>
                                    <m:r>
                                      <a:rPr lang="en-US" sz="1500" b="0" i="1" smtClean="0">
                                        <a:latin typeface="Cambria Math" panose="02040503050406030204" pitchFamily="18" charset="0"/>
                                      </a:rPr>
                                      <m:t>1</m:t>
                                    </m:r>
                                  </m:sub>
                                </m:sSub>
                              </m:oMath>
                            </m:oMathPara>
                          </a14:m>
                          <a:endParaRPr lang="en-US" sz="1500" dirty="0"/>
                        </a:p>
                      </a:txBody>
                      <a:tcPr marL="75820" marR="75820" marT="37910" marB="37910"/>
                    </a:tc>
                    <a:tc>
                      <a:txBody>
                        <a:bodyPr/>
                        <a:lstStyle/>
                        <a:p>
                          <a:pPr algn="r"/>
                          <a:r>
                            <a:rPr lang="en-US" sz="1500" dirty="0" smtClean="0"/>
                            <a:t>0</a:t>
                          </a:r>
                          <a:endParaRPr lang="en-US" sz="1500" dirty="0"/>
                        </a:p>
                      </a:txBody>
                      <a:tcPr marL="75820" marR="75820" marT="37910" marB="37910"/>
                    </a:tc>
                    <a:tc>
                      <a:txBody>
                        <a:bodyPr/>
                        <a:lstStyle/>
                        <a:p>
                          <a:pPr algn="r"/>
                          <a:r>
                            <a:rPr lang="en-US" sz="1500" dirty="0" smtClean="0"/>
                            <a:t>1</a:t>
                          </a:r>
                          <a:endParaRPr lang="en-US" sz="1500" dirty="0"/>
                        </a:p>
                      </a:txBody>
                      <a:tcPr marL="75820" marR="75820" marT="37910" marB="37910"/>
                    </a:tc>
                    <a:extLst>
                      <a:ext uri="{0D108BD9-81ED-4DB2-BD59-A6C34878D82A}">
                        <a16:rowId xmlns:a16="http://schemas.microsoft.com/office/drawing/2014/main" val="938183682"/>
                      </a:ext>
                    </a:extLst>
                  </a:tr>
                  <a:tr h="3032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500" b="0" i="1" smtClean="0">
                                        <a:latin typeface="Cambria Math" panose="02040503050406030204" pitchFamily="18" charset="0"/>
                                      </a:rPr>
                                    </m:ctrlPr>
                                  </m:sSubPr>
                                  <m:e>
                                    <m:r>
                                      <a:rPr lang="en-US" sz="1500" b="0" i="1" smtClean="0">
                                        <a:latin typeface="Cambria Math" panose="02040503050406030204" pitchFamily="18" charset="0"/>
                                      </a:rPr>
                                      <m:t>𝑚</m:t>
                                    </m:r>
                                  </m:e>
                                  <m:sub>
                                    <m:r>
                                      <a:rPr lang="en-US" sz="1500" b="0" i="1" smtClean="0">
                                        <a:latin typeface="Cambria Math" panose="02040503050406030204" pitchFamily="18" charset="0"/>
                                      </a:rPr>
                                      <m:t>2</m:t>
                                    </m:r>
                                  </m:sub>
                                </m:sSub>
                              </m:oMath>
                            </m:oMathPara>
                          </a14:m>
                          <a:endParaRPr lang="en-US" sz="1500" dirty="0"/>
                        </a:p>
                      </a:txBody>
                      <a:tcPr marL="75820" marR="75820" marT="37910" marB="37910"/>
                    </a:tc>
                    <a:tc>
                      <a:txBody>
                        <a:bodyPr/>
                        <a:lstStyle/>
                        <a:p>
                          <a:pPr algn="r"/>
                          <a:r>
                            <a:rPr lang="en-US" sz="1500" dirty="0" smtClean="0"/>
                            <a:t>0</a:t>
                          </a:r>
                          <a:endParaRPr lang="en-US" sz="1500" dirty="0"/>
                        </a:p>
                      </a:txBody>
                      <a:tcPr marL="75820" marR="75820" marT="37910" marB="37910"/>
                    </a:tc>
                    <a:tc>
                      <a:txBody>
                        <a:bodyPr/>
                        <a:lstStyle/>
                        <a:p>
                          <a:pPr algn="r"/>
                          <a:r>
                            <a:rPr lang="en-US" sz="1500" dirty="0" smtClean="0"/>
                            <a:t>1</a:t>
                          </a:r>
                          <a:endParaRPr lang="en-US" sz="1500" dirty="0"/>
                        </a:p>
                      </a:txBody>
                      <a:tcPr marL="75820" marR="75820" marT="37910" marB="37910"/>
                    </a:tc>
                    <a:extLst>
                      <a:ext uri="{0D108BD9-81ED-4DB2-BD59-A6C34878D82A}">
                        <a16:rowId xmlns:a16="http://schemas.microsoft.com/office/drawing/2014/main" val="815439493"/>
                      </a:ext>
                    </a:extLst>
                  </a:tr>
                  <a:tr h="303281">
                    <a:tc>
                      <a:txBody>
                        <a:bodyPr/>
                        <a:lstStyle/>
                        <a:p>
                          <a:pPr/>
                          <a14:m>
                            <m:oMathPara xmlns:m="http://schemas.openxmlformats.org/officeDocument/2006/math">
                              <m:oMathParaPr>
                                <m:jc m:val="centerGroup"/>
                              </m:oMathParaPr>
                              <m:oMath xmlns:m="http://schemas.openxmlformats.org/officeDocument/2006/math">
                                <m:sSub>
                                  <m:sSubPr>
                                    <m:ctrlPr>
                                      <a:rPr lang="en-US" sz="1500" b="0" i="1" smtClean="0">
                                        <a:latin typeface="Cambria Math" panose="02040503050406030204" pitchFamily="18" charset="0"/>
                                      </a:rPr>
                                    </m:ctrlPr>
                                  </m:sSubPr>
                                  <m:e>
                                    <m:r>
                                      <a:rPr lang="en-US" sz="1500" b="0" i="1" smtClean="0">
                                        <a:latin typeface="Cambria Math" panose="02040503050406030204" pitchFamily="18" charset="0"/>
                                      </a:rPr>
                                      <m:t>𝑚</m:t>
                                    </m:r>
                                  </m:e>
                                  <m:sub>
                                    <m:r>
                                      <a:rPr lang="en-US" sz="1500" b="0" i="1" smtClean="0">
                                        <a:latin typeface="Cambria Math" panose="02040503050406030204" pitchFamily="18" charset="0"/>
                                      </a:rPr>
                                      <m:t>3</m:t>
                                    </m:r>
                                  </m:sub>
                                </m:sSub>
                              </m:oMath>
                            </m:oMathPara>
                          </a14:m>
                          <a:endParaRPr lang="en-US" sz="1500" dirty="0"/>
                        </a:p>
                      </a:txBody>
                      <a:tcPr marL="75820" marR="75820" marT="37910" marB="37910"/>
                    </a:tc>
                    <a:tc>
                      <a:txBody>
                        <a:bodyPr/>
                        <a:lstStyle/>
                        <a:p>
                          <a:pPr algn="r"/>
                          <a:r>
                            <a:rPr lang="en-US" sz="1500" dirty="0" smtClean="0"/>
                            <a:t>1</a:t>
                          </a:r>
                          <a:endParaRPr lang="en-US" sz="1500" dirty="0"/>
                        </a:p>
                      </a:txBody>
                      <a:tcPr marL="75820" marR="75820" marT="37910" marB="37910"/>
                    </a:tc>
                    <a:tc>
                      <a:txBody>
                        <a:bodyPr/>
                        <a:lstStyle/>
                        <a:p>
                          <a:pPr algn="r"/>
                          <a:r>
                            <a:rPr lang="en-US" sz="1500" dirty="0" smtClean="0"/>
                            <a:t>1</a:t>
                          </a:r>
                          <a:endParaRPr lang="en-US" sz="1500" dirty="0"/>
                        </a:p>
                      </a:txBody>
                      <a:tcPr marL="75820" marR="75820" marT="37910" marB="37910"/>
                    </a:tc>
                    <a:extLst>
                      <a:ext uri="{0D108BD9-81ED-4DB2-BD59-A6C34878D82A}">
                        <a16:rowId xmlns:a16="http://schemas.microsoft.com/office/drawing/2014/main" val="2246523913"/>
                      </a:ext>
                    </a:extLst>
                  </a:tr>
                  <a:tr h="3032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500" b="0" i="1" smtClean="0">
                                        <a:latin typeface="Cambria Math" panose="02040503050406030204" pitchFamily="18" charset="0"/>
                                      </a:rPr>
                                    </m:ctrlPr>
                                  </m:sSubPr>
                                  <m:e>
                                    <m:r>
                                      <a:rPr lang="en-US" sz="1500" b="0" i="1" smtClean="0">
                                        <a:latin typeface="Cambria Math" panose="02040503050406030204" pitchFamily="18" charset="0"/>
                                      </a:rPr>
                                      <m:t>𝑚</m:t>
                                    </m:r>
                                  </m:e>
                                  <m:sub>
                                    <m:r>
                                      <a:rPr lang="en-US" sz="1500" b="0" i="1" smtClean="0">
                                        <a:latin typeface="Cambria Math" panose="02040503050406030204" pitchFamily="18" charset="0"/>
                                      </a:rPr>
                                      <m:t>4</m:t>
                                    </m:r>
                                  </m:sub>
                                </m:sSub>
                              </m:oMath>
                            </m:oMathPara>
                          </a14:m>
                          <a:endParaRPr lang="en-US" sz="1500" dirty="0"/>
                        </a:p>
                      </a:txBody>
                      <a:tcPr marL="75820" marR="75820" marT="37910" marB="37910"/>
                    </a:tc>
                    <a:tc>
                      <a:txBody>
                        <a:bodyPr/>
                        <a:lstStyle/>
                        <a:p>
                          <a:pPr algn="r"/>
                          <a:r>
                            <a:rPr lang="en-US" sz="1500" dirty="0" smtClean="0"/>
                            <a:t>1</a:t>
                          </a:r>
                          <a:endParaRPr lang="en-US" sz="1500" dirty="0"/>
                        </a:p>
                      </a:txBody>
                      <a:tcPr marL="75820" marR="75820" marT="37910" marB="37910"/>
                    </a:tc>
                    <a:tc>
                      <a:txBody>
                        <a:bodyPr/>
                        <a:lstStyle/>
                        <a:p>
                          <a:pPr algn="r"/>
                          <a:r>
                            <a:rPr lang="en-US" sz="1500" dirty="0" smtClean="0"/>
                            <a:t>1</a:t>
                          </a:r>
                          <a:endParaRPr lang="en-US" sz="1500" dirty="0"/>
                        </a:p>
                      </a:txBody>
                      <a:tcPr marL="75820" marR="75820" marT="37910" marB="37910"/>
                    </a:tc>
                    <a:extLst>
                      <a:ext uri="{0D108BD9-81ED-4DB2-BD59-A6C34878D82A}">
                        <a16:rowId xmlns:a16="http://schemas.microsoft.com/office/drawing/2014/main" val="690717984"/>
                      </a:ext>
                    </a:extLst>
                  </a:tr>
                  <a:tr h="3032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500" b="0" i="1" smtClean="0">
                                        <a:latin typeface="Cambria Math" panose="02040503050406030204" pitchFamily="18" charset="0"/>
                                      </a:rPr>
                                    </m:ctrlPr>
                                  </m:sSubPr>
                                  <m:e>
                                    <m:r>
                                      <a:rPr lang="en-US" sz="1500" b="0" i="1" smtClean="0">
                                        <a:latin typeface="Cambria Math" panose="02040503050406030204" pitchFamily="18" charset="0"/>
                                      </a:rPr>
                                      <m:t>𝑚</m:t>
                                    </m:r>
                                  </m:e>
                                  <m:sub>
                                    <m:r>
                                      <a:rPr lang="en-US" sz="1500" b="0" i="1" smtClean="0">
                                        <a:latin typeface="Cambria Math" panose="02040503050406030204" pitchFamily="18" charset="0"/>
                                      </a:rPr>
                                      <m:t>5</m:t>
                                    </m:r>
                                  </m:sub>
                                </m:sSub>
                              </m:oMath>
                            </m:oMathPara>
                          </a14:m>
                          <a:endParaRPr lang="en-US" sz="1500" dirty="0"/>
                        </a:p>
                      </a:txBody>
                      <a:tcPr marL="75820" marR="75820" marT="37910" marB="37910"/>
                    </a:tc>
                    <a:tc>
                      <a:txBody>
                        <a:bodyPr/>
                        <a:lstStyle/>
                        <a:p>
                          <a:pPr algn="r"/>
                          <a:r>
                            <a:rPr lang="en-US" sz="1500" dirty="0" smtClean="0"/>
                            <a:t>1</a:t>
                          </a:r>
                          <a:endParaRPr lang="en-US" sz="1500" dirty="0"/>
                        </a:p>
                      </a:txBody>
                      <a:tcPr marL="75820" marR="75820" marT="37910" marB="37910"/>
                    </a:tc>
                    <a:tc>
                      <a:txBody>
                        <a:bodyPr/>
                        <a:lstStyle/>
                        <a:p>
                          <a:pPr algn="r"/>
                          <a:r>
                            <a:rPr lang="en-US" sz="1500" dirty="0" smtClean="0"/>
                            <a:t>1</a:t>
                          </a:r>
                          <a:endParaRPr lang="en-US" sz="1500" dirty="0"/>
                        </a:p>
                      </a:txBody>
                      <a:tcPr marL="75820" marR="75820" marT="37910" marB="37910"/>
                    </a:tc>
                    <a:extLst>
                      <a:ext uri="{0D108BD9-81ED-4DB2-BD59-A6C34878D82A}">
                        <a16:rowId xmlns:a16="http://schemas.microsoft.com/office/drawing/2014/main" val="140970826"/>
                      </a:ext>
                    </a:extLst>
                  </a:tr>
                </a:tbl>
              </a:graphicData>
            </a:graphic>
          </p:graphicFrame>
        </mc:Choice>
        <mc:Fallback xmlns="">
          <p:graphicFrame>
            <p:nvGraphicFramePr>
              <p:cNvPr id="18" name="Content Placeholder 5"/>
              <p:cNvGraphicFramePr>
                <a:graphicFrameLocks/>
              </p:cNvGraphicFramePr>
              <p:nvPr>
                <p:extLst>
                  <p:ext uri="{D42A27DB-BD31-4B8C-83A1-F6EECF244321}">
                    <p14:modId xmlns:p14="http://schemas.microsoft.com/office/powerpoint/2010/main" val="521164628"/>
                  </p:ext>
                </p:extLst>
              </p:nvPr>
            </p:nvGraphicFramePr>
            <p:xfrm>
              <a:off x="7687604" y="1967546"/>
              <a:ext cx="2523196" cy="2055120"/>
            </p:xfrm>
            <a:graphic>
              <a:graphicData uri="http://schemas.openxmlformats.org/drawingml/2006/table">
                <a:tbl>
                  <a:tblPr firstRow="1" bandRow="1">
                    <a:tableStyleId>{5940675A-B579-460E-94D1-54222C63F5DA}</a:tableStyleId>
                  </a:tblPr>
                  <a:tblGrid>
                    <a:gridCol w="926434">
                      <a:extLst>
                        <a:ext uri="{9D8B030D-6E8A-4147-A177-3AD203B41FA5}">
                          <a16:colId xmlns:a16="http://schemas.microsoft.com/office/drawing/2014/main" val="3481516189"/>
                        </a:ext>
                      </a:extLst>
                    </a:gridCol>
                    <a:gridCol w="775654">
                      <a:extLst>
                        <a:ext uri="{9D8B030D-6E8A-4147-A177-3AD203B41FA5}">
                          <a16:colId xmlns:a16="http://schemas.microsoft.com/office/drawing/2014/main" val="3081257948"/>
                        </a:ext>
                      </a:extLst>
                    </a:gridCol>
                    <a:gridCol w="821108">
                      <a:extLst>
                        <a:ext uri="{9D8B030D-6E8A-4147-A177-3AD203B41FA5}">
                          <a16:colId xmlns:a16="http://schemas.microsoft.com/office/drawing/2014/main" val="1569145845"/>
                        </a:ext>
                      </a:extLst>
                    </a:gridCol>
                  </a:tblGrid>
                  <a:tr h="533020">
                    <a:tc>
                      <a:txBody>
                        <a:bodyPr/>
                        <a:lstStyle/>
                        <a:p>
                          <a:pPr algn="ctr"/>
                          <a:r>
                            <a:rPr lang="en-US" sz="1500" dirty="0" smtClean="0"/>
                            <a:t>Mutant</a:t>
                          </a:r>
                          <a:endParaRPr lang="en-US" sz="1500" dirty="0"/>
                        </a:p>
                      </a:txBody>
                      <a:tcPr marL="75820" marR="75820" marT="37910" marB="37910" anchor="ctr"/>
                    </a:tc>
                    <a:tc>
                      <a:txBody>
                        <a:bodyPr/>
                        <a:lstStyle/>
                        <a:p>
                          <a:pPr algn="ctr"/>
                          <a:r>
                            <a:rPr lang="en-US" sz="1500" dirty="0" smtClean="0"/>
                            <a:t>Test </a:t>
                          </a:r>
                          <a:r>
                            <a:rPr lang="en-US" sz="1500" dirty="0" smtClean="0"/>
                            <a:t>1</a:t>
                          </a:r>
                        </a:p>
                        <a:p>
                          <a:pPr algn="ctr"/>
                          <a:r>
                            <a:rPr lang="en-US" sz="1500" dirty="0" smtClean="0"/>
                            <a:t>a = 0</a:t>
                          </a:r>
                          <a:endParaRPr lang="en-US" sz="1500" dirty="0"/>
                        </a:p>
                      </a:txBody>
                      <a:tcPr marL="75820" marR="75820" marT="37910" marB="37910"/>
                    </a:tc>
                    <a:tc>
                      <a:txBody>
                        <a:bodyPr/>
                        <a:lstStyle/>
                        <a:p>
                          <a:pPr algn="ctr"/>
                          <a:r>
                            <a:rPr lang="en-US" sz="1500" dirty="0" smtClean="0"/>
                            <a:t>Test </a:t>
                          </a:r>
                          <a:r>
                            <a:rPr lang="en-US" sz="1500" dirty="0" smtClean="0"/>
                            <a:t>2</a:t>
                          </a:r>
                        </a:p>
                        <a:p>
                          <a:pPr algn="ctr"/>
                          <a:r>
                            <a:rPr lang="en-US" sz="1500" dirty="0" smtClean="0"/>
                            <a:t>a = 1</a:t>
                          </a:r>
                          <a:endParaRPr lang="en-US" sz="1500" dirty="0"/>
                        </a:p>
                      </a:txBody>
                      <a:tcPr marL="75820" marR="75820" marT="37910" marB="37910"/>
                    </a:tc>
                    <a:extLst>
                      <a:ext uri="{0D108BD9-81ED-4DB2-BD59-A6C34878D82A}">
                        <a16:rowId xmlns:a16="http://schemas.microsoft.com/office/drawing/2014/main" val="1856297506"/>
                      </a:ext>
                    </a:extLst>
                  </a:tr>
                  <a:tr h="304420">
                    <a:tc>
                      <a:txBody>
                        <a:bodyPr/>
                        <a:lstStyle/>
                        <a:p>
                          <a:endParaRPr lang="en-US"/>
                        </a:p>
                      </a:txBody>
                      <a:tcPr marL="75820" marR="75820" marT="37910" marB="37910">
                        <a:blipFill>
                          <a:blip r:embed="rId4"/>
                          <a:stretch>
                            <a:fillRect l="-658" t="-182000" r="-174342" b="-424000"/>
                          </a:stretch>
                        </a:blipFill>
                      </a:tcPr>
                    </a:tc>
                    <a:tc>
                      <a:txBody>
                        <a:bodyPr/>
                        <a:lstStyle/>
                        <a:p>
                          <a:pPr algn="r"/>
                          <a:r>
                            <a:rPr lang="en-US" sz="1500" dirty="0" smtClean="0"/>
                            <a:t>0</a:t>
                          </a:r>
                          <a:endParaRPr lang="en-US" sz="1500" dirty="0"/>
                        </a:p>
                      </a:txBody>
                      <a:tcPr marL="75820" marR="75820" marT="37910" marB="37910"/>
                    </a:tc>
                    <a:tc>
                      <a:txBody>
                        <a:bodyPr/>
                        <a:lstStyle/>
                        <a:p>
                          <a:pPr algn="r"/>
                          <a:r>
                            <a:rPr lang="en-US" sz="1500" dirty="0" smtClean="0"/>
                            <a:t>1</a:t>
                          </a:r>
                          <a:endParaRPr lang="en-US" sz="1500" dirty="0"/>
                        </a:p>
                      </a:txBody>
                      <a:tcPr marL="75820" marR="75820" marT="37910" marB="37910"/>
                    </a:tc>
                    <a:extLst>
                      <a:ext uri="{0D108BD9-81ED-4DB2-BD59-A6C34878D82A}">
                        <a16:rowId xmlns:a16="http://schemas.microsoft.com/office/drawing/2014/main" val="938183682"/>
                      </a:ext>
                    </a:extLst>
                  </a:tr>
                  <a:tr h="304420">
                    <a:tc>
                      <a:txBody>
                        <a:bodyPr/>
                        <a:lstStyle/>
                        <a:p>
                          <a:endParaRPr lang="en-US"/>
                        </a:p>
                      </a:txBody>
                      <a:tcPr marL="75820" marR="75820" marT="37910" marB="37910">
                        <a:blipFill>
                          <a:blip r:embed="rId4"/>
                          <a:stretch>
                            <a:fillRect l="-658" t="-282000" r="-174342" b="-324000"/>
                          </a:stretch>
                        </a:blipFill>
                      </a:tcPr>
                    </a:tc>
                    <a:tc>
                      <a:txBody>
                        <a:bodyPr/>
                        <a:lstStyle/>
                        <a:p>
                          <a:pPr algn="r"/>
                          <a:r>
                            <a:rPr lang="en-US" sz="1500" dirty="0" smtClean="0"/>
                            <a:t>0</a:t>
                          </a:r>
                          <a:endParaRPr lang="en-US" sz="1500" dirty="0"/>
                        </a:p>
                      </a:txBody>
                      <a:tcPr marL="75820" marR="75820" marT="37910" marB="37910"/>
                    </a:tc>
                    <a:tc>
                      <a:txBody>
                        <a:bodyPr/>
                        <a:lstStyle/>
                        <a:p>
                          <a:pPr algn="r"/>
                          <a:r>
                            <a:rPr lang="en-US" sz="1500" dirty="0" smtClean="0"/>
                            <a:t>1</a:t>
                          </a:r>
                          <a:endParaRPr lang="en-US" sz="1500" dirty="0"/>
                        </a:p>
                      </a:txBody>
                      <a:tcPr marL="75820" marR="75820" marT="37910" marB="37910"/>
                    </a:tc>
                    <a:extLst>
                      <a:ext uri="{0D108BD9-81ED-4DB2-BD59-A6C34878D82A}">
                        <a16:rowId xmlns:a16="http://schemas.microsoft.com/office/drawing/2014/main" val="815439493"/>
                      </a:ext>
                    </a:extLst>
                  </a:tr>
                  <a:tr h="304420">
                    <a:tc>
                      <a:txBody>
                        <a:bodyPr/>
                        <a:lstStyle/>
                        <a:p>
                          <a:endParaRPr lang="en-US"/>
                        </a:p>
                      </a:txBody>
                      <a:tcPr marL="75820" marR="75820" marT="37910" marB="37910">
                        <a:blipFill>
                          <a:blip r:embed="rId4"/>
                          <a:stretch>
                            <a:fillRect l="-658" t="-382000" r="-174342" b="-224000"/>
                          </a:stretch>
                        </a:blipFill>
                      </a:tcPr>
                    </a:tc>
                    <a:tc>
                      <a:txBody>
                        <a:bodyPr/>
                        <a:lstStyle/>
                        <a:p>
                          <a:pPr algn="r"/>
                          <a:r>
                            <a:rPr lang="en-US" sz="1500" dirty="0" smtClean="0"/>
                            <a:t>1</a:t>
                          </a:r>
                          <a:endParaRPr lang="en-US" sz="1500" dirty="0"/>
                        </a:p>
                      </a:txBody>
                      <a:tcPr marL="75820" marR="75820" marT="37910" marB="37910"/>
                    </a:tc>
                    <a:tc>
                      <a:txBody>
                        <a:bodyPr/>
                        <a:lstStyle/>
                        <a:p>
                          <a:pPr algn="r"/>
                          <a:r>
                            <a:rPr lang="en-US" sz="1500" dirty="0" smtClean="0"/>
                            <a:t>1</a:t>
                          </a:r>
                          <a:endParaRPr lang="en-US" sz="1500" dirty="0"/>
                        </a:p>
                      </a:txBody>
                      <a:tcPr marL="75820" marR="75820" marT="37910" marB="37910"/>
                    </a:tc>
                    <a:extLst>
                      <a:ext uri="{0D108BD9-81ED-4DB2-BD59-A6C34878D82A}">
                        <a16:rowId xmlns:a16="http://schemas.microsoft.com/office/drawing/2014/main" val="2246523913"/>
                      </a:ext>
                    </a:extLst>
                  </a:tr>
                  <a:tr h="304420">
                    <a:tc>
                      <a:txBody>
                        <a:bodyPr/>
                        <a:lstStyle/>
                        <a:p>
                          <a:endParaRPr lang="en-US"/>
                        </a:p>
                      </a:txBody>
                      <a:tcPr marL="75820" marR="75820" marT="37910" marB="37910">
                        <a:blipFill>
                          <a:blip r:embed="rId4"/>
                          <a:stretch>
                            <a:fillRect l="-658" t="-482000" r="-174342" b="-124000"/>
                          </a:stretch>
                        </a:blipFill>
                      </a:tcPr>
                    </a:tc>
                    <a:tc>
                      <a:txBody>
                        <a:bodyPr/>
                        <a:lstStyle/>
                        <a:p>
                          <a:pPr algn="r"/>
                          <a:r>
                            <a:rPr lang="en-US" sz="1500" dirty="0" smtClean="0"/>
                            <a:t>1</a:t>
                          </a:r>
                          <a:endParaRPr lang="en-US" sz="1500" dirty="0"/>
                        </a:p>
                      </a:txBody>
                      <a:tcPr marL="75820" marR="75820" marT="37910" marB="37910"/>
                    </a:tc>
                    <a:tc>
                      <a:txBody>
                        <a:bodyPr/>
                        <a:lstStyle/>
                        <a:p>
                          <a:pPr algn="r"/>
                          <a:r>
                            <a:rPr lang="en-US" sz="1500" dirty="0" smtClean="0"/>
                            <a:t>1</a:t>
                          </a:r>
                          <a:endParaRPr lang="en-US" sz="1500" dirty="0"/>
                        </a:p>
                      </a:txBody>
                      <a:tcPr marL="75820" marR="75820" marT="37910" marB="37910"/>
                    </a:tc>
                    <a:extLst>
                      <a:ext uri="{0D108BD9-81ED-4DB2-BD59-A6C34878D82A}">
                        <a16:rowId xmlns:a16="http://schemas.microsoft.com/office/drawing/2014/main" val="690717984"/>
                      </a:ext>
                    </a:extLst>
                  </a:tr>
                  <a:tr h="304420">
                    <a:tc>
                      <a:txBody>
                        <a:bodyPr/>
                        <a:lstStyle/>
                        <a:p>
                          <a:endParaRPr lang="en-US"/>
                        </a:p>
                      </a:txBody>
                      <a:tcPr marL="75820" marR="75820" marT="37910" marB="37910">
                        <a:blipFill>
                          <a:blip r:embed="rId4"/>
                          <a:stretch>
                            <a:fillRect l="-658" t="-582000" r="-174342" b="-24000"/>
                          </a:stretch>
                        </a:blipFill>
                      </a:tcPr>
                    </a:tc>
                    <a:tc>
                      <a:txBody>
                        <a:bodyPr/>
                        <a:lstStyle/>
                        <a:p>
                          <a:pPr algn="r"/>
                          <a:r>
                            <a:rPr lang="en-US" sz="1500" dirty="0" smtClean="0"/>
                            <a:t>1</a:t>
                          </a:r>
                          <a:endParaRPr lang="en-US" sz="1500" dirty="0"/>
                        </a:p>
                      </a:txBody>
                      <a:tcPr marL="75820" marR="75820" marT="37910" marB="37910"/>
                    </a:tc>
                    <a:tc>
                      <a:txBody>
                        <a:bodyPr/>
                        <a:lstStyle/>
                        <a:p>
                          <a:pPr algn="r"/>
                          <a:r>
                            <a:rPr lang="en-US" sz="1500" dirty="0" smtClean="0"/>
                            <a:t>1</a:t>
                          </a:r>
                          <a:endParaRPr lang="en-US" sz="1500" dirty="0"/>
                        </a:p>
                      </a:txBody>
                      <a:tcPr marL="75820" marR="75820" marT="37910" marB="37910"/>
                    </a:tc>
                    <a:extLst>
                      <a:ext uri="{0D108BD9-81ED-4DB2-BD59-A6C34878D82A}">
                        <a16:rowId xmlns:a16="http://schemas.microsoft.com/office/drawing/2014/main" val="140970826"/>
                      </a:ext>
                    </a:extLst>
                  </a:tr>
                </a:tbl>
              </a:graphicData>
            </a:graphic>
          </p:graphicFrame>
        </mc:Fallback>
      </mc:AlternateContent>
      <p:cxnSp>
        <p:nvCxnSpPr>
          <p:cNvPr id="8" name="Straight Arrow Connector 7"/>
          <p:cNvCxnSpPr>
            <a:stCxn id="15" idx="3"/>
            <a:endCxn id="18" idx="1"/>
          </p:cNvCxnSpPr>
          <p:nvPr/>
        </p:nvCxnSpPr>
        <p:spPr>
          <a:xfrm>
            <a:off x="7205134" y="2995106"/>
            <a:ext cx="48247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210801" y="2171534"/>
            <a:ext cx="1933520" cy="1323439"/>
          </a:xfrm>
          <a:prstGeom prst="rect">
            <a:avLst/>
          </a:prstGeom>
          <a:noFill/>
        </p:spPr>
        <p:txBody>
          <a:bodyPr wrap="square" rtlCol="0">
            <a:spAutoFit/>
          </a:bodyPr>
          <a:lstStyle/>
          <a:p>
            <a:r>
              <a:rPr lang="en-US" sz="1600" dirty="0" smtClean="0"/>
              <a:t>if a mutant produces </a:t>
            </a:r>
            <a:r>
              <a:rPr lang="en-US" sz="1600" u="sng" dirty="0" smtClean="0"/>
              <a:t>different result</a:t>
            </a:r>
            <a:r>
              <a:rPr lang="en-US" sz="1600" dirty="0" smtClean="0"/>
              <a:t> from original program</a:t>
            </a:r>
          </a:p>
          <a:p>
            <a:r>
              <a:rPr lang="en-US" sz="1600" dirty="0" smtClean="0">
                <a:sym typeface="Wingdings" panose="05000000000000000000" pitchFamily="2" charset="2"/>
              </a:rPr>
              <a:t> Mutant is </a:t>
            </a:r>
            <a:r>
              <a:rPr lang="en-US" sz="1600" u="sng" dirty="0" smtClean="0">
                <a:sym typeface="Wingdings" panose="05000000000000000000" pitchFamily="2" charset="2"/>
              </a:rPr>
              <a:t>killed</a:t>
            </a:r>
            <a:r>
              <a:rPr lang="en-US" sz="1600" dirty="0" smtClean="0">
                <a:sym typeface="Wingdings" panose="05000000000000000000" pitchFamily="2" charset="2"/>
              </a:rPr>
              <a:t>  Cell is </a:t>
            </a:r>
            <a:r>
              <a:rPr lang="en-US" sz="1600" u="sng" dirty="0" smtClean="0">
                <a:sym typeface="Wingdings" panose="05000000000000000000" pitchFamily="2" charset="2"/>
              </a:rPr>
              <a:t>1</a:t>
            </a:r>
            <a:endParaRPr lang="en-US" sz="1600" u="sng" dirty="0"/>
          </a:p>
        </p:txBody>
      </p:sp>
      <p:sp>
        <p:nvSpPr>
          <p:cNvPr id="7" name="TextBox 6"/>
          <p:cNvSpPr txBox="1"/>
          <p:nvPr/>
        </p:nvSpPr>
        <p:spPr>
          <a:xfrm>
            <a:off x="746150" y="2245766"/>
            <a:ext cx="1880007" cy="369332"/>
          </a:xfrm>
          <a:prstGeom prst="rect">
            <a:avLst/>
          </a:prstGeom>
          <a:noFill/>
        </p:spPr>
        <p:txBody>
          <a:bodyPr wrap="square" rtlCol="0">
            <a:spAutoFit/>
          </a:bodyPr>
          <a:lstStyle/>
          <a:p>
            <a:pPr algn="ctr"/>
            <a:r>
              <a:rPr lang="en-US" dirty="0" smtClean="0"/>
              <a:t>Program P</a:t>
            </a:r>
            <a:endParaRPr lang="en-US" dirty="0"/>
          </a:p>
        </p:txBody>
      </p:sp>
    </p:spTree>
    <p:extLst>
      <p:ext uri="{BB962C8B-B14F-4D97-AF65-F5344CB8AC3E}">
        <p14:creationId xmlns:p14="http://schemas.microsoft.com/office/powerpoint/2010/main" val="13457915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822" y="4244701"/>
            <a:ext cx="10685978" cy="2476771"/>
          </a:xfrm>
          <a:prstGeom prst="rect">
            <a:avLst/>
          </a:prstGeom>
        </p:spPr>
      </p:pic>
      <p:sp>
        <p:nvSpPr>
          <p:cNvPr id="2" name="Title 1"/>
          <p:cNvSpPr>
            <a:spLocks noGrp="1"/>
          </p:cNvSpPr>
          <p:nvPr>
            <p:ph type="title"/>
          </p:nvPr>
        </p:nvSpPr>
        <p:spPr/>
        <p:txBody>
          <a:bodyPr/>
          <a:lstStyle/>
          <a:p>
            <a:r>
              <a:rPr lang="en-US" dirty="0" smtClean="0"/>
              <a:t>REFINER Training Process – Step 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533167"/>
                <a:ext cx="10515600" cy="4643796"/>
              </a:xfrm>
            </p:spPr>
            <p:txBody>
              <a:bodyPr/>
              <a:lstStyle/>
              <a:p>
                <a:r>
                  <a:rPr lang="en-US" b="1" dirty="0" smtClean="0"/>
                  <a:t>Step 2</a:t>
                </a:r>
                <a:r>
                  <a:rPr lang="en-US" dirty="0"/>
                  <a:t>: Generate input data for </a:t>
                </a:r>
                <a:r>
                  <a:rPr lang="en-US" dirty="0" smtClean="0"/>
                  <a:t>model training algorithm CLARS</a:t>
                </a:r>
              </a:p>
              <a:p>
                <a:pPr marL="914400" lvl="1" indent="-457200">
                  <a:buFont typeface="+mj-lt"/>
                  <a:buAutoNum type="arabicPeriod"/>
                </a:pPr>
                <a:r>
                  <a:rPr lang="en-US" dirty="0"/>
                  <a:t>Matrix </a:t>
                </a:r>
                <a14:m>
                  <m:oMath xmlns:m="http://schemas.openxmlformats.org/officeDocument/2006/math">
                    <m:r>
                      <a:rPr lang="en-US" b="1" i="1" dirty="0">
                        <a:latin typeface="Cambria Math" panose="02040503050406030204" pitchFamily="18" charset="0"/>
                      </a:rPr>
                      <m:t>𝑴𝑺</m:t>
                    </m:r>
                  </m:oMath>
                </a14:m>
                <a:r>
                  <a:rPr lang="en-US" dirty="0"/>
                  <a:t> contains MS of each test suite w.r.t. all mutants </a:t>
                </a:r>
                <a:r>
                  <a:rPr lang="en-US" dirty="0">
                    <a:sym typeface="Wingdings" panose="05000000000000000000" pitchFamily="2" charset="2"/>
                  </a:rPr>
                  <a:t> what we want to predict</a:t>
                </a:r>
                <a:endParaRPr lang="en-US" dirty="0"/>
              </a:p>
              <a:p>
                <a:pPr marL="457200" lvl="1"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𝑀𝑆</m:t>
                      </m:r>
                      <m:d>
                        <m:dPr>
                          <m:ctrlPr>
                            <a:rPr lang="en-US" i="1">
                              <a:latin typeface="Cambria Math" panose="02040503050406030204" pitchFamily="18" charset="0"/>
                            </a:rPr>
                          </m:ctrlPr>
                        </m:dPr>
                        <m:e>
                          <m:r>
                            <a:rPr lang="en-US" i="1">
                              <a:latin typeface="Cambria Math" panose="02040503050406030204" pitchFamily="18" charset="0"/>
                            </a:rPr>
                            <m:t>𝑇</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𝑚𝑢𝑡𝑎𝑛𝑡𝑠</m:t>
                          </m:r>
                          <m:r>
                            <a:rPr lang="en-US" i="1">
                              <a:latin typeface="Cambria Math" panose="02040503050406030204" pitchFamily="18" charset="0"/>
                            </a:rPr>
                            <m:t> </m:t>
                          </m:r>
                          <m:r>
                            <a:rPr lang="en-US" i="1">
                              <a:solidFill>
                                <a:srgbClr val="FF0000"/>
                              </a:solidFill>
                              <a:latin typeface="Cambria Math" panose="02040503050406030204" pitchFamily="18" charset="0"/>
                            </a:rPr>
                            <m:t>𝑔𝑒𝑛𝑒𝑟𝑎𝑡𝑒𝑑</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𝑏𝑦</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𝑎𝑙𝑙</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𝑜𝑝𝑠</m:t>
                          </m:r>
                          <m:r>
                            <a:rPr lang="en-US" i="1">
                              <a:latin typeface="Cambria Math" panose="02040503050406030204" pitchFamily="18" charset="0"/>
                            </a:rPr>
                            <m:t>,   </m:t>
                          </m:r>
                          <m:r>
                            <a:rPr lang="en-US" i="1">
                              <a:latin typeface="Cambria Math" panose="02040503050406030204" pitchFamily="18" charset="0"/>
                            </a:rPr>
                            <m:t>𝑘𝑖𝑙𝑙𝑒𝑑</m:t>
                          </m:r>
                          <m:r>
                            <a:rPr lang="en-US" i="1">
                              <a:latin typeface="Cambria Math" panose="02040503050406030204" pitchFamily="18" charset="0"/>
                            </a:rPr>
                            <m:t> </m:t>
                          </m:r>
                          <m:r>
                            <a:rPr lang="en-US" i="1">
                              <a:latin typeface="Cambria Math" panose="02040503050406030204" pitchFamily="18" charset="0"/>
                            </a:rPr>
                            <m:t>𝑏𝑦</m:t>
                          </m:r>
                          <m:r>
                            <a:rPr lang="en-US" i="1">
                              <a:latin typeface="Cambria Math" panose="02040503050406030204" pitchFamily="18" charset="0"/>
                            </a:rPr>
                            <m:t> </m:t>
                          </m:r>
                          <m:r>
                            <a:rPr lang="en-US" i="1">
                              <a:latin typeface="Cambria Math" panose="02040503050406030204" pitchFamily="18" charset="0"/>
                            </a:rPr>
                            <m:t>𝑇</m:t>
                          </m:r>
                        </m:num>
                        <m:den>
                          <m:r>
                            <a:rPr lang="en-US" i="1">
                              <a:latin typeface="Cambria Math" panose="02040503050406030204" pitchFamily="18" charset="0"/>
                            </a:rPr>
                            <m:t>#</m:t>
                          </m:r>
                          <m:r>
                            <a:rPr lang="en-US" i="1">
                              <a:latin typeface="Cambria Math" panose="02040503050406030204" pitchFamily="18" charset="0"/>
                            </a:rPr>
                            <m:t>𝑚𝑢𝑡𝑎𝑛𝑡𝑠</m:t>
                          </m:r>
                          <m:r>
                            <a:rPr lang="en-US" i="1">
                              <a:latin typeface="Cambria Math" panose="02040503050406030204" pitchFamily="18" charset="0"/>
                            </a:rPr>
                            <m:t> </m:t>
                          </m:r>
                          <m:r>
                            <a:rPr lang="en-US" i="1">
                              <a:solidFill>
                                <a:srgbClr val="FF0000"/>
                              </a:solidFill>
                              <a:latin typeface="Cambria Math" panose="02040503050406030204" pitchFamily="18" charset="0"/>
                            </a:rPr>
                            <m:t>𝑔𝑒𝑛𝑒𝑟𝑎𝑡𝑒𝑑</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𝑏𝑦</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𝑎𝑙𝑙</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𝑜𝑝𝑠</m:t>
                          </m:r>
                        </m:den>
                      </m:f>
                    </m:oMath>
                  </m:oMathPara>
                </a14:m>
                <a:endParaRPr lang="en-US" dirty="0" smtClean="0"/>
              </a:p>
              <a:p>
                <a:pPr marL="914400" lvl="1" indent="-457200">
                  <a:buFont typeface="+mj-lt"/>
                  <a:buAutoNum type="arabicPeriod" startAt="2"/>
                </a:pPr>
                <a:r>
                  <a:rPr lang="en-US" dirty="0" smtClean="0"/>
                  <a:t>Matrix </a:t>
                </a:r>
                <a14:m>
                  <m:oMath xmlns:m="http://schemas.openxmlformats.org/officeDocument/2006/math">
                    <m:r>
                      <a:rPr lang="en-US" b="1" i="1" dirty="0" smtClean="0">
                        <a:latin typeface="Cambria Math" panose="02040503050406030204" pitchFamily="18" charset="0"/>
                      </a:rPr>
                      <m:t>𝑴</m:t>
                    </m:r>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𝑺</m:t>
                        </m:r>
                      </m:e>
                      <m:sub>
                        <m:r>
                          <a:rPr lang="en-US" b="1" i="1" dirty="0" smtClean="0">
                            <a:latin typeface="Cambria Math" panose="02040503050406030204" pitchFamily="18" charset="0"/>
                          </a:rPr>
                          <m:t>𝑸</m:t>
                        </m:r>
                      </m:sub>
                    </m:sSub>
                  </m:oMath>
                </a14:m>
                <a:r>
                  <a:rPr lang="en-US" dirty="0" smtClean="0"/>
                  <a:t> contains MS of each test suite w.r.t mutants generated by each operator</a:t>
                </a:r>
              </a:p>
              <a:p>
                <a:pPr marL="457200" lvl="1" indent="0">
                  <a:buNone/>
                </a:pPr>
                <a14:m>
                  <m:oMathPara xmlns:m="http://schemas.openxmlformats.org/officeDocument/2006/math">
                    <m:oMathParaPr>
                      <m:jc m:val="centerGroup"/>
                    </m:oMathParaPr>
                    <m:oMath xmlns:m="http://schemas.openxmlformats.org/officeDocument/2006/math">
                      <m:r>
                        <a:rPr lang="en-US" sz="1800" i="1" dirty="0">
                          <a:latin typeface="Cambria Math" panose="02040503050406030204" pitchFamily="18" charset="0"/>
                        </a:rPr>
                        <m:t>𝑀𝑆</m:t>
                      </m:r>
                      <m:r>
                        <a:rPr lang="en-US" sz="1800" b="1" i="1" baseline="-25000" dirty="0">
                          <a:solidFill>
                            <a:srgbClr val="FF0000"/>
                          </a:solidFill>
                          <a:latin typeface="Cambria Math" panose="02040503050406030204" pitchFamily="18" charset="0"/>
                        </a:rPr>
                        <m:t>𝑸</m:t>
                      </m:r>
                      <m:r>
                        <a:rPr lang="en-US" sz="1800" i="1" dirty="0">
                          <a:latin typeface="Cambria Math" panose="02040503050406030204" pitchFamily="18" charset="0"/>
                        </a:rPr>
                        <m:t>(</m:t>
                      </m:r>
                      <m:r>
                        <a:rPr lang="en-US" sz="1800" i="1" dirty="0">
                          <a:latin typeface="Cambria Math" panose="02040503050406030204" pitchFamily="18" charset="0"/>
                        </a:rPr>
                        <m:t>𝑇</m:t>
                      </m:r>
                      <m:r>
                        <a:rPr lang="en-US" sz="1800" i="1" dirty="0">
                          <a:latin typeface="Cambria Math" panose="02040503050406030204" pitchFamily="18" charset="0"/>
                        </a:rPr>
                        <m:t>) = </m:t>
                      </m:r>
                      <m:f>
                        <m:fPr>
                          <m:ctrlPr>
                            <a:rPr lang="en-US" sz="1800" i="1">
                              <a:latin typeface="Cambria Math" panose="02040503050406030204" pitchFamily="18" charset="0"/>
                            </a:rPr>
                          </m:ctrlPr>
                        </m:fPr>
                        <m:num>
                          <m:r>
                            <a:rPr lang="en-US" sz="1800" i="1">
                              <a:latin typeface="Cambria Math" panose="02040503050406030204" pitchFamily="18" charset="0"/>
                            </a:rPr>
                            <m:t>#</m:t>
                          </m:r>
                          <m:r>
                            <a:rPr lang="en-US" sz="1800" i="1">
                              <a:latin typeface="Cambria Math" panose="02040503050406030204" pitchFamily="18" charset="0"/>
                            </a:rPr>
                            <m:t>𝑚𝑢𝑡𝑎𝑛𝑡𝑠</m:t>
                          </m:r>
                          <m:r>
                            <a:rPr lang="en-US" sz="1800" i="1">
                              <a:latin typeface="Cambria Math" panose="02040503050406030204" pitchFamily="18" charset="0"/>
                            </a:rPr>
                            <m:t> </m:t>
                          </m:r>
                          <m:r>
                            <a:rPr lang="en-US" sz="1800" i="1">
                              <a:solidFill>
                                <a:srgbClr val="FF0000"/>
                              </a:solidFill>
                              <a:latin typeface="Cambria Math" panose="02040503050406030204" pitchFamily="18" charset="0"/>
                            </a:rPr>
                            <m:t>𝑔𝑒𝑛𝑒𝑟𝑎𝑡𝑒𝑑</m:t>
                          </m:r>
                          <m:r>
                            <a:rPr lang="en-US" sz="1800" i="1">
                              <a:solidFill>
                                <a:srgbClr val="FF0000"/>
                              </a:solidFill>
                              <a:latin typeface="Cambria Math" panose="02040503050406030204" pitchFamily="18" charset="0"/>
                            </a:rPr>
                            <m:t> </m:t>
                          </m:r>
                          <m:r>
                            <a:rPr lang="en-US" sz="1800" i="1">
                              <a:solidFill>
                                <a:srgbClr val="FF0000"/>
                              </a:solidFill>
                              <a:latin typeface="Cambria Math" panose="02040503050406030204" pitchFamily="18" charset="0"/>
                            </a:rPr>
                            <m:t>𝑏𝑦</m:t>
                          </m:r>
                          <m:r>
                            <a:rPr lang="en-US" sz="1800" i="1">
                              <a:solidFill>
                                <a:srgbClr val="FF0000"/>
                              </a:solidFill>
                              <a:latin typeface="Cambria Math" panose="02040503050406030204" pitchFamily="18" charset="0"/>
                            </a:rPr>
                            <m:t>  </m:t>
                          </m:r>
                          <m:r>
                            <a:rPr lang="en-US" sz="1800" i="1">
                              <a:solidFill>
                                <a:srgbClr val="FF0000"/>
                              </a:solidFill>
                              <a:latin typeface="Cambria Math" panose="02040503050406030204" pitchFamily="18" charset="0"/>
                            </a:rPr>
                            <m:t>𝑜𝑝</m:t>
                          </m:r>
                          <m:r>
                            <a:rPr lang="en-US" sz="1800" i="1">
                              <a:solidFill>
                                <a:srgbClr val="FF0000"/>
                              </a:solidFill>
                              <a:latin typeface="Cambria Math" panose="02040503050406030204" pitchFamily="18" charset="0"/>
                            </a:rPr>
                            <m:t>.  </m:t>
                          </m:r>
                          <m:r>
                            <a:rPr lang="en-US" sz="1800" i="1">
                              <a:solidFill>
                                <a:srgbClr val="FF0000"/>
                              </a:solidFill>
                              <a:latin typeface="Cambria Math" panose="02040503050406030204" pitchFamily="18" charset="0"/>
                            </a:rPr>
                            <m:t>𝑄</m:t>
                          </m:r>
                          <m:r>
                            <a:rPr lang="en-US" sz="1800" i="1">
                              <a:latin typeface="Cambria Math" panose="02040503050406030204" pitchFamily="18" charset="0"/>
                            </a:rPr>
                            <m:t>,   </m:t>
                          </m:r>
                          <m:r>
                            <a:rPr lang="en-US" sz="1800" i="1">
                              <a:latin typeface="Cambria Math" panose="02040503050406030204" pitchFamily="18" charset="0"/>
                            </a:rPr>
                            <m:t>𝑘𝑖𝑙𝑙𝑒𝑑</m:t>
                          </m:r>
                          <m:r>
                            <a:rPr lang="en-US" sz="1800" i="1">
                              <a:latin typeface="Cambria Math" panose="02040503050406030204" pitchFamily="18" charset="0"/>
                            </a:rPr>
                            <m:t> </m:t>
                          </m:r>
                          <m:r>
                            <a:rPr lang="en-US" sz="1800" i="1">
                              <a:latin typeface="Cambria Math" panose="02040503050406030204" pitchFamily="18" charset="0"/>
                            </a:rPr>
                            <m:t>𝑏𝑦</m:t>
                          </m:r>
                          <m:r>
                            <a:rPr lang="en-US" sz="1800" i="1">
                              <a:latin typeface="Cambria Math" panose="02040503050406030204" pitchFamily="18" charset="0"/>
                            </a:rPr>
                            <m:t> </m:t>
                          </m:r>
                          <m:r>
                            <a:rPr lang="en-US" sz="1800" i="1">
                              <a:latin typeface="Cambria Math" panose="02040503050406030204" pitchFamily="18" charset="0"/>
                            </a:rPr>
                            <m:t>𝑇</m:t>
                          </m:r>
                          <m:r>
                            <a:rPr lang="en-US" sz="1800" i="1">
                              <a:latin typeface="Cambria Math" panose="02040503050406030204" pitchFamily="18" charset="0"/>
                            </a:rPr>
                            <m:t> </m:t>
                          </m:r>
                        </m:num>
                        <m:den>
                          <m:r>
                            <a:rPr lang="en-US" sz="1800" i="1">
                              <a:latin typeface="Cambria Math" panose="02040503050406030204" pitchFamily="18" charset="0"/>
                            </a:rPr>
                            <m:t># </m:t>
                          </m:r>
                          <m:r>
                            <a:rPr lang="en-US" sz="1800" i="1">
                              <a:latin typeface="Cambria Math" panose="02040503050406030204" pitchFamily="18" charset="0"/>
                            </a:rPr>
                            <m:t>𝑚𝑢𝑡𝑎𝑛𝑡𝑠</m:t>
                          </m:r>
                          <m:r>
                            <a:rPr lang="en-US" sz="1800" i="1">
                              <a:latin typeface="Cambria Math" panose="02040503050406030204" pitchFamily="18" charset="0"/>
                            </a:rPr>
                            <m:t> </m:t>
                          </m:r>
                          <m:r>
                            <a:rPr lang="en-US" sz="1800" i="1">
                              <a:solidFill>
                                <a:srgbClr val="FF0000"/>
                              </a:solidFill>
                              <a:latin typeface="Cambria Math" panose="02040503050406030204" pitchFamily="18" charset="0"/>
                            </a:rPr>
                            <m:t>𝑔𝑒𝑛𝑒𝑟𝑎𝑡𝑒𝑑</m:t>
                          </m:r>
                          <m:r>
                            <a:rPr lang="en-US" sz="1800" i="1">
                              <a:solidFill>
                                <a:srgbClr val="FF0000"/>
                              </a:solidFill>
                              <a:latin typeface="Cambria Math" panose="02040503050406030204" pitchFamily="18" charset="0"/>
                            </a:rPr>
                            <m:t> </m:t>
                          </m:r>
                          <m:r>
                            <a:rPr lang="en-US" sz="1800" i="1">
                              <a:solidFill>
                                <a:srgbClr val="FF0000"/>
                              </a:solidFill>
                              <a:latin typeface="Cambria Math" panose="02040503050406030204" pitchFamily="18" charset="0"/>
                            </a:rPr>
                            <m:t>𝑏𝑦</m:t>
                          </m:r>
                          <m:r>
                            <a:rPr lang="en-US" sz="1800" i="1">
                              <a:solidFill>
                                <a:srgbClr val="FF0000"/>
                              </a:solidFill>
                              <a:latin typeface="Cambria Math" panose="02040503050406030204" pitchFamily="18" charset="0"/>
                            </a:rPr>
                            <m:t>  </m:t>
                          </m:r>
                          <m:r>
                            <a:rPr lang="en-US" sz="1800" i="1">
                              <a:solidFill>
                                <a:srgbClr val="FF0000"/>
                              </a:solidFill>
                              <a:latin typeface="Cambria Math" panose="02040503050406030204" pitchFamily="18" charset="0"/>
                            </a:rPr>
                            <m:t>𝑜𝑝</m:t>
                          </m:r>
                          <m:r>
                            <a:rPr lang="en-US" sz="1800" i="1">
                              <a:solidFill>
                                <a:srgbClr val="FF0000"/>
                              </a:solidFill>
                              <a:latin typeface="Cambria Math" panose="02040503050406030204" pitchFamily="18" charset="0"/>
                            </a:rPr>
                            <m:t>.  </m:t>
                          </m:r>
                          <m:r>
                            <a:rPr lang="en-US" sz="1800" i="1">
                              <a:solidFill>
                                <a:srgbClr val="FF0000"/>
                              </a:solidFill>
                              <a:latin typeface="Cambria Math" panose="02040503050406030204" pitchFamily="18" charset="0"/>
                            </a:rPr>
                            <m:t>𝑄</m:t>
                          </m:r>
                        </m:den>
                      </m:f>
                    </m:oMath>
                  </m:oMathPara>
                </a14:m>
                <a:endParaRPr lang="en-US" sz="1800" dirty="0" smtClean="0"/>
              </a:p>
              <a:p>
                <a:pPr marL="914400" lvl="1" indent="-457200">
                  <a:buFont typeface="+mj-lt"/>
                  <a:buAutoNum type="arabicPeriod" startAt="3"/>
                </a:pPr>
                <a:r>
                  <a:rPr lang="en-US" dirty="0" smtClean="0"/>
                  <a:t>Matrix </a:t>
                </a:r>
                <a14:m>
                  <m:oMath xmlns:m="http://schemas.openxmlformats.org/officeDocument/2006/math">
                    <m:r>
                      <a:rPr lang="en-US" b="1" i="1" smtClean="0">
                        <a:latin typeface="Cambria Math" panose="02040503050406030204" pitchFamily="18" charset="0"/>
                      </a:rPr>
                      <m:t>𝒄𝒐𝒔𝒕</m:t>
                    </m:r>
                  </m:oMath>
                </a14:m>
                <a:r>
                  <a:rPr lang="en-US" dirty="0" smtClean="0"/>
                  <a:t> contains #mutants generated for each operator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533167"/>
                <a:ext cx="10515600" cy="4643796"/>
              </a:xfrm>
              <a:blipFill>
                <a:blip r:embed="rId4"/>
                <a:stretch>
                  <a:fillRect l="-812" t="-1840"/>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7E81607-7F19-43FA-866D-50281015831B}" type="slidenum">
              <a:rPr lang="en-US" smtClean="0"/>
              <a:t>63</a:t>
            </a:fld>
            <a:endParaRPr lang="en-US"/>
          </a:p>
        </p:txBody>
      </p:sp>
      <p:sp>
        <p:nvSpPr>
          <p:cNvPr id="9" name="TextBox 8"/>
          <p:cNvSpPr txBox="1"/>
          <p:nvPr/>
        </p:nvSpPr>
        <p:spPr>
          <a:xfrm>
            <a:off x="0" y="4450610"/>
            <a:ext cx="844217" cy="1077218"/>
          </a:xfrm>
          <a:prstGeom prst="rect">
            <a:avLst/>
          </a:prstGeom>
          <a:noFill/>
        </p:spPr>
        <p:txBody>
          <a:bodyPr wrap="square" rtlCol="0">
            <a:spAutoFit/>
          </a:bodyPr>
          <a:lstStyle/>
          <a:p>
            <a:pPr algn="ctr"/>
            <a:r>
              <a:rPr lang="en-US" sz="1600" dirty="0" smtClean="0"/>
              <a:t>Set of </a:t>
            </a:r>
            <a:r>
              <a:rPr lang="en-US" sz="1600" dirty="0" err="1" smtClean="0"/>
              <a:t>progs</a:t>
            </a:r>
            <a:r>
              <a:rPr lang="en-US" sz="1600" dirty="0" smtClean="0"/>
              <a:t> &amp; test suites</a:t>
            </a:r>
            <a:endParaRPr lang="en-US" sz="1600" dirty="0"/>
          </a:p>
        </p:txBody>
      </p:sp>
      <p:sp>
        <p:nvSpPr>
          <p:cNvPr id="56" name="TextBox 55"/>
          <p:cNvSpPr txBox="1"/>
          <p:nvPr/>
        </p:nvSpPr>
        <p:spPr>
          <a:xfrm>
            <a:off x="0" y="5799547"/>
            <a:ext cx="673839" cy="830997"/>
          </a:xfrm>
          <a:prstGeom prst="rect">
            <a:avLst/>
          </a:prstGeom>
          <a:noFill/>
        </p:spPr>
        <p:txBody>
          <a:bodyPr wrap="square" rtlCol="0">
            <a:spAutoFit/>
          </a:bodyPr>
          <a:lstStyle/>
          <a:p>
            <a:pPr algn="ctr"/>
            <a:r>
              <a:rPr lang="en-US" sz="1600" dirty="0" smtClean="0"/>
              <a:t>Set of </a:t>
            </a:r>
            <a:r>
              <a:rPr lang="en-US" sz="1600" dirty="0" err="1" smtClean="0"/>
              <a:t>Mut</a:t>
            </a:r>
            <a:r>
              <a:rPr lang="en-US" sz="1600" dirty="0" smtClean="0"/>
              <a:t>. Op.</a:t>
            </a:r>
            <a:endParaRPr lang="en-US" sz="1600" dirty="0"/>
          </a:p>
        </p:txBody>
      </p:sp>
      <p:sp>
        <p:nvSpPr>
          <p:cNvPr id="10" name="Rectangle 9"/>
          <p:cNvSpPr/>
          <p:nvPr/>
        </p:nvSpPr>
        <p:spPr>
          <a:xfrm>
            <a:off x="8457497" y="4335196"/>
            <a:ext cx="1389236" cy="223520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Rectangle 3"/>
          <p:cNvSpPr/>
          <p:nvPr/>
        </p:nvSpPr>
        <p:spPr>
          <a:xfrm>
            <a:off x="4808363" y="4140200"/>
            <a:ext cx="3649134" cy="25812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8863879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Step 2</a:t>
            </a:r>
            <a:endParaRPr lang="en-US" dirty="0"/>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nvPr>
            </p:nvGraphicFramePr>
            <p:xfrm>
              <a:off x="21167" y="2556775"/>
              <a:ext cx="4377266" cy="2560320"/>
            </p:xfrm>
            <a:graphic>
              <a:graphicData uri="http://schemas.openxmlformats.org/drawingml/2006/table">
                <a:tbl>
                  <a:tblPr firstRow="1" bandRow="1">
                    <a:tableStyleId>{5940675A-B579-460E-94D1-54222C63F5DA}</a:tableStyleId>
                  </a:tblPr>
                  <a:tblGrid>
                    <a:gridCol w="910166">
                      <a:extLst>
                        <a:ext uri="{9D8B030D-6E8A-4147-A177-3AD203B41FA5}">
                          <a16:colId xmlns:a16="http://schemas.microsoft.com/office/drawing/2014/main" val="3481516189"/>
                        </a:ext>
                      </a:extLst>
                    </a:gridCol>
                    <a:gridCol w="1028700">
                      <a:extLst>
                        <a:ext uri="{9D8B030D-6E8A-4147-A177-3AD203B41FA5}">
                          <a16:colId xmlns:a16="http://schemas.microsoft.com/office/drawing/2014/main" val="3555941619"/>
                        </a:ext>
                      </a:extLst>
                    </a:gridCol>
                    <a:gridCol w="812800">
                      <a:extLst>
                        <a:ext uri="{9D8B030D-6E8A-4147-A177-3AD203B41FA5}">
                          <a16:colId xmlns:a16="http://schemas.microsoft.com/office/drawing/2014/main" val="3081257948"/>
                        </a:ext>
                      </a:extLst>
                    </a:gridCol>
                    <a:gridCol w="812800">
                      <a:extLst>
                        <a:ext uri="{9D8B030D-6E8A-4147-A177-3AD203B41FA5}">
                          <a16:colId xmlns:a16="http://schemas.microsoft.com/office/drawing/2014/main" val="1569145845"/>
                        </a:ext>
                      </a:extLst>
                    </a:gridCol>
                    <a:gridCol w="812800">
                      <a:extLst>
                        <a:ext uri="{9D8B030D-6E8A-4147-A177-3AD203B41FA5}">
                          <a16:colId xmlns:a16="http://schemas.microsoft.com/office/drawing/2014/main" val="3311715257"/>
                        </a:ext>
                      </a:extLst>
                    </a:gridCol>
                  </a:tblGrid>
                  <a:tr h="274320">
                    <a:tc rowSpan="2">
                      <a:txBody>
                        <a:bodyPr/>
                        <a:lstStyle/>
                        <a:p>
                          <a:pPr algn="ctr"/>
                          <a:r>
                            <a:rPr lang="en-US" dirty="0" smtClean="0"/>
                            <a:t>Mutant</a:t>
                          </a:r>
                          <a:endParaRPr lang="en-US" dirty="0"/>
                        </a:p>
                      </a:txBody>
                      <a:tcPr anchor="ctr"/>
                    </a:tc>
                    <a:tc rowSpan="2">
                      <a:txBody>
                        <a:bodyPr/>
                        <a:lstStyle/>
                        <a:p>
                          <a:pPr algn="ctr"/>
                          <a:r>
                            <a:rPr lang="en-US" dirty="0" smtClean="0"/>
                            <a:t>Operator</a:t>
                          </a:r>
                          <a:r>
                            <a:rPr lang="en-US" baseline="0" dirty="0" smtClean="0"/>
                            <a:t> Used</a:t>
                          </a:r>
                          <a:endParaRPr lang="en-US" dirty="0"/>
                        </a:p>
                      </a:txBody>
                      <a:tcPr anchor="ctr"/>
                    </a:tc>
                    <a:tc gridSpan="3">
                      <a:txBody>
                        <a:bodyPr/>
                        <a:lstStyle/>
                        <a:p>
                          <a:pPr algn="ctr"/>
                          <a:r>
                            <a:rPr lang="en-US" dirty="0" smtClean="0"/>
                            <a:t>Test Suite</a:t>
                          </a:r>
                          <a:r>
                            <a:rPr lang="en-US" baseline="0" dirty="0" smtClean="0"/>
                            <a:t> T</a:t>
                          </a:r>
                          <a:endParaRPr lang="en-US" dirty="0"/>
                        </a:p>
                      </a:txBody>
                      <a:tcPr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438623143"/>
                      </a:ext>
                    </a:extLst>
                  </a:tr>
                  <a:tr h="274320">
                    <a:tc vMerge="1">
                      <a:txBody>
                        <a:bodyPr/>
                        <a:lstStyle/>
                        <a:p>
                          <a:pPr algn="ctr"/>
                          <a:endParaRPr lang="en-US" dirty="0"/>
                        </a:p>
                      </a:txBody>
                      <a:tcPr/>
                    </a:tc>
                    <a:tc vMerge="1">
                      <a:txBody>
                        <a:bodyPr/>
                        <a:lstStyle/>
                        <a:p>
                          <a:pPr algn="ctr"/>
                          <a:endParaRPr lang="en-US" dirty="0"/>
                        </a:p>
                      </a:txBody>
                      <a:tcPr/>
                    </a:tc>
                    <a:tc>
                      <a:txBody>
                        <a:bodyPr/>
                        <a:lstStyle/>
                        <a:p>
                          <a:pPr algn="ctr"/>
                          <a:r>
                            <a:rPr lang="en-US" dirty="0" smtClean="0"/>
                            <a:t>Test 1</a:t>
                          </a:r>
                          <a:endParaRPr lang="en-US" dirty="0"/>
                        </a:p>
                      </a:txBody>
                      <a:tcPr/>
                    </a:tc>
                    <a:tc>
                      <a:txBody>
                        <a:bodyPr/>
                        <a:lstStyle/>
                        <a:p>
                          <a:pPr algn="ctr"/>
                          <a:r>
                            <a:rPr lang="en-US" dirty="0" smtClean="0"/>
                            <a:t>Test 2</a:t>
                          </a:r>
                          <a:endParaRPr lang="en-US" dirty="0"/>
                        </a:p>
                      </a:txBody>
                      <a:tcPr/>
                    </a:tc>
                    <a:tc>
                      <a:txBody>
                        <a:bodyPr/>
                        <a:lstStyle/>
                        <a:p>
                          <a:pPr algn="ctr"/>
                          <a:r>
                            <a:rPr lang="en-US" dirty="0" smtClean="0"/>
                            <a:t>Test 3</a:t>
                          </a:r>
                          <a:endParaRPr lang="en-US" dirty="0"/>
                        </a:p>
                      </a:txBody>
                      <a:tcPr/>
                    </a:tc>
                    <a:extLst>
                      <a:ext uri="{0D108BD9-81ED-4DB2-BD59-A6C34878D82A}">
                        <a16:rowId xmlns:a16="http://schemas.microsoft.com/office/drawing/2014/main" val="1856297506"/>
                      </a:ext>
                    </a:extLst>
                  </a:tr>
                  <a:tr h="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1</m:t>
                                    </m:r>
                                  </m:sub>
                                </m:sSub>
                              </m:oMath>
                            </m:oMathPara>
                          </a14:m>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extLst>
                      <a:ext uri="{0D108BD9-81ED-4DB2-BD59-A6C34878D82A}">
                        <a16:rowId xmlns:a16="http://schemas.microsoft.com/office/drawing/2014/main" val="93818368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1</m:t>
                                    </m:r>
                                  </m:sub>
                                </m:sSub>
                              </m:oMath>
                            </m:oMathPara>
                          </a14:m>
                          <a:endParaRPr lang="en-US" dirty="0"/>
                        </a:p>
                      </a:txBody>
                      <a:tcPr/>
                    </a:tc>
                    <a:tc>
                      <a:txBody>
                        <a:bodyPr/>
                        <a:lstStyle/>
                        <a:p>
                          <a:pPr algn="r"/>
                          <a:r>
                            <a:rPr lang="en-US" dirty="0" smtClean="0"/>
                            <a:t>1</a:t>
                          </a:r>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extLst>
                      <a:ext uri="{0D108BD9-81ED-4DB2-BD59-A6C34878D82A}">
                        <a16:rowId xmlns:a16="http://schemas.microsoft.com/office/drawing/2014/main" val="815439493"/>
                      </a:ext>
                    </a:extLst>
                  </a:tr>
                  <a:tr h="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3</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1</m:t>
                                    </m:r>
                                  </m:sub>
                                </m:sSub>
                              </m:oMath>
                            </m:oMathPara>
                          </a14:m>
                          <a:endParaRPr lang="en-US" dirty="0"/>
                        </a:p>
                      </a:txBody>
                      <a:tcPr/>
                    </a:tc>
                    <a:tc>
                      <a:txBody>
                        <a:bodyPr/>
                        <a:lstStyle/>
                        <a:p>
                          <a:pPr algn="r"/>
                          <a:r>
                            <a:rPr lang="en-US" dirty="0" smtClean="0"/>
                            <a:t>0</a:t>
                          </a:r>
                          <a:endParaRPr lang="en-US" dirty="0"/>
                        </a:p>
                      </a:txBody>
                      <a:tcPr/>
                    </a:tc>
                    <a:tc>
                      <a:txBody>
                        <a:bodyPr/>
                        <a:lstStyle/>
                        <a:p>
                          <a:pPr algn="r"/>
                          <a:r>
                            <a:rPr lang="en-US" dirty="0" smtClean="0"/>
                            <a:t>1</a:t>
                          </a:r>
                          <a:endParaRPr lang="en-US" dirty="0"/>
                        </a:p>
                      </a:txBody>
                      <a:tcPr/>
                    </a:tc>
                    <a:tc>
                      <a:txBody>
                        <a:bodyPr/>
                        <a:lstStyle/>
                        <a:p>
                          <a:pPr algn="r"/>
                          <a:r>
                            <a:rPr lang="en-US" dirty="0" smtClean="0"/>
                            <a:t>1</a:t>
                          </a:r>
                          <a:endParaRPr lang="en-US" dirty="0"/>
                        </a:p>
                      </a:txBody>
                      <a:tcPr/>
                    </a:tc>
                    <a:extLst>
                      <a:ext uri="{0D108BD9-81ED-4DB2-BD59-A6C34878D82A}">
                        <a16:rowId xmlns:a16="http://schemas.microsoft.com/office/drawing/2014/main" val="224652391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4</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2</m:t>
                                    </m:r>
                                  </m:sub>
                                </m:sSub>
                              </m:oMath>
                            </m:oMathPara>
                          </a14:m>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extLst>
                      <a:ext uri="{0D108BD9-81ED-4DB2-BD59-A6C34878D82A}">
                        <a16:rowId xmlns:a16="http://schemas.microsoft.com/office/drawing/2014/main" val="6907179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5</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2</m:t>
                                    </m:r>
                                  </m:sub>
                                </m:sSub>
                              </m:oMath>
                            </m:oMathPara>
                          </a14:m>
                          <a:endParaRPr lang="en-US" dirty="0"/>
                        </a:p>
                      </a:txBody>
                      <a:tcPr/>
                    </a:tc>
                    <a:tc>
                      <a:txBody>
                        <a:bodyPr/>
                        <a:lstStyle/>
                        <a:p>
                          <a:pPr algn="r"/>
                          <a:r>
                            <a:rPr lang="en-US" dirty="0" smtClean="0"/>
                            <a:t>0</a:t>
                          </a:r>
                          <a:endParaRPr lang="en-US" dirty="0"/>
                        </a:p>
                      </a:txBody>
                      <a:tcPr/>
                    </a:tc>
                    <a:tc>
                      <a:txBody>
                        <a:bodyPr/>
                        <a:lstStyle/>
                        <a:p>
                          <a:pPr algn="r"/>
                          <a:r>
                            <a:rPr lang="en-US" dirty="0" smtClean="0"/>
                            <a:t>1</a:t>
                          </a:r>
                          <a:endParaRPr lang="en-US" dirty="0"/>
                        </a:p>
                      </a:txBody>
                      <a:tcPr/>
                    </a:tc>
                    <a:tc>
                      <a:txBody>
                        <a:bodyPr/>
                        <a:lstStyle/>
                        <a:p>
                          <a:pPr algn="r"/>
                          <a:r>
                            <a:rPr lang="en-US" dirty="0" smtClean="0"/>
                            <a:t>0</a:t>
                          </a:r>
                          <a:endParaRPr lang="en-US" dirty="0"/>
                        </a:p>
                      </a:txBody>
                      <a:tcPr/>
                    </a:tc>
                    <a:extLst>
                      <a:ext uri="{0D108BD9-81ED-4DB2-BD59-A6C34878D82A}">
                        <a16:rowId xmlns:a16="http://schemas.microsoft.com/office/drawing/2014/main" val="140970826"/>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3661261775"/>
                  </p:ext>
                </p:extLst>
              </p:nvPr>
            </p:nvGraphicFramePr>
            <p:xfrm>
              <a:off x="21167" y="2556775"/>
              <a:ext cx="4377266" cy="2560320"/>
            </p:xfrm>
            <a:graphic>
              <a:graphicData uri="http://schemas.openxmlformats.org/drawingml/2006/table">
                <a:tbl>
                  <a:tblPr firstRow="1" bandRow="1">
                    <a:tableStyleId>{5940675A-B579-460E-94D1-54222C63F5DA}</a:tableStyleId>
                  </a:tblPr>
                  <a:tblGrid>
                    <a:gridCol w="910166">
                      <a:extLst>
                        <a:ext uri="{9D8B030D-6E8A-4147-A177-3AD203B41FA5}">
                          <a16:colId xmlns:a16="http://schemas.microsoft.com/office/drawing/2014/main" val="3481516189"/>
                        </a:ext>
                      </a:extLst>
                    </a:gridCol>
                    <a:gridCol w="1028700">
                      <a:extLst>
                        <a:ext uri="{9D8B030D-6E8A-4147-A177-3AD203B41FA5}">
                          <a16:colId xmlns:a16="http://schemas.microsoft.com/office/drawing/2014/main" val="3555941619"/>
                        </a:ext>
                      </a:extLst>
                    </a:gridCol>
                    <a:gridCol w="812800">
                      <a:extLst>
                        <a:ext uri="{9D8B030D-6E8A-4147-A177-3AD203B41FA5}">
                          <a16:colId xmlns:a16="http://schemas.microsoft.com/office/drawing/2014/main" val="3081257948"/>
                        </a:ext>
                      </a:extLst>
                    </a:gridCol>
                    <a:gridCol w="812800">
                      <a:extLst>
                        <a:ext uri="{9D8B030D-6E8A-4147-A177-3AD203B41FA5}">
                          <a16:colId xmlns:a16="http://schemas.microsoft.com/office/drawing/2014/main" val="1569145845"/>
                        </a:ext>
                      </a:extLst>
                    </a:gridCol>
                    <a:gridCol w="812800">
                      <a:extLst>
                        <a:ext uri="{9D8B030D-6E8A-4147-A177-3AD203B41FA5}">
                          <a16:colId xmlns:a16="http://schemas.microsoft.com/office/drawing/2014/main" val="3311715257"/>
                        </a:ext>
                      </a:extLst>
                    </a:gridCol>
                  </a:tblGrid>
                  <a:tr h="365760">
                    <a:tc rowSpan="2">
                      <a:txBody>
                        <a:bodyPr/>
                        <a:lstStyle/>
                        <a:p>
                          <a:pPr algn="ctr"/>
                          <a:r>
                            <a:rPr lang="en-US" dirty="0" smtClean="0"/>
                            <a:t>Mutant</a:t>
                          </a:r>
                          <a:endParaRPr lang="en-US" dirty="0"/>
                        </a:p>
                      </a:txBody>
                      <a:tcPr anchor="ctr"/>
                    </a:tc>
                    <a:tc rowSpan="2">
                      <a:txBody>
                        <a:bodyPr/>
                        <a:lstStyle/>
                        <a:p>
                          <a:pPr algn="ctr"/>
                          <a:r>
                            <a:rPr lang="en-US" dirty="0" smtClean="0"/>
                            <a:t>Operator</a:t>
                          </a:r>
                          <a:r>
                            <a:rPr lang="en-US" baseline="0" dirty="0" smtClean="0"/>
                            <a:t> Used</a:t>
                          </a:r>
                          <a:endParaRPr lang="en-US" dirty="0"/>
                        </a:p>
                      </a:txBody>
                      <a:tcPr anchor="ctr"/>
                    </a:tc>
                    <a:tc gridSpan="3">
                      <a:txBody>
                        <a:bodyPr/>
                        <a:lstStyle/>
                        <a:p>
                          <a:pPr algn="ctr"/>
                          <a:r>
                            <a:rPr lang="en-US" dirty="0" smtClean="0"/>
                            <a:t>Test Suite</a:t>
                          </a:r>
                          <a:r>
                            <a:rPr lang="en-US" baseline="0" dirty="0" smtClean="0"/>
                            <a:t> T</a:t>
                          </a:r>
                          <a:endParaRPr lang="en-US" dirty="0"/>
                        </a:p>
                      </a:txBody>
                      <a:tcPr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438623143"/>
                      </a:ext>
                    </a:extLst>
                  </a:tr>
                  <a:tr h="365760">
                    <a:tc vMerge="1">
                      <a:txBody>
                        <a:bodyPr/>
                        <a:lstStyle/>
                        <a:p>
                          <a:pPr algn="ctr"/>
                          <a:endParaRPr lang="en-US" dirty="0"/>
                        </a:p>
                      </a:txBody>
                      <a:tcPr/>
                    </a:tc>
                    <a:tc vMerge="1">
                      <a:txBody>
                        <a:bodyPr/>
                        <a:lstStyle/>
                        <a:p>
                          <a:pPr algn="ctr"/>
                          <a:endParaRPr lang="en-US" dirty="0"/>
                        </a:p>
                      </a:txBody>
                      <a:tcPr/>
                    </a:tc>
                    <a:tc>
                      <a:txBody>
                        <a:bodyPr/>
                        <a:lstStyle/>
                        <a:p>
                          <a:pPr algn="ctr"/>
                          <a:r>
                            <a:rPr lang="en-US" dirty="0" smtClean="0"/>
                            <a:t>Test 1</a:t>
                          </a:r>
                          <a:endParaRPr lang="en-US" dirty="0"/>
                        </a:p>
                      </a:txBody>
                      <a:tcPr/>
                    </a:tc>
                    <a:tc>
                      <a:txBody>
                        <a:bodyPr/>
                        <a:lstStyle/>
                        <a:p>
                          <a:pPr algn="ctr"/>
                          <a:r>
                            <a:rPr lang="en-US" dirty="0" smtClean="0"/>
                            <a:t>Test 2</a:t>
                          </a:r>
                          <a:endParaRPr lang="en-US" dirty="0"/>
                        </a:p>
                      </a:txBody>
                      <a:tcPr/>
                    </a:tc>
                    <a:tc>
                      <a:txBody>
                        <a:bodyPr/>
                        <a:lstStyle/>
                        <a:p>
                          <a:pPr algn="ctr"/>
                          <a:r>
                            <a:rPr lang="en-US" dirty="0" smtClean="0"/>
                            <a:t>Test 3</a:t>
                          </a:r>
                          <a:endParaRPr lang="en-US" dirty="0"/>
                        </a:p>
                      </a:txBody>
                      <a:tcPr/>
                    </a:tc>
                    <a:extLst>
                      <a:ext uri="{0D108BD9-81ED-4DB2-BD59-A6C34878D82A}">
                        <a16:rowId xmlns:a16="http://schemas.microsoft.com/office/drawing/2014/main" val="1856297506"/>
                      </a:ext>
                    </a:extLst>
                  </a:tr>
                  <a:tr h="365760">
                    <a:tc>
                      <a:txBody>
                        <a:bodyPr/>
                        <a:lstStyle/>
                        <a:p>
                          <a:endParaRPr lang="en-US"/>
                        </a:p>
                      </a:txBody>
                      <a:tcPr>
                        <a:blipFill>
                          <a:blip r:embed="rId2"/>
                          <a:stretch>
                            <a:fillRect l="-667" t="-208333" r="-380667" b="-426667"/>
                          </a:stretch>
                        </a:blipFill>
                      </a:tcPr>
                    </a:tc>
                    <a:tc>
                      <a:txBody>
                        <a:bodyPr/>
                        <a:lstStyle/>
                        <a:p>
                          <a:endParaRPr lang="en-US"/>
                        </a:p>
                      </a:txBody>
                      <a:tcPr>
                        <a:blipFill>
                          <a:blip r:embed="rId2"/>
                          <a:stretch>
                            <a:fillRect l="-89881" t="-208333" r="-239881" b="-426667"/>
                          </a:stretch>
                        </a:blipFill>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extLst>
                      <a:ext uri="{0D108BD9-81ED-4DB2-BD59-A6C34878D82A}">
                        <a16:rowId xmlns:a16="http://schemas.microsoft.com/office/drawing/2014/main" val="938183682"/>
                      </a:ext>
                    </a:extLst>
                  </a:tr>
                  <a:tr h="365760">
                    <a:tc>
                      <a:txBody>
                        <a:bodyPr/>
                        <a:lstStyle/>
                        <a:p>
                          <a:endParaRPr lang="en-US"/>
                        </a:p>
                      </a:txBody>
                      <a:tcPr>
                        <a:blipFill>
                          <a:blip r:embed="rId2"/>
                          <a:stretch>
                            <a:fillRect l="-667" t="-303279" r="-380667" b="-319672"/>
                          </a:stretch>
                        </a:blipFill>
                      </a:tcPr>
                    </a:tc>
                    <a:tc>
                      <a:txBody>
                        <a:bodyPr/>
                        <a:lstStyle/>
                        <a:p>
                          <a:endParaRPr lang="en-US"/>
                        </a:p>
                      </a:txBody>
                      <a:tcPr>
                        <a:blipFill>
                          <a:blip r:embed="rId2"/>
                          <a:stretch>
                            <a:fillRect l="-89881" t="-303279" r="-239881" b="-319672"/>
                          </a:stretch>
                        </a:blipFill>
                      </a:tcPr>
                    </a:tc>
                    <a:tc>
                      <a:txBody>
                        <a:bodyPr/>
                        <a:lstStyle/>
                        <a:p>
                          <a:pPr algn="r"/>
                          <a:r>
                            <a:rPr lang="en-US" dirty="0" smtClean="0"/>
                            <a:t>1</a:t>
                          </a:r>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extLst>
                      <a:ext uri="{0D108BD9-81ED-4DB2-BD59-A6C34878D82A}">
                        <a16:rowId xmlns:a16="http://schemas.microsoft.com/office/drawing/2014/main" val="815439493"/>
                      </a:ext>
                    </a:extLst>
                  </a:tr>
                  <a:tr h="365760">
                    <a:tc>
                      <a:txBody>
                        <a:bodyPr/>
                        <a:lstStyle/>
                        <a:p>
                          <a:endParaRPr lang="en-US"/>
                        </a:p>
                      </a:txBody>
                      <a:tcPr>
                        <a:blipFill>
                          <a:blip r:embed="rId2"/>
                          <a:stretch>
                            <a:fillRect l="-667" t="-410000" r="-380667" b="-225000"/>
                          </a:stretch>
                        </a:blipFill>
                      </a:tcPr>
                    </a:tc>
                    <a:tc>
                      <a:txBody>
                        <a:bodyPr/>
                        <a:lstStyle/>
                        <a:p>
                          <a:endParaRPr lang="en-US"/>
                        </a:p>
                      </a:txBody>
                      <a:tcPr>
                        <a:blipFill>
                          <a:blip r:embed="rId2"/>
                          <a:stretch>
                            <a:fillRect l="-89881" t="-410000" r="-239881" b="-225000"/>
                          </a:stretch>
                        </a:blipFill>
                      </a:tcPr>
                    </a:tc>
                    <a:tc>
                      <a:txBody>
                        <a:bodyPr/>
                        <a:lstStyle/>
                        <a:p>
                          <a:pPr algn="r"/>
                          <a:r>
                            <a:rPr lang="en-US" dirty="0" smtClean="0"/>
                            <a:t>0</a:t>
                          </a:r>
                          <a:endParaRPr lang="en-US" dirty="0"/>
                        </a:p>
                      </a:txBody>
                      <a:tcPr/>
                    </a:tc>
                    <a:tc>
                      <a:txBody>
                        <a:bodyPr/>
                        <a:lstStyle/>
                        <a:p>
                          <a:pPr algn="r"/>
                          <a:r>
                            <a:rPr lang="en-US" dirty="0" smtClean="0"/>
                            <a:t>1</a:t>
                          </a:r>
                          <a:endParaRPr lang="en-US" dirty="0"/>
                        </a:p>
                      </a:txBody>
                      <a:tcPr/>
                    </a:tc>
                    <a:tc>
                      <a:txBody>
                        <a:bodyPr/>
                        <a:lstStyle/>
                        <a:p>
                          <a:pPr algn="r"/>
                          <a:r>
                            <a:rPr lang="en-US" dirty="0" smtClean="0"/>
                            <a:t>1</a:t>
                          </a:r>
                          <a:endParaRPr lang="en-US" dirty="0"/>
                        </a:p>
                      </a:txBody>
                      <a:tcPr/>
                    </a:tc>
                    <a:extLst>
                      <a:ext uri="{0D108BD9-81ED-4DB2-BD59-A6C34878D82A}">
                        <a16:rowId xmlns:a16="http://schemas.microsoft.com/office/drawing/2014/main" val="2246523913"/>
                      </a:ext>
                    </a:extLst>
                  </a:tr>
                  <a:tr h="365760">
                    <a:tc>
                      <a:txBody>
                        <a:bodyPr/>
                        <a:lstStyle/>
                        <a:p>
                          <a:endParaRPr lang="en-US"/>
                        </a:p>
                      </a:txBody>
                      <a:tcPr>
                        <a:blipFill>
                          <a:blip r:embed="rId2"/>
                          <a:stretch>
                            <a:fillRect l="-667" t="-510000" r="-380667" b="-125000"/>
                          </a:stretch>
                        </a:blipFill>
                      </a:tcPr>
                    </a:tc>
                    <a:tc>
                      <a:txBody>
                        <a:bodyPr/>
                        <a:lstStyle/>
                        <a:p>
                          <a:endParaRPr lang="en-US"/>
                        </a:p>
                      </a:txBody>
                      <a:tcPr>
                        <a:blipFill>
                          <a:blip r:embed="rId2"/>
                          <a:stretch>
                            <a:fillRect l="-89881" t="-510000" r="-239881" b="-125000"/>
                          </a:stretch>
                        </a:blipFill>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extLst>
                      <a:ext uri="{0D108BD9-81ED-4DB2-BD59-A6C34878D82A}">
                        <a16:rowId xmlns:a16="http://schemas.microsoft.com/office/drawing/2014/main" val="690717984"/>
                      </a:ext>
                    </a:extLst>
                  </a:tr>
                  <a:tr h="365760">
                    <a:tc>
                      <a:txBody>
                        <a:bodyPr/>
                        <a:lstStyle/>
                        <a:p>
                          <a:endParaRPr lang="en-US"/>
                        </a:p>
                      </a:txBody>
                      <a:tcPr>
                        <a:blipFill>
                          <a:blip r:embed="rId2"/>
                          <a:stretch>
                            <a:fillRect l="-667" t="-610000" r="-380667" b="-25000"/>
                          </a:stretch>
                        </a:blipFill>
                      </a:tcPr>
                    </a:tc>
                    <a:tc>
                      <a:txBody>
                        <a:bodyPr/>
                        <a:lstStyle/>
                        <a:p>
                          <a:endParaRPr lang="en-US"/>
                        </a:p>
                      </a:txBody>
                      <a:tcPr>
                        <a:blipFill>
                          <a:blip r:embed="rId2"/>
                          <a:stretch>
                            <a:fillRect l="-89881" t="-610000" r="-239881" b="-25000"/>
                          </a:stretch>
                        </a:blipFill>
                      </a:tcPr>
                    </a:tc>
                    <a:tc>
                      <a:txBody>
                        <a:bodyPr/>
                        <a:lstStyle/>
                        <a:p>
                          <a:pPr algn="r"/>
                          <a:r>
                            <a:rPr lang="en-US" dirty="0" smtClean="0"/>
                            <a:t>0</a:t>
                          </a:r>
                          <a:endParaRPr lang="en-US" dirty="0"/>
                        </a:p>
                      </a:txBody>
                      <a:tcPr/>
                    </a:tc>
                    <a:tc>
                      <a:txBody>
                        <a:bodyPr/>
                        <a:lstStyle/>
                        <a:p>
                          <a:pPr algn="r"/>
                          <a:r>
                            <a:rPr lang="en-US" dirty="0" smtClean="0"/>
                            <a:t>1</a:t>
                          </a:r>
                          <a:endParaRPr lang="en-US" dirty="0"/>
                        </a:p>
                      </a:txBody>
                      <a:tcPr/>
                    </a:tc>
                    <a:tc>
                      <a:txBody>
                        <a:bodyPr/>
                        <a:lstStyle/>
                        <a:p>
                          <a:pPr algn="r"/>
                          <a:r>
                            <a:rPr lang="en-US" dirty="0" smtClean="0"/>
                            <a:t>0</a:t>
                          </a:r>
                          <a:endParaRPr lang="en-US" dirty="0"/>
                        </a:p>
                      </a:txBody>
                      <a:tcPr/>
                    </a:tc>
                    <a:extLst>
                      <a:ext uri="{0D108BD9-81ED-4DB2-BD59-A6C34878D82A}">
                        <a16:rowId xmlns:a16="http://schemas.microsoft.com/office/drawing/2014/main" val="140970826"/>
                      </a:ext>
                    </a:extLst>
                  </a:tr>
                </a:tbl>
              </a:graphicData>
            </a:graphic>
          </p:graphicFrame>
        </mc:Fallback>
      </mc:AlternateContent>
      <p:sp>
        <p:nvSpPr>
          <p:cNvPr id="4" name="Date Placeholder 3"/>
          <p:cNvSpPr>
            <a:spLocks noGrp="1"/>
          </p:cNvSpPr>
          <p:nvPr>
            <p:ph type="dt" sz="half" idx="10"/>
          </p:nvPr>
        </p:nvSpPr>
        <p:spPr/>
        <p:txBody>
          <a:bodyPr/>
          <a:lstStyle/>
          <a:p>
            <a:r>
              <a:rPr lang="en-US" dirty="0" smtClean="0"/>
              <a:t>12/16/2019</a:t>
            </a:r>
            <a:endParaRPr lang="en-US" dirty="0"/>
          </a:p>
        </p:txBody>
      </p:sp>
      <p:sp>
        <p:nvSpPr>
          <p:cNvPr id="5" name="Slide Number Placeholder 4"/>
          <p:cNvSpPr>
            <a:spLocks noGrp="1"/>
          </p:cNvSpPr>
          <p:nvPr>
            <p:ph type="sldNum" sz="quarter" idx="12"/>
          </p:nvPr>
        </p:nvSpPr>
        <p:spPr/>
        <p:txBody>
          <a:bodyPr/>
          <a:lstStyle/>
          <a:p>
            <a:fld id="{47E81607-7F19-43FA-866D-50281015831B}" type="slidenum">
              <a:rPr lang="en-US" smtClean="0"/>
              <a:t>64</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4978400" y="1193406"/>
                <a:ext cx="6768520" cy="6668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𝑀𝑆</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𝑚𝑢𝑡𝑎𝑛𝑡𝑠</m:t>
                          </m:r>
                          <m:r>
                            <a:rPr lang="en-US" i="1">
                              <a:latin typeface="Cambria Math" panose="02040503050406030204" pitchFamily="18" charset="0"/>
                            </a:rPr>
                            <m:t> </m:t>
                          </m:r>
                          <m:r>
                            <a:rPr lang="en-US" i="1">
                              <a:latin typeface="Cambria Math" panose="02040503050406030204" pitchFamily="18" charset="0"/>
                            </a:rPr>
                            <m:t>𝑔𝑒𝑛𝑒𝑟𝑎𝑡𝑒𝑑</m:t>
                          </m:r>
                          <m:r>
                            <a:rPr lang="en-US" i="1">
                              <a:latin typeface="Cambria Math" panose="02040503050406030204" pitchFamily="18" charset="0"/>
                            </a:rPr>
                            <m:t> </m:t>
                          </m:r>
                          <m:r>
                            <a:rPr lang="en-US" i="1">
                              <a:latin typeface="Cambria Math" panose="02040503050406030204" pitchFamily="18" charset="0"/>
                            </a:rPr>
                            <m:t>𝑏𝑦</m:t>
                          </m:r>
                          <m:r>
                            <a:rPr lang="en-US" i="1">
                              <a:latin typeface="Cambria Math" panose="02040503050406030204" pitchFamily="18" charset="0"/>
                            </a:rPr>
                            <m:t> </m:t>
                          </m:r>
                          <m:r>
                            <a:rPr lang="en-US" b="0" i="1" smtClean="0">
                              <a:latin typeface="Cambria Math" panose="02040503050406030204" pitchFamily="18" charset="0"/>
                            </a:rPr>
                            <m:t>𝑎𝑙𝑙</m:t>
                          </m:r>
                          <m:r>
                            <a:rPr lang="en-US" b="0" i="1" smtClean="0">
                              <a:latin typeface="Cambria Math" panose="02040503050406030204" pitchFamily="18" charset="0"/>
                            </a:rPr>
                            <m:t> </m:t>
                          </m:r>
                          <m:r>
                            <a:rPr lang="en-US" b="0" i="1" smtClean="0">
                              <a:latin typeface="Cambria Math" panose="02040503050406030204" pitchFamily="18" charset="0"/>
                            </a:rPr>
                            <m:t>𝑜𝑝𝑠</m:t>
                          </m:r>
                          <m:r>
                            <a:rPr lang="en-US" i="1">
                              <a:latin typeface="Cambria Math" panose="02040503050406030204" pitchFamily="18" charset="0"/>
                            </a:rPr>
                            <m:t>,   </m:t>
                          </m:r>
                          <m:r>
                            <a:rPr lang="en-US" i="1">
                              <a:latin typeface="Cambria Math" panose="02040503050406030204" pitchFamily="18" charset="0"/>
                            </a:rPr>
                            <m:t>𝑘𝑖𝑙𝑙𝑒𝑑</m:t>
                          </m:r>
                          <m:r>
                            <a:rPr lang="en-US" i="1">
                              <a:latin typeface="Cambria Math" panose="02040503050406030204" pitchFamily="18" charset="0"/>
                            </a:rPr>
                            <m:t> </m:t>
                          </m:r>
                          <m:r>
                            <a:rPr lang="en-US" i="1">
                              <a:latin typeface="Cambria Math" panose="02040503050406030204" pitchFamily="18" charset="0"/>
                            </a:rPr>
                            <m:t>𝑏𝑦</m:t>
                          </m:r>
                          <m:r>
                            <a:rPr lang="en-US" i="1">
                              <a:latin typeface="Cambria Math" panose="02040503050406030204" pitchFamily="18" charset="0"/>
                            </a:rPr>
                            <m:t> </m:t>
                          </m:r>
                          <m:r>
                            <a:rPr lang="en-US" i="1">
                              <a:latin typeface="Cambria Math" panose="02040503050406030204" pitchFamily="18" charset="0"/>
                            </a:rPr>
                            <m:t>𝑇</m:t>
                          </m:r>
                        </m:num>
                        <m:den>
                          <m:r>
                            <a:rPr lang="en-US" i="1">
                              <a:latin typeface="Cambria Math" panose="02040503050406030204" pitchFamily="18" charset="0"/>
                            </a:rPr>
                            <m:t>#</m:t>
                          </m:r>
                          <m:r>
                            <a:rPr lang="en-US" i="1">
                              <a:latin typeface="Cambria Math" panose="02040503050406030204" pitchFamily="18" charset="0"/>
                            </a:rPr>
                            <m:t>𝑚𝑢𝑡𝑎𝑛𝑡𝑠</m:t>
                          </m:r>
                          <m:r>
                            <a:rPr lang="en-US" i="1">
                              <a:latin typeface="Cambria Math" panose="02040503050406030204" pitchFamily="18" charset="0"/>
                            </a:rPr>
                            <m:t> </m:t>
                          </m:r>
                          <m:r>
                            <a:rPr lang="en-US" i="1">
                              <a:latin typeface="Cambria Math" panose="02040503050406030204" pitchFamily="18" charset="0"/>
                            </a:rPr>
                            <m:t>𝑔𝑒𝑛𝑒𝑟𝑎𝑡𝑒𝑑</m:t>
                          </m:r>
                          <m:r>
                            <a:rPr lang="en-US" i="1">
                              <a:latin typeface="Cambria Math" panose="02040503050406030204" pitchFamily="18" charset="0"/>
                            </a:rPr>
                            <m:t> </m:t>
                          </m:r>
                          <m:r>
                            <a:rPr lang="en-US" i="1">
                              <a:latin typeface="Cambria Math" panose="02040503050406030204" pitchFamily="18" charset="0"/>
                            </a:rPr>
                            <m:t>𝑏𝑦</m:t>
                          </m:r>
                          <m:r>
                            <a:rPr lang="en-US" i="1">
                              <a:latin typeface="Cambria Math" panose="02040503050406030204" pitchFamily="18" charset="0"/>
                            </a:rPr>
                            <m:t> </m:t>
                          </m:r>
                          <m:r>
                            <a:rPr lang="en-US" b="0" i="1" smtClean="0">
                              <a:latin typeface="Cambria Math" panose="02040503050406030204" pitchFamily="18" charset="0"/>
                            </a:rPr>
                            <m:t>𝑎𝑙𝑙</m:t>
                          </m:r>
                          <m:r>
                            <a:rPr lang="en-US" b="0" i="1" smtClean="0">
                              <a:latin typeface="Cambria Math" panose="02040503050406030204" pitchFamily="18" charset="0"/>
                            </a:rPr>
                            <m:t> </m:t>
                          </m:r>
                          <m:r>
                            <a:rPr lang="en-US" b="0" i="1" smtClean="0">
                              <a:latin typeface="Cambria Math" panose="02040503050406030204" pitchFamily="18" charset="0"/>
                            </a:rPr>
                            <m:t>𝑜𝑝𝑠</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5</m:t>
                          </m:r>
                        </m:den>
                      </m:f>
                      <m:r>
                        <a:rPr lang="en-US" b="0" i="1" smtClean="0">
                          <a:latin typeface="Cambria Math" panose="02040503050406030204" pitchFamily="18" charset="0"/>
                        </a:rPr>
                        <m:t>=0.6</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978400" y="1193406"/>
                <a:ext cx="6768520" cy="66684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978400" y="2370185"/>
                <a:ext cx="5940281" cy="6668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𝑀𝑆</m:t>
                      </m:r>
                      <m:r>
                        <a:rPr lang="en-US" b="1" i="1" baseline="-25000" dirty="0" smtClean="0">
                          <a:solidFill>
                            <a:srgbClr val="FF0000"/>
                          </a:solidFill>
                          <a:latin typeface="Cambria Math" panose="02040503050406030204" pitchFamily="18" charset="0"/>
                        </a:rPr>
                        <m:t>𝑸</m:t>
                      </m:r>
                      <m:r>
                        <a:rPr lang="en-US" i="1" dirty="0">
                          <a:latin typeface="Cambria Math" panose="02040503050406030204" pitchFamily="18" charset="0"/>
                        </a:rPr>
                        <m:t>(</m:t>
                      </m:r>
                      <m:r>
                        <a:rPr lang="en-US" i="1" dirty="0">
                          <a:latin typeface="Cambria Math" panose="02040503050406030204" pitchFamily="18" charset="0"/>
                        </a:rPr>
                        <m:t>𝑇</m:t>
                      </m:r>
                      <m:r>
                        <a:rPr lang="en-US" i="1" dirty="0">
                          <a:latin typeface="Cambria Math" panose="02040503050406030204" pitchFamily="18" charset="0"/>
                        </a:rPr>
                        <m:t>) = </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𝑚𝑢𝑡𝑎𝑛𝑡𝑠</m:t>
                          </m:r>
                          <m:r>
                            <a:rPr lang="en-US" i="1">
                              <a:latin typeface="Cambria Math" panose="02040503050406030204" pitchFamily="18" charset="0"/>
                            </a:rPr>
                            <m:t> </m:t>
                          </m:r>
                          <m:r>
                            <a:rPr lang="en-US" i="1" smtClean="0">
                              <a:solidFill>
                                <a:srgbClr val="FF0000"/>
                              </a:solidFill>
                              <a:latin typeface="Cambria Math" panose="02040503050406030204" pitchFamily="18" charset="0"/>
                            </a:rPr>
                            <m:t>𝑔𝑒𝑛𝑒𝑟𝑎𝑡𝑒𝑑</m:t>
                          </m:r>
                          <m:r>
                            <a:rPr lang="en-US" i="1" smtClean="0">
                              <a:solidFill>
                                <a:srgbClr val="FF0000"/>
                              </a:solidFill>
                              <a:latin typeface="Cambria Math" panose="02040503050406030204" pitchFamily="18" charset="0"/>
                            </a:rPr>
                            <m:t> </m:t>
                          </m:r>
                          <m:r>
                            <a:rPr lang="en-US" i="1" smtClean="0">
                              <a:solidFill>
                                <a:srgbClr val="FF0000"/>
                              </a:solidFill>
                              <a:latin typeface="Cambria Math" panose="02040503050406030204" pitchFamily="18" charset="0"/>
                            </a:rPr>
                            <m:t>𝑏𝑦</m:t>
                          </m:r>
                          <m:r>
                            <a:rPr lang="en-US" i="1" smtClean="0">
                              <a:solidFill>
                                <a:srgbClr val="FF0000"/>
                              </a:solidFill>
                              <a:latin typeface="Cambria Math" panose="02040503050406030204" pitchFamily="18" charset="0"/>
                            </a:rPr>
                            <m:t>  </m:t>
                          </m:r>
                          <m:r>
                            <a:rPr lang="en-US" i="1" smtClean="0">
                              <a:solidFill>
                                <a:srgbClr val="FF0000"/>
                              </a:solidFill>
                              <a:latin typeface="Cambria Math" panose="02040503050406030204" pitchFamily="18" charset="0"/>
                            </a:rPr>
                            <m:t>𝑜𝑝</m:t>
                          </m:r>
                          <m:r>
                            <a:rPr lang="en-US" i="1" smtClean="0">
                              <a:solidFill>
                                <a:srgbClr val="FF0000"/>
                              </a:solidFill>
                              <a:latin typeface="Cambria Math" panose="02040503050406030204" pitchFamily="18" charset="0"/>
                            </a:rPr>
                            <m:t>.  </m:t>
                          </m:r>
                          <m:r>
                            <a:rPr lang="en-US" i="1" smtClean="0">
                              <a:solidFill>
                                <a:srgbClr val="FF0000"/>
                              </a:solidFill>
                              <a:latin typeface="Cambria Math" panose="02040503050406030204" pitchFamily="18" charset="0"/>
                            </a:rPr>
                            <m:t>𝑄</m:t>
                          </m:r>
                          <m:r>
                            <a:rPr lang="en-US" i="1">
                              <a:latin typeface="Cambria Math" panose="02040503050406030204" pitchFamily="18" charset="0"/>
                            </a:rPr>
                            <m:t>,   </m:t>
                          </m:r>
                          <m:r>
                            <a:rPr lang="en-US" i="1">
                              <a:latin typeface="Cambria Math" panose="02040503050406030204" pitchFamily="18" charset="0"/>
                            </a:rPr>
                            <m:t>𝑘𝑖𝑙𝑙𝑒𝑑</m:t>
                          </m:r>
                          <m:r>
                            <a:rPr lang="en-US" i="1">
                              <a:latin typeface="Cambria Math" panose="02040503050406030204" pitchFamily="18" charset="0"/>
                            </a:rPr>
                            <m:t> </m:t>
                          </m:r>
                          <m:r>
                            <a:rPr lang="en-US" i="1">
                              <a:latin typeface="Cambria Math" panose="02040503050406030204" pitchFamily="18" charset="0"/>
                            </a:rPr>
                            <m:t>𝑏𝑦</m:t>
                          </m:r>
                          <m:r>
                            <a:rPr lang="en-US" i="1">
                              <a:latin typeface="Cambria Math" panose="02040503050406030204" pitchFamily="18" charset="0"/>
                            </a:rPr>
                            <m:t> </m:t>
                          </m:r>
                          <m:r>
                            <a:rPr lang="en-US" i="1">
                              <a:latin typeface="Cambria Math" panose="02040503050406030204" pitchFamily="18" charset="0"/>
                            </a:rPr>
                            <m:t>𝑇</m:t>
                          </m:r>
                          <m:r>
                            <a:rPr lang="en-US" i="1">
                              <a:latin typeface="Cambria Math" panose="02040503050406030204" pitchFamily="18" charset="0"/>
                            </a:rPr>
                            <m:t> </m:t>
                          </m:r>
                        </m:num>
                        <m:den>
                          <m:r>
                            <a:rPr lang="en-US" i="1">
                              <a:latin typeface="Cambria Math" panose="02040503050406030204" pitchFamily="18" charset="0"/>
                            </a:rPr>
                            <m:t># </m:t>
                          </m:r>
                          <m:r>
                            <a:rPr lang="en-US" i="1">
                              <a:latin typeface="Cambria Math" panose="02040503050406030204" pitchFamily="18" charset="0"/>
                            </a:rPr>
                            <m:t>𝑚𝑢𝑡𝑎𝑛𝑡𝑠</m:t>
                          </m:r>
                          <m:r>
                            <a:rPr lang="en-US" i="1">
                              <a:latin typeface="Cambria Math" panose="02040503050406030204" pitchFamily="18" charset="0"/>
                            </a:rPr>
                            <m:t> </m:t>
                          </m:r>
                          <m:r>
                            <a:rPr lang="en-US" i="1" smtClean="0">
                              <a:solidFill>
                                <a:srgbClr val="FF0000"/>
                              </a:solidFill>
                              <a:latin typeface="Cambria Math" panose="02040503050406030204" pitchFamily="18" charset="0"/>
                            </a:rPr>
                            <m:t>𝑔𝑒𝑛𝑒𝑟𝑎𝑡𝑒𝑑</m:t>
                          </m:r>
                          <m:r>
                            <a:rPr lang="en-US" i="1" smtClean="0">
                              <a:solidFill>
                                <a:srgbClr val="FF0000"/>
                              </a:solidFill>
                              <a:latin typeface="Cambria Math" panose="02040503050406030204" pitchFamily="18" charset="0"/>
                            </a:rPr>
                            <m:t> </m:t>
                          </m:r>
                          <m:r>
                            <a:rPr lang="en-US" i="1" smtClean="0">
                              <a:solidFill>
                                <a:srgbClr val="FF0000"/>
                              </a:solidFill>
                              <a:latin typeface="Cambria Math" panose="02040503050406030204" pitchFamily="18" charset="0"/>
                            </a:rPr>
                            <m:t>𝑏𝑦</m:t>
                          </m:r>
                          <m:r>
                            <a:rPr lang="en-US" i="1" smtClean="0">
                              <a:solidFill>
                                <a:srgbClr val="FF0000"/>
                              </a:solidFill>
                              <a:latin typeface="Cambria Math" panose="02040503050406030204" pitchFamily="18" charset="0"/>
                            </a:rPr>
                            <m:t>  </m:t>
                          </m:r>
                          <m:r>
                            <a:rPr lang="en-US" i="1" smtClean="0">
                              <a:solidFill>
                                <a:srgbClr val="FF0000"/>
                              </a:solidFill>
                              <a:latin typeface="Cambria Math" panose="02040503050406030204" pitchFamily="18" charset="0"/>
                            </a:rPr>
                            <m:t>𝑜𝑝</m:t>
                          </m:r>
                          <m:r>
                            <a:rPr lang="en-US" i="1" smtClean="0">
                              <a:solidFill>
                                <a:srgbClr val="FF0000"/>
                              </a:solidFill>
                              <a:latin typeface="Cambria Math" panose="02040503050406030204" pitchFamily="18" charset="0"/>
                            </a:rPr>
                            <m:t>.  </m:t>
                          </m:r>
                          <m:r>
                            <a:rPr lang="en-US" i="1" smtClean="0">
                              <a:solidFill>
                                <a:srgbClr val="FF0000"/>
                              </a:solidFill>
                              <a:latin typeface="Cambria Math" panose="02040503050406030204" pitchFamily="18" charset="0"/>
                            </a:rPr>
                            <m:t>𝑄</m:t>
                          </m:r>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4978400" y="2370185"/>
                <a:ext cx="5940281" cy="66684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046133" y="3526859"/>
                <a:ext cx="2034083"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𝑀𝑆</m:t>
                      </m:r>
                      <m:sSub>
                        <m:sSubPr>
                          <m:ctrlPr>
                            <a:rPr lang="en-US" b="0" i="1" baseline="-25000" dirty="0" smtClean="0">
                              <a:latin typeface="Cambria Math" panose="02040503050406030204" pitchFamily="18" charset="0"/>
                            </a:rPr>
                          </m:ctrlPr>
                        </m:sSubPr>
                        <m:e>
                          <m:r>
                            <a:rPr lang="en-US" i="1" baseline="-25000" dirty="0">
                              <a:latin typeface="Cambria Math" panose="02040503050406030204" pitchFamily="18" charset="0"/>
                            </a:rPr>
                            <m:t>𝑄</m:t>
                          </m:r>
                        </m:e>
                        <m:sub>
                          <m:r>
                            <a:rPr lang="en-US" b="0" i="1" baseline="-25000" dirty="0" smtClean="0">
                              <a:latin typeface="Cambria Math" panose="02040503050406030204" pitchFamily="18" charset="0"/>
                            </a:rPr>
                            <m:t>1</m:t>
                          </m:r>
                        </m:sub>
                      </m:sSub>
                      <m:d>
                        <m:dPr>
                          <m:ctrlPr>
                            <a:rPr lang="en-US" b="0" i="1" baseline="-25000" dirty="0" smtClean="0">
                              <a:latin typeface="Cambria Math" panose="02040503050406030204" pitchFamily="18" charset="0"/>
                            </a:rPr>
                          </m:ctrlPr>
                        </m:dPr>
                        <m:e>
                          <m:r>
                            <a:rPr lang="en-US" i="1" dirty="0">
                              <a:latin typeface="Cambria Math" panose="02040503050406030204" pitchFamily="18" charset="0"/>
                            </a:rPr>
                            <m:t>𝑇</m:t>
                          </m:r>
                        </m:e>
                      </m:d>
                      <m:r>
                        <a:rPr lang="en-US" i="1" dirty="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2</m:t>
                          </m:r>
                        </m:num>
                        <m:den>
                          <m:r>
                            <a:rPr lang="en-US" b="0" i="1" dirty="0" smtClean="0">
                              <a:latin typeface="Cambria Math" panose="02040503050406030204" pitchFamily="18" charset="0"/>
                            </a:rPr>
                            <m:t>3</m:t>
                          </m:r>
                        </m:den>
                      </m:f>
                      <m:r>
                        <a:rPr lang="en-US" b="0" i="1" dirty="0" smtClean="0">
                          <a:latin typeface="Cambria Math" panose="02040503050406030204" pitchFamily="18" charset="0"/>
                        </a:rPr>
                        <m:t>=0.7</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5046133" y="3526859"/>
                <a:ext cx="2034083" cy="6127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040812" y="4391224"/>
                <a:ext cx="2039404"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𝑀𝑆</m:t>
                      </m:r>
                      <m:sSub>
                        <m:sSubPr>
                          <m:ctrlPr>
                            <a:rPr lang="en-US" b="0" i="1" baseline="-25000" dirty="0" smtClean="0">
                              <a:latin typeface="Cambria Math" panose="02040503050406030204" pitchFamily="18" charset="0"/>
                            </a:rPr>
                          </m:ctrlPr>
                        </m:sSubPr>
                        <m:e>
                          <m:r>
                            <a:rPr lang="en-US" i="1" baseline="-25000" dirty="0">
                              <a:latin typeface="Cambria Math" panose="02040503050406030204" pitchFamily="18" charset="0"/>
                            </a:rPr>
                            <m:t>𝑄</m:t>
                          </m:r>
                        </m:e>
                        <m:sub>
                          <m:r>
                            <a:rPr lang="en-US" b="0" i="1" baseline="-25000" dirty="0" smtClean="0">
                              <a:latin typeface="Cambria Math" panose="02040503050406030204" pitchFamily="18" charset="0"/>
                            </a:rPr>
                            <m:t>2</m:t>
                          </m:r>
                        </m:sub>
                      </m:sSub>
                      <m:d>
                        <m:dPr>
                          <m:ctrlPr>
                            <a:rPr lang="en-US" b="0" i="1" baseline="-25000" dirty="0" smtClean="0">
                              <a:latin typeface="Cambria Math" panose="02040503050406030204" pitchFamily="18" charset="0"/>
                            </a:rPr>
                          </m:ctrlPr>
                        </m:dPr>
                        <m:e>
                          <m:r>
                            <a:rPr lang="en-US" i="1" dirty="0">
                              <a:latin typeface="Cambria Math" panose="02040503050406030204" pitchFamily="18" charset="0"/>
                            </a:rPr>
                            <m:t>𝑇</m:t>
                          </m:r>
                        </m:e>
                      </m:d>
                      <m:r>
                        <a:rPr lang="en-US" i="1" dirty="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=0.5</m:t>
                      </m:r>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5040812" y="4391224"/>
                <a:ext cx="2039404" cy="610936"/>
              </a:xfrm>
              <a:prstGeom prst="rect">
                <a:avLst/>
              </a:prstGeom>
              <a:blipFill>
                <a:blip r:embed="rId6"/>
                <a:stretch>
                  <a:fillRect/>
                </a:stretch>
              </a:blipFill>
            </p:spPr>
            <p:txBody>
              <a:bodyPr/>
              <a:lstStyle/>
              <a:p>
                <a:r>
                  <a:rPr lang="en-US">
                    <a:noFill/>
                  </a:rPr>
                  <a:t> </a:t>
                </a:r>
              </a:p>
            </p:txBody>
          </p:sp>
        </mc:Fallback>
      </mc:AlternateContent>
      <p:cxnSp>
        <p:nvCxnSpPr>
          <p:cNvPr id="12" name="Straight Connector 11"/>
          <p:cNvCxnSpPr/>
          <p:nvPr/>
        </p:nvCxnSpPr>
        <p:spPr>
          <a:xfrm>
            <a:off x="5046133" y="2125130"/>
            <a:ext cx="6307667" cy="0"/>
          </a:xfrm>
          <a:prstGeom prst="line">
            <a:avLst/>
          </a:prstGeom>
          <a:ln w="28575">
            <a:prstDash val="sysDas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13" name="Content Placeholder 5"/>
              <p:cNvGraphicFramePr>
                <a:graphicFrameLocks/>
              </p:cNvGraphicFramePr>
              <p:nvPr>
                <p:extLst/>
              </p:nvPr>
            </p:nvGraphicFramePr>
            <p:xfrm>
              <a:off x="5278968" y="5179571"/>
              <a:ext cx="2557399" cy="731520"/>
            </p:xfrm>
            <a:graphic>
              <a:graphicData uri="http://schemas.openxmlformats.org/drawingml/2006/table">
                <a:tbl>
                  <a:tblPr firstRow="1" bandRow="1">
                    <a:tableStyleId>{5940675A-B579-460E-94D1-54222C63F5DA}</a:tableStyleId>
                  </a:tblPr>
                  <a:tblGrid>
                    <a:gridCol w="813646">
                      <a:extLst>
                        <a:ext uri="{9D8B030D-6E8A-4147-A177-3AD203B41FA5}">
                          <a16:colId xmlns:a16="http://schemas.microsoft.com/office/drawing/2014/main" val="3481516189"/>
                        </a:ext>
                      </a:extLst>
                    </a:gridCol>
                    <a:gridCol w="988336">
                      <a:extLst>
                        <a:ext uri="{9D8B030D-6E8A-4147-A177-3AD203B41FA5}">
                          <a16:colId xmlns:a16="http://schemas.microsoft.com/office/drawing/2014/main" val="3555941619"/>
                        </a:ext>
                      </a:extLst>
                    </a:gridCol>
                    <a:gridCol w="755417">
                      <a:extLst>
                        <a:ext uri="{9D8B030D-6E8A-4147-A177-3AD203B41FA5}">
                          <a16:colId xmlns:a16="http://schemas.microsoft.com/office/drawing/2014/main" val="3081257948"/>
                        </a:ext>
                      </a:extLst>
                    </a:gridCol>
                  </a:tblGrid>
                  <a:tr h="262467">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𝑀𝑆</m:t>
                                </m:r>
                                <m:r>
                                  <a:rPr lang="en-US" i="1" baseline="-25000" dirty="0" smtClean="0">
                                    <a:latin typeface="Cambria Math" panose="02040503050406030204" pitchFamily="18" charset="0"/>
                                  </a:rPr>
                                  <m:t>𝑄</m:t>
                                </m:r>
                              </m:oMath>
                            </m:oMathPara>
                          </a14:m>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1</m:t>
                                    </m:r>
                                  </m:sub>
                                </m:sSub>
                              </m:oMath>
                            </m:oMathPara>
                          </a14:m>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2</m:t>
                                    </m:r>
                                  </m:sub>
                                </m:sSub>
                              </m:oMath>
                            </m:oMathPara>
                          </a14:m>
                          <a:endParaRPr lang="en-US" dirty="0"/>
                        </a:p>
                      </a:txBody>
                      <a:tcPr/>
                    </a:tc>
                    <a:extLst>
                      <a:ext uri="{0D108BD9-81ED-4DB2-BD59-A6C34878D82A}">
                        <a16:rowId xmlns:a16="http://schemas.microsoft.com/office/drawing/2014/main" val="1856297506"/>
                      </a:ext>
                    </a:extLst>
                  </a:tr>
                  <a:tr h="262467">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0.7</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0.5</m:t>
                                </m:r>
                              </m:oMath>
                            </m:oMathPara>
                          </a14:m>
                          <a:endParaRPr lang="en-US" dirty="0"/>
                        </a:p>
                      </a:txBody>
                      <a:tcPr/>
                    </a:tc>
                    <a:extLst>
                      <a:ext uri="{0D108BD9-81ED-4DB2-BD59-A6C34878D82A}">
                        <a16:rowId xmlns:a16="http://schemas.microsoft.com/office/drawing/2014/main" val="938183682"/>
                      </a:ext>
                    </a:extLst>
                  </a:tr>
                </a:tbl>
              </a:graphicData>
            </a:graphic>
          </p:graphicFrame>
        </mc:Choice>
        <mc:Fallback xmlns="">
          <p:graphicFrame>
            <p:nvGraphicFramePr>
              <p:cNvPr id="13" name="Content Placeholder 5"/>
              <p:cNvGraphicFramePr>
                <a:graphicFrameLocks/>
              </p:cNvGraphicFramePr>
              <p:nvPr>
                <p:extLst>
                  <p:ext uri="{D42A27DB-BD31-4B8C-83A1-F6EECF244321}">
                    <p14:modId xmlns:p14="http://schemas.microsoft.com/office/powerpoint/2010/main" val="1434041254"/>
                  </p:ext>
                </p:extLst>
              </p:nvPr>
            </p:nvGraphicFramePr>
            <p:xfrm>
              <a:off x="5278968" y="5179571"/>
              <a:ext cx="2557399" cy="731520"/>
            </p:xfrm>
            <a:graphic>
              <a:graphicData uri="http://schemas.openxmlformats.org/drawingml/2006/table">
                <a:tbl>
                  <a:tblPr firstRow="1" bandRow="1">
                    <a:tableStyleId>{5940675A-B579-460E-94D1-54222C63F5DA}</a:tableStyleId>
                  </a:tblPr>
                  <a:tblGrid>
                    <a:gridCol w="813646">
                      <a:extLst>
                        <a:ext uri="{9D8B030D-6E8A-4147-A177-3AD203B41FA5}">
                          <a16:colId xmlns:a16="http://schemas.microsoft.com/office/drawing/2014/main" val="3481516189"/>
                        </a:ext>
                      </a:extLst>
                    </a:gridCol>
                    <a:gridCol w="988336">
                      <a:extLst>
                        <a:ext uri="{9D8B030D-6E8A-4147-A177-3AD203B41FA5}">
                          <a16:colId xmlns:a16="http://schemas.microsoft.com/office/drawing/2014/main" val="3555941619"/>
                        </a:ext>
                      </a:extLst>
                    </a:gridCol>
                    <a:gridCol w="755417">
                      <a:extLst>
                        <a:ext uri="{9D8B030D-6E8A-4147-A177-3AD203B41FA5}">
                          <a16:colId xmlns:a16="http://schemas.microsoft.com/office/drawing/2014/main" val="3081257948"/>
                        </a:ext>
                      </a:extLst>
                    </a:gridCol>
                  </a:tblGrid>
                  <a:tr h="365760">
                    <a:tc>
                      <a:txBody>
                        <a:bodyPr/>
                        <a:lstStyle/>
                        <a:p>
                          <a:endParaRPr lang="en-US"/>
                        </a:p>
                      </a:txBody>
                      <a:tcPr anchor="ctr">
                        <a:blipFill>
                          <a:blip r:embed="rId7"/>
                          <a:stretch>
                            <a:fillRect l="-746" t="-1639" r="-215672" b="-101639"/>
                          </a:stretch>
                        </a:blipFill>
                      </a:tcPr>
                    </a:tc>
                    <a:tc>
                      <a:txBody>
                        <a:bodyPr/>
                        <a:lstStyle/>
                        <a:p>
                          <a:endParaRPr lang="en-US"/>
                        </a:p>
                      </a:txBody>
                      <a:tcPr anchor="ctr">
                        <a:blipFill>
                          <a:blip r:embed="rId7"/>
                          <a:stretch>
                            <a:fillRect l="-82822" t="-1639" r="-77301" b="-101639"/>
                          </a:stretch>
                        </a:blipFill>
                      </a:tcPr>
                    </a:tc>
                    <a:tc>
                      <a:txBody>
                        <a:bodyPr/>
                        <a:lstStyle/>
                        <a:p>
                          <a:endParaRPr lang="en-US"/>
                        </a:p>
                      </a:txBody>
                      <a:tcPr>
                        <a:blipFill>
                          <a:blip r:embed="rId7"/>
                          <a:stretch>
                            <a:fillRect l="-240323" t="-1639" r="-1613" b="-101639"/>
                          </a:stretch>
                        </a:blipFill>
                      </a:tcPr>
                    </a:tc>
                    <a:extLst>
                      <a:ext uri="{0D108BD9-81ED-4DB2-BD59-A6C34878D82A}">
                        <a16:rowId xmlns:a16="http://schemas.microsoft.com/office/drawing/2014/main" val="1856297506"/>
                      </a:ext>
                    </a:extLst>
                  </a:tr>
                  <a:tr h="365760">
                    <a:tc>
                      <a:txBody>
                        <a:bodyPr/>
                        <a:lstStyle/>
                        <a:p>
                          <a:endParaRPr lang="en-US"/>
                        </a:p>
                      </a:txBody>
                      <a:tcPr>
                        <a:blipFill>
                          <a:blip r:embed="rId7"/>
                          <a:stretch>
                            <a:fillRect l="-746" t="-103333" r="-215672" b="-3333"/>
                          </a:stretch>
                        </a:blipFill>
                      </a:tcPr>
                    </a:tc>
                    <a:tc>
                      <a:txBody>
                        <a:bodyPr/>
                        <a:lstStyle/>
                        <a:p>
                          <a:endParaRPr lang="en-US"/>
                        </a:p>
                      </a:txBody>
                      <a:tcPr>
                        <a:blipFill>
                          <a:blip r:embed="rId7"/>
                          <a:stretch>
                            <a:fillRect l="-82822" t="-103333" r="-77301" b="-3333"/>
                          </a:stretch>
                        </a:blipFill>
                      </a:tcPr>
                    </a:tc>
                    <a:tc>
                      <a:txBody>
                        <a:bodyPr/>
                        <a:lstStyle/>
                        <a:p>
                          <a:endParaRPr lang="en-US"/>
                        </a:p>
                      </a:txBody>
                      <a:tcPr>
                        <a:blipFill>
                          <a:blip r:embed="rId7"/>
                          <a:stretch>
                            <a:fillRect l="-240323" t="-103333" r="-1613" b="-3333"/>
                          </a:stretch>
                        </a:blipFill>
                      </a:tcPr>
                    </a:tc>
                    <a:extLst>
                      <a:ext uri="{0D108BD9-81ED-4DB2-BD59-A6C34878D82A}">
                        <a16:rowId xmlns:a16="http://schemas.microsoft.com/office/drawing/2014/main" val="93818368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4" name="Content Placeholder 5"/>
              <p:cNvGraphicFramePr>
                <a:graphicFrameLocks/>
              </p:cNvGraphicFramePr>
              <p:nvPr>
                <p:extLst/>
              </p:nvPr>
            </p:nvGraphicFramePr>
            <p:xfrm>
              <a:off x="8047472" y="5186296"/>
              <a:ext cx="1288352" cy="731520"/>
            </p:xfrm>
            <a:graphic>
              <a:graphicData uri="http://schemas.openxmlformats.org/drawingml/2006/table">
                <a:tbl>
                  <a:tblPr firstRow="1" bandRow="1">
                    <a:tableStyleId>{5940675A-B579-460E-94D1-54222C63F5DA}</a:tableStyleId>
                  </a:tblPr>
                  <a:tblGrid>
                    <a:gridCol w="581727">
                      <a:extLst>
                        <a:ext uri="{9D8B030D-6E8A-4147-A177-3AD203B41FA5}">
                          <a16:colId xmlns:a16="http://schemas.microsoft.com/office/drawing/2014/main" val="3481516189"/>
                        </a:ext>
                      </a:extLst>
                    </a:gridCol>
                    <a:gridCol w="706625">
                      <a:extLst>
                        <a:ext uri="{9D8B030D-6E8A-4147-A177-3AD203B41FA5}">
                          <a16:colId xmlns:a16="http://schemas.microsoft.com/office/drawing/2014/main" val="3555941619"/>
                        </a:ext>
                      </a:extLst>
                    </a:gridCol>
                  </a:tblGrid>
                  <a:tr h="262467">
                    <a:tc>
                      <a:txBody>
                        <a:bodyPr/>
                        <a:lstStyle/>
                        <a:p>
                          <a:pPr algn="ctr"/>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𝑀𝑆</m:t>
                                </m:r>
                              </m:oMath>
                            </m:oMathPara>
                          </a14:m>
                          <a:endParaRPr lang="en-US" dirty="0"/>
                        </a:p>
                      </a:txBody>
                      <a:tcPr anchor="ctr"/>
                    </a:tc>
                    <a:extLst>
                      <a:ext uri="{0D108BD9-81ED-4DB2-BD59-A6C34878D82A}">
                        <a16:rowId xmlns:a16="http://schemas.microsoft.com/office/drawing/2014/main" val="1856297506"/>
                      </a:ext>
                    </a:extLst>
                  </a:tr>
                  <a:tr h="262467">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0.6</m:t>
                                </m:r>
                              </m:oMath>
                            </m:oMathPara>
                          </a14:m>
                          <a:endParaRPr lang="en-US" dirty="0"/>
                        </a:p>
                      </a:txBody>
                      <a:tcPr/>
                    </a:tc>
                    <a:extLst>
                      <a:ext uri="{0D108BD9-81ED-4DB2-BD59-A6C34878D82A}">
                        <a16:rowId xmlns:a16="http://schemas.microsoft.com/office/drawing/2014/main" val="938183682"/>
                      </a:ext>
                    </a:extLst>
                  </a:tr>
                </a:tbl>
              </a:graphicData>
            </a:graphic>
          </p:graphicFrame>
        </mc:Choice>
        <mc:Fallback xmlns="">
          <p:graphicFrame>
            <p:nvGraphicFramePr>
              <p:cNvPr id="14" name="Content Placeholder 5"/>
              <p:cNvGraphicFramePr>
                <a:graphicFrameLocks/>
              </p:cNvGraphicFramePr>
              <p:nvPr>
                <p:extLst>
                  <p:ext uri="{D42A27DB-BD31-4B8C-83A1-F6EECF244321}">
                    <p14:modId xmlns:p14="http://schemas.microsoft.com/office/powerpoint/2010/main" val="4117660287"/>
                  </p:ext>
                </p:extLst>
              </p:nvPr>
            </p:nvGraphicFramePr>
            <p:xfrm>
              <a:off x="8047472" y="5186296"/>
              <a:ext cx="1288352" cy="731520"/>
            </p:xfrm>
            <a:graphic>
              <a:graphicData uri="http://schemas.openxmlformats.org/drawingml/2006/table">
                <a:tbl>
                  <a:tblPr firstRow="1" bandRow="1">
                    <a:tableStyleId>{5940675A-B579-460E-94D1-54222C63F5DA}</a:tableStyleId>
                  </a:tblPr>
                  <a:tblGrid>
                    <a:gridCol w="581727">
                      <a:extLst>
                        <a:ext uri="{9D8B030D-6E8A-4147-A177-3AD203B41FA5}">
                          <a16:colId xmlns:a16="http://schemas.microsoft.com/office/drawing/2014/main" val="3481516189"/>
                        </a:ext>
                      </a:extLst>
                    </a:gridCol>
                    <a:gridCol w="706625">
                      <a:extLst>
                        <a:ext uri="{9D8B030D-6E8A-4147-A177-3AD203B41FA5}">
                          <a16:colId xmlns:a16="http://schemas.microsoft.com/office/drawing/2014/main" val="3555941619"/>
                        </a:ext>
                      </a:extLst>
                    </a:gridCol>
                  </a:tblGrid>
                  <a:tr h="365760">
                    <a:tc>
                      <a:txBody>
                        <a:bodyPr/>
                        <a:lstStyle/>
                        <a:p>
                          <a:pPr algn="ctr"/>
                          <a:endParaRPr lang="en-US" dirty="0"/>
                        </a:p>
                      </a:txBody>
                      <a:tcPr anchor="ctr"/>
                    </a:tc>
                    <a:tc>
                      <a:txBody>
                        <a:bodyPr/>
                        <a:lstStyle/>
                        <a:p>
                          <a:endParaRPr lang="en-US"/>
                        </a:p>
                      </a:txBody>
                      <a:tcPr anchor="ctr">
                        <a:blipFill>
                          <a:blip r:embed="rId8"/>
                          <a:stretch>
                            <a:fillRect l="-83621" t="-1639" r="-1724" b="-101639"/>
                          </a:stretch>
                        </a:blipFill>
                      </a:tcPr>
                    </a:tc>
                    <a:extLst>
                      <a:ext uri="{0D108BD9-81ED-4DB2-BD59-A6C34878D82A}">
                        <a16:rowId xmlns:a16="http://schemas.microsoft.com/office/drawing/2014/main" val="1856297506"/>
                      </a:ext>
                    </a:extLst>
                  </a:tr>
                  <a:tr h="365760">
                    <a:tc>
                      <a:txBody>
                        <a:bodyPr/>
                        <a:lstStyle/>
                        <a:p>
                          <a:endParaRPr lang="en-US"/>
                        </a:p>
                      </a:txBody>
                      <a:tcPr>
                        <a:blipFill>
                          <a:blip r:embed="rId8"/>
                          <a:stretch>
                            <a:fillRect l="-1042" t="-103333" r="-122917" b="-3333"/>
                          </a:stretch>
                        </a:blipFill>
                      </a:tcPr>
                    </a:tc>
                    <a:tc>
                      <a:txBody>
                        <a:bodyPr/>
                        <a:lstStyle/>
                        <a:p>
                          <a:endParaRPr lang="en-US"/>
                        </a:p>
                      </a:txBody>
                      <a:tcPr>
                        <a:blipFill>
                          <a:blip r:embed="rId8"/>
                          <a:stretch>
                            <a:fillRect l="-83621" t="-103333" r="-1724" b="-3333"/>
                          </a:stretch>
                        </a:blipFill>
                      </a:tcPr>
                    </a:tc>
                    <a:extLst>
                      <a:ext uri="{0D108BD9-81ED-4DB2-BD59-A6C34878D82A}">
                        <a16:rowId xmlns:a16="http://schemas.microsoft.com/office/drawing/2014/main" val="938183682"/>
                      </a:ext>
                    </a:extLst>
                  </a:tr>
                </a:tbl>
              </a:graphicData>
            </a:graphic>
          </p:graphicFrame>
        </mc:Fallback>
      </mc:AlternateContent>
      <p:cxnSp>
        <p:nvCxnSpPr>
          <p:cNvPr id="16" name="Elbow Connector 15"/>
          <p:cNvCxnSpPr>
            <a:stCxn id="6" idx="2"/>
            <a:endCxn id="13" idx="1"/>
          </p:cNvCxnSpPr>
          <p:nvPr/>
        </p:nvCxnSpPr>
        <p:spPr>
          <a:xfrm rot="16200000" flipH="1">
            <a:off x="3530266" y="3796629"/>
            <a:ext cx="428236" cy="3069168"/>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09800" y="5552056"/>
            <a:ext cx="2650469" cy="646331"/>
          </a:xfrm>
          <a:prstGeom prst="rect">
            <a:avLst/>
          </a:prstGeom>
          <a:noFill/>
        </p:spPr>
        <p:txBody>
          <a:bodyPr wrap="none" rtlCol="0">
            <a:spAutoFit/>
          </a:bodyPr>
          <a:lstStyle/>
          <a:p>
            <a:r>
              <a:rPr lang="en-US" dirty="0" smtClean="0"/>
              <a:t>REFINER Step 2: </a:t>
            </a:r>
            <a:br>
              <a:rPr lang="en-US" dirty="0" smtClean="0"/>
            </a:br>
            <a:r>
              <a:rPr lang="en-US" dirty="0" smtClean="0"/>
              <a:t>Generate inputs for CLARS</a:t>
            </a:r>
            <a:endParaRPr lang="en-US" dirty="0"/>
          </a:p>
        </p:txBody>
      </p:sp>
      <mc:AlternateContent xmlns:mc="http://schemas.openxmlformats.org/markup-compatibility/2006" xmlns:a14="http://schemas.microsoft.com/office/drawing/2010/main">
        <mc:Choice Requires="a14">
          <p:graphicFrame>
            <p:nvGraphicFramePr>
              <p:cNvPr id="19" name="Content Placeholder 5"/>
              <p:cNvGraphicFramePr>
                <a:graphicFrameLocks/>
              </p:cNvGraphicFramePr>
              <p:nvPr>
                <p:extLst/>
              </p:nvPr>
            </p:nvGraphicFramePr>
            <p:xfrm>
              <a:off x="5278967" y="6051638"/>
              <a:ext cx="2557399" cy="731520"/>
            </p:xfrm>
            <a:graphic>
              <a:graphicData uri="http://schemas.openxmlformats.org/drawingml/2006/table">
                <a:tbl>
                  <a:tblPr firstRow="1" bandRow="1">
                    <a:tableStyleId>{5940675A-B579-460E-94D1-54222C63F5DA}</a:tableStyleId>
                  </a:tblPr>
                  <a:tblGrid>
                    <a:gridCol w="813646">
                      <a:extLst>
                        <a:ext uri="{9D8B030D-6E8A-4147-A177-3AD203B41FA5}">
                          <a16:colId xmlns:a16="http://schemas.microsoft.com/office/drawing/2014/main" val="3481516189"/>
                        </a:ext>
                      </a:extLst>
                    </a:gridCol>
                    <a:gridCol w="988336">
                      <a:extLst>
                        <a:ext uri="{9D8B030D-6E8A-4147-A177-3AD203B41FA5}">
                          <a16:colId xmlns:a16="http://schemas.microsoft.com/office/drawing/2014/main" val="3555941619"/>
                        </a:ext>
                      </a:extLst>
                    </a:gridCol>
                    <a:gridCol w="755417">
                      <a:extLst>
                        <a:ext uri="{9D8B030D-6E8A-4147-A177-3AD203B41FA5}">
                          <a16:colId xmlns:a16="http://schemas.microsoft.com/office/drawing/2014/main" val="3081257948"/>
                        </a:ext>
                      </a:extLst>
                    </a:gridCol>
                  </a:tblGrid>
                  <a:tr h="262467">
                    <a:tc>
                      <a:txBody>
                        <a:bodyPr/>
                        <a:lstStyle/>
                        <a:p>
                          <a:pPr algn="ctr"/>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1</m:t>
                                    </m:r>
                                  </m:sub>
                                </m:sSub>
                              </m:oMath>
                            </m:oMathPara>
                          </a14:m>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2</m:t>
                                    </m:r>
                                  </m:sub>
                                </m:sSub>
                              </m:oMath>
                            </m:oMathPara>
                          </a14:m>
                          <a:endParaRPr lang="en-US" dirty="0"/>
                        </a:p>
                      </a:txBody>
                      <a:tcPr/>
                    </a:tc>
                    <a:extLst>
                      <a:ext uri="{0D108BD9-81ED-4DB2-BD59-A6C34878D82A}">
                        <a16:rowId xmlns:a16="http://schemas.microsoft.com/office/drawing/2014/main" val="1856297506"/>
                      </a:ext>
                    </a:extLst>
                  </a:tr>
                  <a:tr h="262467">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𝑐𝑜𝑠𝑡</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2</m:t>
                                </m:r>
                              </m:oMath>
                            </m:oMathPara>
                          </a14:m>
                          <a:endParaRPr lang="en-US" dirty="0"/>
                        </a:p>
                      </a:txBody>
                      <a:tcPr/>
                    </a:tc>
                    <a:extLst>
                      <a:ext uri="{0D108BD9-81ED-4DB2-BD59-A6C34878D82A}">
                        <a16:rowId xmlns:a16="http://schemas.microsoft.com/office/drawing/2014/main" val="938183682"/>
                      </a:ext>
                    </a:extLst>
                  </a:tr>
                </a:tbl>
              </a:graphicData>
            </a:graphic>
          </p:graphicFrame>
        </mc:Choice>
        <mc:Fallback xmlns="">
          <p:graphicFrame>
            <p:nvGraphicFramePr>
              <p:cNvPr id="19" name="Content Placeholder 5"/>
              <p:cNvGraphicFramePr>
                <a:graphicFrameLocks/>
              </p:cNvGraphicFramePr>
              <p:nvPr>
                <p:extLst>
                  <p:ext uri="{D42A27DB-BD31-4B8C-83A1-F6EECF244321}">
                    <p14:modId xmlns:p14="http://schemas.microsoft.com/office/powerpoint/2010/main" val="2865530777"/>
                  </p:ext>
                </p:extLst>
              </p:nvPr>
            </p:nvGraphicFramePr>
            <p:xfrm>
              <a:off x="5278967" y="6051638"/>
              <a:ext cx="2557399" cy="731520"/>
            </p:xfrm>
            <a:graphic>
              <a:graphicData uri="http://schemas.openxmlformats.org/drawingml/2006/table">
                <a:tbl>
                  <a:tblPr firstRow="1" bandRow="1">
                    <a:tableStyleId>{5940675A-B579-460E-94D1-54222C63F5DA}</a:tableStyleId>
                  </a:tblPr>
                  <a:tblGrid>
                    <a:gridCol w="813646">
                      <a:extLst>
                        <a:ext uri="{9D8B030D-6E8A-4147-A177-3AD203B41FA5}">
                          <a16:colId xmlns:a16="http://schemas.microsoft.com/office/drawing/2014/main" val="3481516189"/>
                        </a:ext>
                      </a:extLst>
                    </a:gridCol>
                    <a:gridCol w="988336">
                      <a:extLst>
                        <a:ext uri="{9D8B030D-6E8A-4147-A177-3AD203B41FA5}">
                          <a16:colId xmlns:a16="http://schemas.microsoft.com/office/drawing/2014/main" val="3555941619"/>
                        </a:ext>
                      </a:extLst>
                    </a:gridCol>
                    <a:gridCol w="755417">
                      <a:extLst>
                        <a:ext uri="{9D8B030D-6E8A-4147-A177-3AD203B41FA5}">
                          <a16:colId xmlns:a16="http://schemas.microsoft.com/office/drawing/2014/main" val="3081257948"/>
                        </a:ext>
                      </a:extLst>
                    </a:gridCol>
                  </a:tblGrid>
                  <a:tr h="365760">
                    <a:tc>
                      <a:txBody>
                        <a:bodyPr/>
                        <a:lstStyle/>
                        <a:p>
                          <a:pPr algn="ctr"/>
                          <a:endParaRPr lang="en-US" dirty="0"/>
                        </a:p>
                      </a:txBody>
                      <a:tcPr anchor="ctr"/>
                    </a:tc>
                    <a:tc>
                      <a:txBody>
                        <a:bodyPr/>
                        <a:lstStyle/>
                        <a:p>
                          <a:endParaRPr lang="en-US"/>
                        </a:p>
                      </a:txBody>
                      <a:tcPr anchor="ctr">
                        <a:blipFill>
                          <a:blip r:embed="rId9"/>
                          <a:stretch>
                            <a:fillRect l="-82822" t="-1639" r="-77301" b="-101639"/>
                          </a:stretch>
                        </a:blipFill>
                      </a:tcPr>
                    </a:tc>
                    <a:tc>
                      <a:txBody>
                        <a:bodyPr/>
                        <a:lstStyle/>
                        <a:p>
                          <a:endParaRPr lang="en-US"/>
                        </a:p>
                      </a:txBody>
                      <a:tcPr>
                        <a:blipFill>
                          <a:blip r:embed="rId9"/>
                          <a:stretch>
                            <a:fillRect l="-240323" t="-1639" r="-1613" b="-101639"/>
                          </a:stretch>
                        </a:blipFill>
                      </a:tcPr>
                    </a:tc>
                    <a:extLst>
                      <a:ext uri="{0D108BD9-81ED-4DB2-BD59-A6C34878D82A}">
                        <a16:rowId xmlns:a16="http://schemas.microsoft.com/office/drawing/2014/main" val="1856297506"/>
                      </a:ext>
                    </a:extLst>
                  </a:tr>
                  <a:tr h="365760">
                    <a:tc>
                      <a:txBody>
                        <a:bodyPr/>
                        <a:lstStyle/>
                        <a:p>
                          <a:endParaRPr lang="en-US"/>
                        </a:p>
                      </a:txBody>
                      <a:tcPr>
                        <a:blipFill>
                          <a:blip r:embed="rId9"/>
                          <a:stretch>
                            <a:fillRect l="-746" t="-103333" r="-215672" b="-3333"/>
                          </a:stretch>
                        </a:blipFill>
                      </a:tcPr>
                    </a:tc>
                    <a:tc>
                      <a:txBody>
                        <a:bodyPr/>
                        <a:lstStyle/>
                        <a:p>
                          <a:endParaRPr lang="en-US"/>
                        </a:p>
                      </a:txBody>
                      <a:tcPr>
                        <a:blipFill>
                          <a:blip r:embed="rId9"/>
                          <a:stretch>
                            <a:fillRect l="-82822" t="-103333" r="-77301" b="-3333"/>
                          </a:stretch>
                        </a:blipFill>
                      </a:tcPr>
                    </a:tc>
                    <a:tc>
                      <a:txBody>
                        <a:bodyPr/>
                        <a:lstStyle/>
                        <a:p>
                          <a:endParaRPr lang="en-US"/>
                        </a:p>
                      </a:txBody>
                      <a:tcPr>
                        <a:blipFill>
                          <a:blip r:embed="rId9"/>
                          <a:stretch>
                            <a:fillRect l="-240323" t="-103333" r="-1613" b="-3333"/>
                          </a:stretch>
                        </a:blipFill>
                      </a:tcPr>
                    </a:tc>
                    <a:extLst>
                      <a:ext uri="{0D108BD9-81ED-4DB2-BD59-A6C34878D82A}">
                        <a16:rowId xmlns:a16="http://schemas.microsoft.com/office/drawing/2014/main" val="938183682"/>
                      </a:ext>
                    </a:extLst>
                  </a:tr>
                </a:tbl>
              </a:graphicData>
            </a:graphic>
          </p:graphicFrame>
        </mc:Fallback>
      </mc:AlternateContent>
      <p:sp>
        <p:nvSpPr>
          <p:cNvPr id="11" name="Right Brace 10"/>
          <p:cNvSpPr/>
          <p:nvPr/>
        </p:nvSpPr>
        <p:spPr>
          <a:xfrm>
            <a:off x="4398432" y="3293534"/>
            <a:ext cx="579968" cy="1032934"/>
          </a:xfrm>
          <a:prstGeom prst="rightBrace">
            <a:avLst/>
          </a:prstGeom>
          <a:ln w="28575">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ight Brace 19"/>
          <p:cNvSpPr/>
          <p:nvPr/>
        </p:nvSpPr>
        <p:spPr>
          <a:xfrm>
            <a:off x="4398432" y="4382670"/>
            <a:ext cx="579968" cy="734423"/>
          </a:xfrm>
          <a:prstGeom prst="rightBrace">
            <a:avLst/>
          </a:prstGeom>
          <a:ln w="28575">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1701800" y="2252133"/>
            <a:ext cx="893193" cy="369332"/>
          </a:xfrm>
          <a:prstGeom prst="rect">
            <a:avLst/>
          </a:prstGeom>
          <a:noFill/>
        </p:spPr>
        <p:txBody>
          <a:bodyPr wrap="none" rtlCol="0">
            <a:spAutoFit/>
          </a:bodyPr>
          <a:lstStyle/>
          <a:p>
            <a:r>
              <a:rPr lang="en-US" dirty="0" err="1" smtClean="0"/>
              <a:t>KillMap</a:t>
            </a:r>
            <a:endParaRPr lang="en-US" dirty="0"/>
          </a:p>
        </p:txBody>
      </p:sp>
    </p:spTree>
    <p:extLst>
      <p:ext uri="{BB962C8B-B14F-4D97-AF65-F5344CB8AC3E}">
        <p14:creationId xmlns:p14="http://schemas.microsoft.com/office/powerpoint/2010/main" val="103820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8" grpId="0"/>
      <p:bldP spid="11" grpId="0" animBg="1"/>
      <p:bldP spid="2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822" y="4244701"/>
            <a:ext cx="10685978" cy="2476771"/>
          </a:xfrm>
          <a:prstGeom prst="rect">
            <a:avLst/>
          </a:prstGeom>
        </p:spPr>
      </p:pic>
      <p:sp>
        <p:nvSpPr>
          <p:cNvPr id="2" name="Title 1"/>
          <p:cNvSpPr>
            <a:spLocks noGrp="1"/>
          </p:cNvSpPr>
          <p:nvPr>
            <p:ph type="title"/>
          </p:nvPr>
        </p:nvSpPr>
        <p:spPr/>
        <p:txBody>
          <a:bodyPr/>
          <a:lstStyle/>
          <a:p>
            <a:r>
              <a:rPr lang="en-US" dirty="0" smtClean="0"/>
              <a:t>REFINER Training Process – Step 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533167"/>
                <a:ext cx="10515600" cy="4643796"/>
              </a:xfrm>
            </p:spPr>
            <p:txBody>
              <a:bodyPr/>
              <a:lstStyle/>
              <a:p>
                <a:r>
                  <a:rPr lang="en-US" b="1" dirty="0"/>
                  <a:t>Step 3</a:t>
                </a:r>
                <a:r>
                  <a:rPr lang="en-US" dirty="0"/>
                  <a:t>: Apply CLARS to generate model (</a:t>
                </a:r>
                <a14:m>
                  <m:oMath xmlns:m="http://schemas.openxmlformats.org/officeDocument/2006/math">
                    <m:r>
                      <a:rPr lang="en-US" i="1">
                        <a:latin typeface="Cambria Math" panose="02040503050406030204" pitchFamily="18" charset="0"/>
                      </a:rPr>
                      <m:t>𝑀𝑆</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oMath>
                </a14:m>
                <a:r>
                  <a:rPr lang="en-US" dirty="0"/>
                  <a:t>) and subset of operators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533167"/>
                <a:ext cx="10515600" cy="4643796"/>
              </a:xfrm>
              <a:blipFill>
                <a:blip r:embed="rId4"/>
                <a:stretch>
                  <a:fillRect l="-812" t="-1840"/>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7E81607-7F19-43FA-866D-50281015831B}" type="slidenum">
              <a:rPr lang="en-US" smtClean="0"/>
              <a:t>65</a:t>
            </a:fld>
            <a:endParaRPr lang="en-US"/>
          </a:p>
        </p:txBody>
      </p:sp>
      <p:sp>
        <p:nvSpPr>
          <p:cNvPr id="9" name="TextBox 8"/>
          <p:cNvSpPr txBox="1"/>
          <p:nvPr/>
        </p:nvSpPr>
        <p:spPr>
          <a:xfrm>
            <a:off x="0" y="4450610"/>
            <a:ext cx="844217" cy="1077218"/>
          </a:xfrm>
          <a:prstGeom prst="rect">
            <a:avLst/>
          </a:prstGeom>
          <a:noFill/>
        </p:spPr>
        <p:txBody>
          <a:bodyPr wrap="square" rtlCol="0">
            <a:spAutoFit/>
          </a:bodyPr>
          <a:lstStyle/>
          <a:p>
            <a:pPr algn="ctr"/>
            <a:r>
              <a:rPr lang="en-US" sz="1600" dirty="0" smtClean="0"/>
              <a:t>Set of </a:t>
            </a:r>
            <a:r>
              <a:rPr lang="en-US" sz="1600" dirty="0" err="1" smtClean="0"/>
              <a:t>progs</a:t>
            </a:r>
            <a:r>
              <a:rPr lang="en-US" sz="1600" dirty="0" smtClean="0"/>
              <a:t> &amp; test suites</a:t>
            </a:r>
            <a:endParaRPr lang="en-US" sz="1600" dirty="0"/>
          </a:p>
        </p:txBody>
      </p:sp>
      <p:sp>
        <p:nvSpPr>
          <p:cNvPr id="56" name="TextBox 55"/>
          <p:cNvSpPr txBox="1"/>
          <p:nvPr/>
        </p:nvSpPr>
        <p:spPr>
          <a:xfrm>
            <a:off x="0" y="5799547"/>
            <a:ext cx="673839" cy="830997"/>
          </a:xfrm>
          <a:prstGeom prst="rect">
            <a:avLst/>
          </a:prstGeom>
          <a:noFill/>
        </p:spPr>
        <p:txBody>
          <a:bodyPr wrap="square" rtlCol="0">
            <a:spAutoFit/>
          </a:bodyPr>
          <a:lstStyle/>
          <a:p>
            <a:pPr algn="ctr"/>
            <a:r>
              <a:rPr lang="en-US" sz="1600" dirty="0" smtClean="0"/>
              <a:t>Set of </a:t>
            </a:r>
            <a:r>
              <a:rPr lang="en-US" sz="1600" dirty="0" err="1" smtClean="0"/>
              <a:t>Mut</a:t>
            </a:r>
            <a:r>
              <a:rPr lang="en-US" sz="1600" dirty="0" smtClean="0"/>
              <a:t>. Op.</a:t>
            </a:r>
            <a:endParaRPr lang="en-US" sz="1600" dirty="0"/>
          </a:p>
        </p:txBody>
      </p:sp>
      <p:sp>
        <p:nvSpPr>
          <p:cNvPr id="10" name="Rectangle 9"/>
          <p:cNvSpPr/>
          <p:nvPr/>
        </p:nvSpPr>
        <p:spPr>
          <a:xfrm>
            <a:off x="8542866" y="4140201"/>
            <a:ext cx="2912534" cy="25812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1483252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Fine-grained Mutation Operator is better than Coarse-grained Mutation Operator?</a:t>
            </a:r>
            <a:endParaRPr lang="en-US" dirty="0"/>
          </a:p>
        </p:txBody>
      </p:sp>
      <p:sp>
        <p:nvSpPr>
          <p:cNvPr id="4" name="Date Placeholder 3"/>
          <p:cNvSpPr>
            <a:spLocks noGrp="1"/>
          </p:cNvSpPr>
          <p:nvPr>
            <p:ph type="dt" sz="half" idx="10"/>
          </p:nvPr>
        </p:nvSpPr>
        <p:spPr/>
        <p:txBody>
          <a:bodyPr/>
          <a:lstStyle/>
          <a:p>
            <a:r>
              <a:rPr lang="en-US" dirty="0" smtClean="0"/>
              <a:t>12/16/2019</a:t>
            </a:r>
            <a:endParaRPr lang="en-US" dirty="0"/>
          </a:p>
        </p:txBody>
      </p:sp>
      <p:sp>
        <p:nvSpPr>
          <p:cNvPr id="5" name="Slide Number Placeholder 4"/>
          <p:cNvSpPr>
            <a:spLocks noGrp="1"/>
          </p:cNvSpPr>
          <p:nvPr>
            <p:ph type="sldNum" sz="quarter" idx="12"/>
          </p:nvPr>
        </p:nvSpPr>
        <p:spPr/>
        <p:txBody>
          <a:bodyPr/>
          <a:lstStyle/>
          <a:p>
            <a:fld id="{47E81607-7F19-43FA-866D-50281015831B}" type="slidenum">
              <a:rPr lang="en-US" smtClean="0"/>
              <a:t>66</a:t>
            </a:fld>
            <a:endParaRPr lang="en-US"/>
          </a:p>
        </p:txBody>
      </p:sp>
      <p:grpSp>
        <p:nvGrpSpPr>
          <p:cNvPr id="13" name="Group 12"/>
          <p:cNvGrpSpPr/>
          <p:nvPr/>
        </p:nvGrpSpPr>
        <p:grpSpPr>
          <a:xfrm>
            <a:off x="617656" y="2657281"/>
            <a:ext cx="2442723" cy="2225941"/>
            <a:chOff x="1495233" y="3197332"/>
            <a:chExt cx="2442723" cy="2225941"/>
          </a:xfrm>
        </p:grpSpPr>
        <p:pic>
          <p:nvPicPr>
            <p:cNvPr id="6" name="Picture 5"/>
            <p:cNvPicPr>
              <a:picLocks noChangeAspect="1"/>
            </p:cNvPicPr>
            <p:nvPr/>
          </p:nvPicPr>
          <p:blipFill>
            <a:blip r:embed="rId2"/>
            <a:stretch>
              <a:fillRect/>
            </a:stretch>
          </p:blipFill>
          <p:spPr>
            <a:xfrm>
              <a:off x="1495233" y="3197332"/>
              <a:ext cx="2442723" cy="2166932"/>
            </a:xfrm>
            <a:prstGeom prst="rect">
              <a:avLst/>
            </a:prstGeom>
          </p:spPr>
        </p:pic>
        <p:sp>
          <p:nvSpPr>
            <p:cNvPr id="7" name="Rectangle 6"/>
            <p:cNvSpPr/>
            <p:nvPr/>
          </p:nvSpPr>
          <p:spPr>
            <a:xfrm>
              <a:off x="2411807" y="3283248"/>
              <a:ext cx="540048" cy="263888"/>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p:cNvSpPr/>
            <p:nvPr/>
          </p:nvSpPr>
          <p:spPr>
            <a:xfrm>
              <a:off x="1513643" y="5159385"/>
              <a:ext cx="2205325" cy="263888"/>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7" name="Group 16"/>
          <p:cNvGrpSpPr/>
          <p:nvPr/>
        </p:nvGrpSpPr>
        <p:grpSpPr>
          <a:xfrm>
            <a:off x="4053302" y="2669556"/>
            <a:ext cx="2473856" cy="2213666"/>
            <a:chOff x="4274231" y="3197333"/>
            <a:chExt cx="2473856" cy="2213666"/>
          </a:xfrm>
        </p:grpSpPr>
        <p:pic>
          <p:nvPicPr>
            <p:cNvPr id="15" name="Picture 14"/>
            <p:cNvPicPr>
              <a:picLocks noChangeAspect="1"/>
            </p:cNvPicPr>
            <p:nvPr/>
          </p:nvPicPr>
          <p:blipFill>
            <a:blip r:embed="rId3"/>
            <a:stretch>
              <a:fillRect/>
            </a:stretch>
          </p:blipFill>
          <p:spPr>
            <a:xfrm>
              <a:off x="4358570" y="3197333"/>
              <a:ext cx="2389517" cy="2166932"/>
            </a:xfrm>
            <a:prstGeom prst="rect">
              <a:avLst/>
            </a:prstGeom>
          </p:spPr>
        </p:pic>
        <p:sp>
          <p:nvSpPr>
            <p:cNvPr id="11" name="Rectangle 10"/>
            <p:cNvSpPr/>
            <p:nvPr/>
          </p:nvSpPr>
          <p:spPr>
            <a:xfrm>
              <a:off x="5160121" y="3290024"/>
              <a:ext cx="540048" cy="263888"/>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p:cNvSpPr/>
            <p:nvPr/>
          </p:nvSpPr>
          <p:spPr>
            <a:xfrm>
              <a:off x="4274231" y="5147111"/>
              <a:ext cx="2205325" cy="263888"/>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8" name="TextBox 17"/>
          <p:cNvSpPr txBox="1"/>
          <p:nvPr/>
        </p:nvSpPr>
        <p:spPr>
          <a:xfrm>
            <a:off x="7450212" y="2452099"/>
            <a:ext cx="3731243" cy="3139321"/>
          </a:xfrm>
          <a:prstGeom prst="rect">
            <a:avLst/>
          </a:prstGeom>
          <a:noFill/>
        </p:spPr>
        <p:txBody>
          <a:bodyPr wrap="square" rtlCol="0">
            <a:spAutoFit/>
          </a:bodyPr>
          <a:lstStyle/>
          <a:p>
            <a:pPr marL="342900" indent="-342900">
              <a:buFont typeface="+mj-lt"/>
              <a:buAutoNum type="arabicPeriod"/>
            </a:pPr>
            <a:r>
              <a:rPr lang="en-US" dirty="0" smtClean="0"/>
              <a:t>A fine-grained mutation operator generates much less mutants than coarse-grained mutation operator</a:t>
            </a:r>
          </a:p>
          <a:p>
            <a:pPr marL="800100" lvl="1" indent="-342900">
              <a:buFont typeface="Wingdings" panose="05000000000000000000" pitchFamily="2" charset="2"/>
              <a:buChar char="Ø"/>
            </a:pPr>
            <a:r>
              <a:rPr lang="en-US" dirty="0" smtClean="0"/>
              <a:t>CLARS may identify a </a:t>
            </a:r>
            <a:r>
              <a:rPr lang="en-US" u="sng" dirty="0" smtClean="0">
                <a:solidFill>
                  <a:srgbClr val="00B050"/>
                </a:solidFill>
              </a:rPr>
              <a:t>more efficient models</a:t>
            </a:r>
            <a:r>
              <a:rPr lang="en-US" dirty="0" smtClean="0"/>
              <a:t> (i.e. predict MS using much less mutants)</a:t>
            </a:r>
            <a:endParaRPr lang="en-US" dirty="0"/>
          </a:p>
          <a:p>
            <a:pPr marL="800100" lvl="1" indent="-342900">
              <a:buFont typeface="Wingdings" panose="05000000000000000000" pitchFamily="2" charset="2"/>
              <a:buChar char="Ø"/>
            </a:pPr>
            <a:endParaRPr lang="en-US" dirty="0" smtClean="0"/>
          </a:p>
          <a:p>
            <a:pPr marL="342900" indent="-342900">
              <a:buFont typeface="+mj-lt"/>
              <a:buAutoNum type="arabicPeriod"/>
            </a:pPr>
            <a:r>
              <a:rPr lang="en-US" dirty="0" smtClean="0"/>
              <a:t>Applying Linear Regression on fine-grained mutation operators generates model that can </a:t>
            </a:r>
            <a:r>
              <a:rPr lang="en-US" u="sng" dirty="0" smtClean="0">
                <a:solidFill>
                  <a:srgbClr val="00B050"/>
                </a:solidFill>
              </a:rPr>
              <a:t>predict MS more accurately</a:t>
            </a:r>
            <a:r>
              <a:rPr lang="en-US" dirty="0" smtClean="0"/>
              <a:t>.</a:t>
            </a:r>
            <a:endParaRPr lang="en-US" dirty="0"/>
          </a:p>
        </p:txBody>
      </p:sp>
      <p:sp>
        <p:nvSpPr>
          <p:cNvPr id="19" name="TextBox 18"/>
          <p:cNvSpPr txBox="1"/>
          <p:nvPr/>
        </p:nvSpPr>
        <p:spPr>
          <a:xfrm>
            <a:off x="228077" y="4688599"/>
            <a:ext cx="3221879" cy="830997"/>
          </a:xfrm>
          <a:prstGeom prst="rect">
            <a:avLst/>
          </a:prstGeom>
          <a:noFill/>
        </p:spPr>
        <p:txBody>
          <a:bodyPr wrap="square" rtlCol="0">
            <a:spAutoFit/>
          </a:bodyPr>
          <a:lstStyle/>
          <a:p>
            <a:pPr algn="ctr"/>
            <a:r>
              <a:rPr lang="en-US" sz="1600" dirty="0" smtClean="0"/>
              <a:t>Applying CLARS on  </a:t>
            </a:r>
            <a:br>
              <a:rPr lang="en-US" sz="1600" dirty="0" smtClean="0"/>
            </a:br>
            <a:r>
              <a:rPr lang="en-US" sz="1600" dirty="0" smtClean="0">
                <a:solidFill>
                  <a:srgbClr val="FF0000"/>
                </a:solidFill>
              </a:rPr>
              <a:t>Coarse-grained Mutation Operators</a:t>
            </a:r>
            <a:r>
              <a:rPr lang="en-US" sz="1600" dirty="0" smtClean="0"/>
              <a:t> to predict MS</a:t>
            </a:r>
            <a:endParaRPr lang="en-US" sz="1600" dirty="0"/>
          </a:p>
        </p:txBody>
      </p:sp>
      <p:sp>
        <p:nvSpPr>
          <p:cNvPr id="20" name="TextBox 19"/>
          <p:cNvSpPr txBox="1"/>
          <p:nvPr/>
        </p:nvSpPr>
        <p:spPr>
          <a:xfrm>
            <a:off x="3598276" y="4688599"/>
            <a:ext cx="3221879" cy="830997"/>
          </a:xfrm>
          <a:prstGeom prst="rect">
            <a:avLst/>
          </a:prstGeom>
          <a:noFill/>
        </p:spPr>
        <p:txBody>
          <a:bodyPr wrap="square" rtlCol="0">
            <a:spAutoFit/>
          </a:bodyPr>
          <a:lstStyle/>
          <a:p>
            <a:pPr algn="ctr"/>
            <a:r>
              <a:rPr lang="en-US" sz="1600" dirty="0" smtClean="0"/>
              <a:t>Applying CLARS on  </a:t>
            </a:r>
            <a:br>
              <a:rPr lang="en-US" sz="1600" dirty="0" smtClean="0"/>
            </a:br>
            <a:r>
              <a:rPr lang="en-US" sz="1600" dirty="0" smtClean="0">
                <a:solidFill>
                  <a:srgbClr val="00B050"/>
                </a:solidFill>
              </a:rPr>
              <a:t>Fine-grained Mutation Operators to</a:t>
            </a:r>
            <a:r>
              <a:rPr lang="en-US" sz="1600" dirty="0" smtClean="0"/>
              <a:t> predict MS</a:t>
            </a:r>
            <a:endParaRPr lang="en-US" sz="1600" dirty="0"/>
          </a:p>
        </p:txBody>
      </p:sp>
    </p:spTree>
    <p:extLst>
      <p:ext uri="{BB962C8B-B14F-4D97-AF65-F5344CB8AC3E}">
        <p14:creationId xmlns:p14="http://schemas.microsoft.com/office/powerpoint/2010/main" val="4282969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Coarse-grained </a:t>
            </a:r>
            <a:r>
              <a:rPr lang="en-US" dirty="0"/>
              <a:t>Mutation </a:t>
            </a:r>
            <a:r>
              <a:rPr lang="en-US" dirty="0" smtClean="0"/>
              <a:t>Operator</a:t>
            </a:r>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7</a:t>
            </a:fld>
            <a:endParaRPr lang="en-US" dirty="0"/>
          </a:p>
        </p:txBody>
      </p:sp>
      <p:sp>
        <p:nvSpPr>
          <p:cNvPr id="96" name="TextBox 95"/>
          <p:cNvSpPr txBox="1"/>
          <p:nvPr/>
        </p:nvSpPr>
        <p:spPr>
          <a:xfrm>
            <a:off x="-32504" y="1864114"/>
            <a:ext cx="4887376" cy="646331"/>
          </a:xfrm>
          <a:prstGeom prst="rect">
            <a:avLst/>
          </a:prstGeom>
          <a:noFill/>
        </p:spPr>
        <p:txBody>
          <a:bodyPr wrap="square" rtlCol="0">
            <a:spAutoFit/>
          </a:bodyPr>
          <a:lstStyle/>
          <a:p>
            <a:pPr algn="ctr"/>
            <a:r>
              <a:rPr lang="en-US" dirty="0" smtClean="0">
                <a:solidFill>
                  <a:srgbClr val="FF0000"/>
                </a:solidFill>
              </a:rPr>
              <a:t>OASN (Operator Arithmetic to Shift Replacement)</a:t>
            </a:r>
          </a:p>
          <a:p>
            <a:pPr algn="ctr"/>
            <a:r>
              <a:rPr lang="en-US" dirty="0" smtClean="0"/>
              <a:t>Rule: Arithmetic Operator </a:t>
            </a:r>
            <a:r>
              <a:rPr lang="en-US" dirty="0" smtClean="0">
                <a:sym typeface="Wingdings" panose="05000000000000000000" pitchFamily="2" charset="2"/>
              </a:rPr>
              <a:t></a:t>
            </a:r>
            <a:r>
              <a:rPr lang="en-US" dirty="0" smtClean="0"/>
              <a:t> Shift Operator</a:t>
            </a:r>
            <a:endParaRPr lang="en-US" dirty="0"/>
          </a:p>
        </p:txBody>
      </p:sp>
      <p:sp>
        <p:nvSpPr>
          <p:cNvPr id="255" name="TextBox 254"/>
          <p:cNvSpPr txBox="1"/>
          <p:nvPr/>
        </p:nvSpPr>
        <p:spPr>
          <a:xfrm>
            <a:off x="3949450" y="6204540"/>
            <a:ext cx="4293099" cy="646331"/>
          </a:xfrm>
          <a:prstGeom prst="rect">
            <a:avLst/>
          </a:prstGeom>
          <a:noFill/>
        </p:spPr>
        <p:txBody>
          <a:bodyPr wrap="square" rtlCol="0">
            <a:spAutoFit/>
          </a:bodyPr>
          <a:lstStyle/>
          <a:p>
            <a:r>
              <a:rPr lang="en-US" u="sng" dirty="0" smtClean="0"/>
              <a:t>Domain</a:t>
            </a:r>
            <a:r>
              <a:rPr lang="en-US" dirty="0" smtClean="0"/>
              <a:t>: set of tokens a </a:t>
            </a:r>
            <a:r>
              <a:rPr lang="en-US" dirty="0" err="1" smtClean="0"/>
              <a:t>mut</a:t>
            </a:r>
            <a:r>
              <a:rPr lang="en-US" dirty="0" smtClean="0"/>
              <a:t>. op. </a:t>
            </a:r>
            <a:r>
              <a:rPr lang="en-US" u="sng" dirty="0" smtClean="0"/>
              <a:t>mutates</a:t>
            </a:r>
          </a:p>
          <a:p>
            <a:r>
              <a:rPr lang="en-US" u="sng" dirty="0" smtClean="0"/>
              <a:t>Range</a:t>
            </a:r>
            <a:r>
              <a:rPr lang="en-US" dirty="0" smtClean="0"/>
              <a:t>   : set of tokens a </a:t>
            </a:r>
            <a:r>
              <a:rPr lang="en-US" dirty="0" err="1" smtClean="0"/>
              <a:t>mut</a:t>
            </a:r>
            <a:r>
              <a:rPr lang="en-US" dirty="0" smtClean="0"/>
              <a:t>. op. </a:t>
            </a:r>
            <a:r>
              <a:rPr lang="en-US" u="sng" dirty="0" smtClean="0"/>
              <a:t>mutates to</a:t>
            </a:r>
            <a:endParaRPr lang="en-US" u="sng" dirty="0"/>
          </a:p>
        </p:txBody>
      </p:sp>
      <p:sp>
        <p:nvSpPr>
          <p:cNvPr id="3" name="TextBox 2"/>
          <p:cNvSpPr txBox="1"/>
          <p:nvPr/>
        </p:nvSpPr>
        <p:spPr>
          <a:xfrm>
            <a:off x="1359093" y="1290240"/>
            <a:ext cx="9473812" cy="400110"/>
          </a:xfrm>
          <a:prstGeom prst="rect">
            <a:avLst/>
          </a:prstGeom>
          <a:noFill/>
        </p:spPr>
        <p:txBody>
          <a:bodyPr wrap="none" rtlCol="0">
            <a:spAutoFit/>
          </a:bodyPr>
          <a:lstStyle/>
          <a:p>
            <a:r>
              <a:rPr lang="en-US" sz="2000" dirty="0"/>
              <a:t>A mutation operator represents a rule to change target program code to create a mutant.</a:t>
            </a:r>
          </a:p>
        </p:txBody>
      </p:sp>
      <p:sp>
        <p:nvSpPr>
          <p:cNvPr id="64" name="TextBox 63"/>
          <p:cNvSpPr txBox="1"/>
          <p:nvPr/>
        </p:nvSpPr>
        <p:spPr>
          <a:xfrm>
            <a:off x="4028634" y="3584072"/>
            <a:ext cx="3426899" cy="892552"/>
          </a:xfrm>
          <a:prstGeom prst="rect">
            <a:avLst/>
          </a:prstGeom>
          <a:noFill/>
          <a:ln>
            <a:solidFill>
              <a:schemeClr val="tx1"/>
            </a:solidFill>
          </a:ln>
        </p:spPr>
        <p:txBody>
          <a:bodyPr wrap="square" rtlCol="0">
            <a:spAutoFit/>
          </a:bodyPr>
          <a:lstStyle/>
          <a:p>
            <a:r>
              <a:rPr lang="en-US" sz="1600" dirty="0" smtClean="0">
                <a:latin typeface="Consolas" panose="020B0609020204030204" pitchFamily="49" charset="0"/>
                <a:ea typeface="Bitstream Vera Sans Mono" panose="020B0609030804020204" pitchFamily="49" charset="-127"/>
              </a:rPr>
              <a:t>1: </a:t>
            </a:r>
            <a:r>
              <a:rPr lang="en-US" sz="1600" dirty="0" err="1" smtClean="0">
                <a:latin typeface="Consolas" panose="020B0609020204030204" pitchFamily="49" charset="0"/>
                <a:ea typeface="Bitstream Vera Sans Mono" panose="020B0609030804020204" pitchFamily="49" charset="-127"/>
              </a:rPr>
              <a:t>int</a:t>
            </a:r>
            <a:r>
              <a:rPr lang="en-US" sz="1600" dirty="0" smtClean="0">
                <a:latin typeface="Consolas" panose="020B0609020204030204" pitchFamily="49" charset="0"/>
                <a:ea typeface="Bitstream Vera Sans Mono" panose="020B0609030804020204" pitchFamily="49" charset="-127"/>
              </a:rPr>
              <a:t> </a:t>
            </a:r>
            <a:r>
              <a:rPr lang="en-US" sz="1600" dirty="0" err="1" smtClean="0">
                <a:latin typeface="Consolas" panose="020B0609020204030204" pitchFamily="49" charset="0"/>
                <a:ea typeface="Bitstream Vera Sans Mono" panose="020B0609030804020204" pitchFamily="49" charset="-127"/>
              </a:rPr>
              <a:t>double_addone</a:t>
            </a:r>
            <a:r>
              <a:rPr lang="en-US" sz="1600" dirty="0" smtClean="0">
                <a:latin typeface="Consolas" panose="020B0609020204030204" pitchFamily="49" charset="0"/>
                <a:ea typeface="Bitstream Vera Sans Mono" panose="020B0609030804020204" pitchFamily="49" charset="-127"/>
              </a:rPr>
              <a:t>(</a:t>
            </a:r>
            <a:r>
              <a:rPr lang="en-US" sz="1600" dirty="0" err="1" smtClean="0">
                <a:latin typeface="Consolas" panose="020B0609020204030204" pitchFamily="49" charset="0"/>
                <a:ea typeface="Bitstream Vera Sans Mono" panose="020B0609030804020204" pitchFamily="49" charset="-127"/>
              </a:rPr>
              <a:t>int</a:t>
            </a:r>
            <a:r>
              <a:rPr lang="en-US" sz="1600" dirty="0" smtClean="0">
                <a:latin typeface="Consolas" panose="020B0609020204030204" pitchFamily="49" charset="0"/>
                <a:ea typeface="Bitstream Vera Sans Mono" panose="020B0609030804020204" pitchFamily="49" charset="-127"/>
              </a:rPr>
              <a:t> a)</a:t>
            </a:r>
            <a:r>
              <a:rPr lang="en-US" sz="1600" dirty="0">
                <a:latin typeface="Consolas" panose="020B0609020204030204" pitchFamily="49" charset="0"/>
                <a:ea typeface="Bitstream Vera Sans Mono" panose="020B0609030804020204" pitchFamily="49" charset="-127"/>
              </a:rPr>
              <a:t> </a:t>
            </a:r>
            <a:r>
              <a:rPr lang="en-US" sz="1600" dirty="0" smtClean="0">
                <a:latin typeface="Consolas" panose="020B0609020204030204" pitchFamily="49" charset="0"/>
                <a:ea typeface="Bitstream Vera Sans Mono" panose="020B0609030804020204" pitchFamily="49" charset="-127"/>
              </a:rPr>
              <a:t>{</a:t>
            </a:r>
          </a:p>
          <a:p>
            <a:r>
              <a:rPr lang="en-US" sz="1600" dirty="0" smtClean="0">
                <a:latin typeface="Consolas" panose="020B0609020204030204" pitchFamily="49" charset="0"/>
                <a:ea typeface="Bitstream Vera Sans Mono" panose="020B0609030804020204" pitchFamily="49" charset="-127"/>
              </a:rPr>
              <a:t>2:   return a </a:t>
            </a:r>
            <a:r>
              <a:rPr lang="en-US" sz="2000" dirty="0" smtClean="0">
                <a:solidFill>
                  <a:srgbClr val="00B0F0"/>
                </a:solidFill>
                <a:latin typeface="Consolas" panose="020B0609020204030204" pitchFamily="49" charset="0"/>
                <a:ea typeface="Bitstream Vera Sans Mono" panose="020B0609030804020204" pitchFamily="49" charset="-127"/>
              </a:rPr>
              <a:t>*</a:t>
            </a:r>
            <a:r>
              <a:rPr lang="en-US" sz="1600" dirty="0" smtClean="0">
                <a:latin typeface="Consolas" panose="020B0609020204030204" pitchFamily="49" charset="0"/>
                <a:ea typeface="Bitstream Vera Sans Mono" panose="020B0609030804020204" pitchFamily="49" charset="-127"/>
              </a:rPr>
              <a:t> 2 </a:t>
            </a:r>
            <a:r>
              <a:rPr lang="en-US" sz="2000" dirty="0" smtClean="0">
                <a:solidFill>
                  <a:srgbClr val="00B0F0"/>
                </a:solidFill>
                <a:latin typeface="Consolas" panose="020B0609020204030204" pitchFamily="49" charset="0"/>
                <a:ea typeface="Bitstream Vera Sans Mono" panose="020B0609030804020204" pitchFamily="49" charset="-127"/>
              </a:rPr>
              <a:t>+</a:t>
            </a:r>
            <a:r>
              <a:rPr lang="en-US" sz="1600" dirty="0" smtClean="0">
                <a:latin typeface="Consolas" panose="020B0609020204030204" pitchFamily="49" charset="0"/>
                <a:ea typeface="Bitstream Vera Sans Mono" panose="020B0609030804020204" pitchFamily="49" charset="-127"/>
              </a:rPr>
              <a:t> 1; </a:t>
            </a:r>
          </a:p>
          <a:p>
            <a:r>
              <a:rPr lang="en-US" sz="1600" dirty="0" smtClean="0">
                <a:latin typeface="Consolas" panose="020B0609020204030204" pitchFamily="49" charset="0"/>
                <a:ea typeface="Bitstream Vera Sans Mono" panose="020B0609030804020204" pitchFamily="49" charset="-127"/>
              </a:rPr>
              <a:t>3: }</a:t>
            </a:r>
            <a:endParaRPr lang="en-US" sz="1600" dirty="0">
              <a:latin typeface="Consolas" panose="020B0609020204030204" pitchFamily="49" charset="0"/>
              <a:ea typeface="Bitstream Vera Sans Mono" panose="020B0609030804020204" pitchFamily="49" charset="-127"/>
            </a:endParaRPr>
          </a:p>
        </p:txBody>
      </p:sp>
      <p:sp>
        <p:nvSpPr>
          <p:cNvPr id="70" name="Left Brace 69"/>
          <p:cNvSpPr/>
          <p:nvPr/>
        </p:nvSpPr>
        <p:spPr>
          <a:xfrm>
            <a:off x="8365015" y="1770666"/>
            <a:ext cx="391885" cy="4505706"/>
          </a:xfrm>
          <a:prstGeom prst="leftBrace">
            <a:avLst/>
          </a:prstGeom>
          <a:ln w="28575">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1" name="Straight Connector 70"/>
          <p:cNvCxnSpPr>
            <a:stCxn id="64" idx="3"/>
            <a:endCxn id="70" idx="1"/>
          </p:cNvCxnSpPr>
          <p:nvPr/>
        </p:nvCxnSpPr>
        <p:spPr>
          <a:xfrm flipV="1">
            <a:off x="7455533" y="4023519"/>
            <a:ext cx="909482" cy="6829"/>
          </a:xfrm>
          <a:prstGeom prst="line">
            <a:avLst/>
          </a:prstGeom>
          <a:ln w="28575">
            <a:tailEnd type="non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7455882" y="3697565"/>
            <a:ext cx="1111785" cy="369332"/>
          </a:xfrm>
          <a:prstGeom prst="rect">
            <a:avLst/>
          </a:prstGeom>
          <a:noFill/>
        </p:spPr>
        <p:txBody>
          <a:bodyPr wrap="square" rtlCol="0">
            <a:spAutoFit/>
          </a:bodyPr>
          <a:lstStyle/>
          <a:p>
            <a:pPr algn="ctr"/>
            <a:r>
              <a:rPr lang="en-US" dirty="0" smtClean="0"/>
              <a:t>OASN</a:t>
            </a:r>
            <a:endParaRPr lang="en-US" dirty="0"/>
          </a:p>
        </p:txBody>
      </p:sp>
      <p:sp>
        <p:nvSpPr>
          <p:cNvPr id="76" name="TextBox 75"/>
          <p:cNvSpPr txBox="1"/>
          <p:nvPr/>
        </p:nvSpPr>
        <p:spPr>
          <a:xfrm>
            <a:off x="8765101" y="1740705"/>
            <a:ext cx="3426899" cy="892552"/>
          </a:xfrm>
          <a:prstGeom prst="rect">
            <a:avLst/>
          </a:prstGeom>
          <a:noFill/>
          <a:ln>
            <a:solidFill>
              <a:schemeClr val="tx1"/>
            </a:solidFill>
          </a:ln>
        </p:spPr>
        <p:txBody>
          <a:bodyPr wrap="square" rtlCol="0">
            <a:spAutoFit/>
          </a:bodyPr>
          <a:lstStyle/>
          <a:p>
            <a:r>
              <a:rPr lang="en-US" sz="1600" dirty="0" smtClean="0">
                <a:latin typeface="Consolas" panose="020B0609020204030204" pitchFamily="49" charset="0"/>
                <a:ea typeface="Bitstream Vera Sans Mono" panose="020B0609030804020204" pitchFamily="49" charset="-127"/>
              </a:rPr>
              <a:t>1: </a:t>
            </a:r>
            <a:r>
              <a:rPr lang="en-US" sz="1600" dirty="0" err="1" smtClean="0">
                <a:latin typeface="Consolas" panose="020B0609020204030204" pitchFamily="49" charset="0"/>
                <a:ea typeface="Bitstream Vera Sans Mono" panose="020B0609030804020204" pitchFamily="49" charset="-127"/>
              </a:rPr>
              <a:t>int</a:t>
            </a:r>
            <a:r>
              <a:rPr lang="en-US" sz="1600" dirty="0" smtClean="0">
                <a:latin typeface="Consolas" panose="020B0609020204030204" pitchFamily="49" charset="0"/>
                <a:ea typeface="Bitstream Vera Sans Mono" panose="020B0609030804020204" pitchFamily="49" charset="-127"/>
              </a:rPr>
              <a:t> </a:t>
            </a:r>
            <a:r>
              <a:rPr lang="en-US" sz="1600" dirty="0" err="1" smtClean="0">
                <a:latin typeface="Consolas" panose="020B0609020204030204" pitchFamily="49" charset="0"/>
                <a:ea typeface="Bitstream Vera Sans Mono" panose="020B0609030804020204" pitchFamily="49" charset="-127"/>
              </a:rPr>
              <a:t>double_addone</a:t>
            </a:r>
            <a:r>
              <a:rPr lang="en-US" sz="1600" dirty="0" smtClean="0">
                <a:latin typeface="Consolas" panose="020B0609020204030204" pitchFamily="49" charset="0"/>
                <a:ea typeface="Bitstream Vera Sans Mono" panose="020B0609030804020204" pitchFamily="49" charset="-127"/>
              </a:rPr>
              <a:t>(</a:t>
            </a:r>
            <a:r>
              <a:rPr lang="en-US" sz="1600" dirty="0" err="1" smtClean="0">
                <a:latin typeface="Consolas" panose="020B0609020204030204" pitchFamily="49" charset="0"/>
                <a:ea typeface="Bitstream Vera Sans Mono" panose="020B0609030804020204" pitchFamily="49" charset="-127"/>
              </a:rPr>
              <a:t>int</a:t>
            </a:r>
            <a:r>
              <a:rPr lang="en-US" sz="1600" dirty="0" smtClean="0">
                <a:latin typeface="Consolas" panose="020B0609020204030204" pitchFamily="49" charset="0"/>
                <a:ea typeface="Bitstream Vera Sans Mono" panose="020B0609030804020204" pitchFamily="49" charset="-127"/>
              </a:rPr>
              <a:t> a)</a:t>
            </a:r>
            <a:r>
              <a:rPr lang="en-US" sz="1600" dirty="0">
                <a:latin typeface="Consolas" panose="020B0609020204030204" pitchFamily="49" charset="0"/>
                <a:ea typeface="Bitstream Vera Sans Mono" panose="020B0609030804020204" pitchFamily="49" charset="-127"/>
              </a:rPr>
              <a:t> </a:t>
            </a:r>
            <a:r>
              <a:rPr lang="en-US" sz="1600" dirty="0" smtClean="0">
                <a:latin typeface="Consolas" panose="020B0609020204030204" pitchFamily="49" charset="0"/>
                <a:ea typeface="Bitstream Vera Sans Mono" panose="020B0609030804020204" pitchFamily="49" charset="-127"/>
              </a:rPr>
              <a:t>{</a:t>
            </a:r>
          </a:p>
          <a:p>
            <a:r>
              <a:rPr lang="en-US" sz="1600" dirty="0" smtClean="0">
                <a:latin typeface="Consolas" panose="020B0609020204030204" pitchFamily="49" charset="0"/>
                <a:ea typeface="Bitstream Vera Sans Mono" panose="020B0609030804020204" pitchFamily="49" charset="-127"/>
              </a:rPr>
              <a:t>2:   return a </a:t>
            </a:r>
            <a:r>
              <a:rPr lang="en-US" sz="2000" b="1" dirty="0" smtClean="0">
                <a:solidFill>
                  <a:srgbClr val="FF0000"/>
                </a:solidFill>
                <a:latin typeface="Consolas" panose="020B0609020204030204" pitchFamily="49" charset="0"/>
                <a:ea typeface="Bitstream Vera Sans Mono" panose="020B0609030804020204" pitchFamily="49" charset="-127"/>
              </a:rPr>
              <a:t>&gt;&gt;</a:t>
            </a:r>
            <a:r>
              <a:rPr lang="en-US" sz="1600" dirty="0" smtClean="0">
                <a:latin typeface="Consolas" panose="020B0609020204030204" pitchFamily="49" charset="0"/>
                <a:ea typeface="Bitstream Vera Sans Mono" panose="020B0609030804020204" pitchFamily="49" charset="-127"/>
              </a:rPr>
              <a:t> 2 + 1; </a:t>
            </a:r>
          </a:p>
          <a:p>
            <a:r>
              <a:rPr lang="en-US" sz="1600" dirty="0" smtClean="0">
                <a:latin typeface="Consolas" panose="020B0609020204030204" pitchFamily="49" charset="0"/>
                <a:ea typeface="Bitstream Vera Sans Mono" panose="020B0609030804020204" pitchFamily="49" charset="-127"/>
              </a:rPr>
              <a:t>3: }</a:t>
            </a:r>
            <a:endParaRPr lang="en-US" sz="1600" dirty="0">
              <a:latin typeface="Consolas" panose="020B0609020204030204" pitchFamily="49" charset="0"/>
              <a:ea typeface="Bitstream Vera Sans Mono" panose="020B0609030804020204" pitchFamily="49" charset="-127"/>
            </a:endParaRPr>
          </a:p>
        </p:txBody>
      </p:sp>
      <p:sp>
        <p:nvSpPr>
          <p:cNvPr id="77" name="TextBox 76"/>
          <p:cNvSpPr txBox="1"/>
          <p:nvPr/>
        </p:nvSpPr>
        <p:spPr>
          <a:xfrm>
            <a:off x="8765101" y="2943934"/>
            <a:ext cx="3426899" cy="892552"/>
          </a:xfrm>
          <a:prstGeom prst="rect">
            <a:avLst/>
          </a:prstGeom>
          <a:noFill/>
          <a:ln>
            <a:solidFill>
              <a:schemeClr val="tx1"/>
            </a:solidFill>
          </a:ln>
        </p:spPr>
        <p:txBody>
          <a:bodyPr wrap="square" rtlCol="0">
            <a:spAutoFit/>
          </a:bodyPr>
          <a:lstStyle/>
          <a:p>
            <a:r>
              <a:rPr lang="en-US" sz="1600" dirty="0" smtClean="0">
                <a:latin typeface="Consolas" panose="020B0609020204030204" pitchFamily="49" charset="0"/>
                <a:ea typeface="Bitstream Vera Sans Mono" panose="020B0609030804020204" pitchFamily="49" charset="-127"/>
              </a:rPr>
              <a:t>1: </a:t>
            </a:r>
            <a:r>
              <a:rPr lang="en-US" sz="1600" dirty="0" err="1" smtClean="0">
                <a:latin typeface="Consolas" panose="020B0609020204030204" pitchFamily="49" charset="0"/>
                <a:ea typeface="Bitstream Vera Sans Mono" panose="020B0609030804020204" pitchFamily="49" charset="-127"/>
              </a:rPr>
              <a:t>int</a:t>
            </a:r>
            <a:r>
              <a:rPr lang="en-US" sz="1600" dirty="0" smtClean="0">
                <a:latin typeface="Consolas" panose="020B0609020204030204" pitchFamily="49" charset="0"/>
                <a:ea typeface="Bitstream Vera Sans Mono" panose="020B0609030804020204" pitchFamily="49" charset="-127"/>
              </a:rPr>
              <a:t> </a:t>
            </a:r>
            <a:r>
              <a:rPr lang="en-US" sz="1600" dirty="0" err="1" smtClean="0">
                <a:latin typeface="Consolas" panose="020B0609020204030204" pitchFamily="49" charset="0"/>
                <a:ea typeface="Bitstream Vera Sans Mono" panose="020B0609030804020204" pitchFamily="49" charset="-127"/>
              </a:rPr>
              <a:t>double_addone</a:t>
            </a:r>
            <a:r>
              <a:rPr lang="en-US" sz="1600" dirty="0" smtClean="0">
                <a:latin typeface="Consolas" panose="020B0609020204030204" pitchFamily="49" charset="0"/>
                <a:ea typeface="Bitstream Vera Sans Mono" panose="020B0609030804020204" pitchFamily="49" charset="-127"/>
              </a:rPr>
              <a:t>(</a:t>
            </a:r>
            <a:r>
              <a:rPr lang="en-US" sz="1600" dirty="0" err="1" smtClean="0">
                <a:latin typeface="Consolas" panose="020B0609020204030204" pitchFamily="49" charset="0"/>
                <a:ea typeface="Bitstream Vera Sans Mono" panose="020B0609030804020204" pitchFamily="49" charset="-127"/>
              </a:rPr>
              <a:t>int</a:t>
            </a:r>
            <a:r>
              <a:rPr lang="en-US" sz="1600" dirty="0" smtClean="0">
                <a:latin typeface="Consolas" panose="020B0609020204030204" pitchFamily="49" charset="0"/>
                <a:ea typeface="Bitstream Vera Sans Mono" panose="020B0609030804020204" pitchFamily="49" charset="-127"/>
              </a:rPr>
              <a:t> a)</a:t>
            </a:r>
            <a:r>
              <a:rPr lang="en-US" sz="1600" dirty="0">
                <a:latin typeface="Consolas" panose="020B0609020204030204" pitchFamily="49" charset="0"/>
                <a:ea typeface="Bitstream Vera Sans Mono" panose="020B0609030804020204" pitchFamily="49" charset="-127"/>
              </a:rPr>
              <a:t> </a:t>
            </a:r>
            <a:r>
              <a:rPr lang="en-US" sz="1600" dirty="0" smtClean="0">
                <a:latin typeface="Consolas" panose="020B0609020204030204" pitchFamily="49" charset="0"/>
                <a:ea typeface="Bitstream Vera Sans Mono" panose="020B0609030804020204" pitchFamily="49" charset="-127"/>
              </a:rPr>
              <a:t>{</a:t>
            </a:r>
          </a:p>
          <a:p>
            <a:r>
              <a:rPr lang="en-US" sz="1600" dirty="0" smtClean="0">
                <a:latin typeface="Consolas" panose="020B0609020204030204" pitchFamily="49" charset="0"/>
                <a:ea typeface="Bitstream Vera Sans Mono" panose="020B0609030804020204" pitchFamily="49" charset="-127"/>
              </a:rPr>
              <a:t>2:   return a </a:t>
            </a:r>
            <a:r>
              <a:rPr lang="en-US" sz="2000" b="1" dirty="0" smtClean="0">
                <a:solidFill>
                  <a:srgbClr val="FF0000"/>
                </a:solidFill>
                <a:latin typeface="Consolas" panose="020B0609020204030204" pitchFamily="49" charset="0"/>
                <a:ea typeface="Bitstream Vera Sans Mono" panose="020B0609030804020204" pitchFamily="49" charset="-127"/>
              </a:rPr>
              <a:t>&lt;&lt;</a:t>
            </a:r>
            <a:r>
              <a:rPr lang="en-US" sz="1600" dirty="0" smtClean="0">
                <a:latin typeface="Consolas" panose="020B0609020204030204" pitchFamily="49" charset="0"/>
                <a:ea typeface="Bitstream Vera Sans Mono" panose="020B0609030804020204" pitchFamily="49" charset="-127"/>
              </a:rPr>
              <a:t> 2 + 1; </a:t>
            </a:r>
          </a:p>
          <a:p>
            <a:r>
              <a:rPr lang="en-US" sz="1600" dirty="0" smtClean="0">
                <a:latin typeface="Consolas" panose="020B0609020204030204" pitchFamily="49" charset="0"/>
                <a:ea typeface="Bitstream Vera Sans Mono" panose="020B0609030804020204" pitchFamily="49" charset="-127"/>
              </a:rPr>
              <a:t>3: }</a:t>
            </a:r>
            <a:endParaRPr lang="en-US" sz="1600" dirty="0">
              <a:latin typeface="Consolas" panose="020B0609020204030204" pitchFamily="49" charset="0"/>
              <a:ea typeface="Bitstream Vera Sans Mono" panose="020B0609030804020204" pitchFamily="49" charset="-127"/>
            </a:endParaRPr>
          </a:p>
        </p:txBody>
      </p:sp>
      <p:sp>
        <p:nvSpPr>
          <p:cNvPr id="78" name="TextBox 77"/>
          <p:cNvSpPr txBox="1"/>
          <p:nvPr/>
        </p:nvSpPr>
        <p:spPr>
          <a:xfrm>
            <a:off x="8765101" y="4164407"/>
            <a:ext cx="3426899" cy="892552"/>
          </a:xfrm>
          <a:prstGeom prst="rect">
            <a:avLst/>
          </a:prstGeom>
          <a:noFill/>
          <a:ln>
            <a:solidFill>
              <a:schemeClr val="tx1"/>
            </a:solidFill>
          </a:ln>
        </p:spPr>
        <p:txBody>
          <a:bodyPr wrap="square" rtlCol="0">
            <a:spAutoFit/>
          </a:bodyPr>
          <a:lstStyle/>
          <a:p>
            <a:r>
              <a:rPr lang="en-US" sz="1600" dirty="0" smtClean="0">
                <a:latin typeface="Consolas" panose="020B0609020204030204" pitchFamily="49" charset="0"/>
                <a:ea typeface="Bitstream Vera Sans Mono" panose="020B0609030804020204" pitchFamily="49" charset="-127"/>
              </a:rPr>
              <a:t>1: </a:t>
            </a:r>
            <a:r>
              <a:rPr lang="en-US" sz="1600" dirty="0" err="1" smtClean="0">
                <a:latin typeface="Consolas" panose="020B0609020204030204" pitchFamily="49" charset="0"/>
                <a:ea typeface="Bitstream Vera Sans Mono" panose="020B0609030804020204" pitchFamily="49" charset="-127"/>
              </a:rPr>
              <a:t>int</a:t>
            </a:r>
            <a:r>
              <a:rPr lang="en-US" sz="1600" dirty="0" smtClean="0">
                <a:latin typeface="Consolas" panose="020B0609020204030204" pitchFamily="49" charset="0"/>
                <a:ea typeface="Bitstream Vera Sans Mono" panose="020B0609030804020204" pitchFamily="49" charset="-127"/>
              </a:rPr>
              <a:t> </a:t>
            </a:r>
            <a:r>
              <a:rPr lang="en-US" sz="1600" dirty="0" err="1" smtClean="0">
                <a:latin typeface="Consolas" panose="020B0609020204030204" pitchFamily="49" charset="0"/>
                <a:ea typeface="Bitstream Vera Sans Mono" panose="020B0609030804020204" pitchFamily="49" charset="-127"/>
              </a:rPr>
              <a:t>double_addone</a:t>
            </a:r>
            <a:r>
              <a:rPr lang="en-US" sz="1600" dirty="0" smtClean="0">
                <a:latin typeface="Consolas" panose="020B0609020204030204" pitchFamily="49" charset="0"/>
                <a:ea typeface="Bitstream Vera Sans Mono" panose="020B0609030804020204" pitchFamily="49" charset="-127"/>
              </a:rPr>
              <a:t>(</a:t>
            </a:r>
            <a:r>
              <a:rPr lang="en-US" sz="1600" dirty="0" err="1" smtClean="0">
                <a:latin typeface="Consolas" panose="020B0609020204030204" pitchFamily="49" charset="0"/>
                <a:ea typeface="Bitstream Vera Sans Mono" panose="020B0609030804020204" pitchFamily="49" charset="-127"/>
              </a:rPr>
              <a:t>int</a:t>
            </a:r>
            <a:r>
              <a:rPr lang="en-US" sz="1600" dirty="0" smtClean="0">
                <a:latin typeface="Consolas" panose="020B0609020204030204" pitchFamily="49" charset="0"/>
                <a:ea typeface="Bitstream Vera Sans Mono" panose="020B0609030804020204" pitchFamily="49" charset="-127"/>
              </a:rPr>
              <a:t> a)</a:t>
            </a:r>
            <a:r>
              <a:rPr lang="en-US" sz="1600" dirty="0">
                <a:latin typeface="Consolas" panose="020B0609020204030204" pitchFamily="49" charset="0"/>
                <a:ea typeface="Bitstream Vera Sans Mono" panose="020B0609030804020204" pitchFamily="49" charset="-127"/>
              </a:rPr>
              <a:t> </a:t>
            </a:r>
            <a:r>
              <a:rPr lang="en-US" sz="1600" dirty="0" smtClean="0">
                <a:latin typeface="Consolas" panose="020B0609020204030204" pitchFamily="49" charset="0"/>
                <a:ea typeface="Bitstream Vera Sans Mono" panose="020B0609030804020204" pitchFamily="49" charset="-127"/>
              </a:rPr>
              <a:t>{</a:t>
            </a:r>
          </a:p>
          <a:p>
            <a:r>
              <a:rPr lang="en-US" sz="1600" dirty="0" smtClean="0">
                <a:latin typeface="Consolas" panose="020B0609020204030204" pitchFamily="49" charset="0"/>
                <a:ea typeface="Bitstream Vera Sans Mono" panose="020B0609030804020204" pitchFamily="49" charset="-127"/>
              </a:rPr>
              <a:t>2:   return a * 2 </a:t>
            </a:r>
            <a:r>
              <a:rPr lang="en-US" sz="2000" b="1" dirty="0" smtClean="0">
                <a:solidFill>
                  <a:srgbClr val="FF0000"/>
                </a:solidFill>
                <a:latin typeface="Consolas" panose="020B0609020204030204" pitchFamily="49" charset="0"/>
                <a:ea typeface="Bitstream Vera Sans Mono" panose="020B0609030804020204" pitchFamily="49" charset="-127"/>
              </a:rPr>
              <a:t>&gt;&gt;</a:t>
            </a:r>
            <a:r>
              <a:rPr lang="en-US" sz="1600" dirty="0" smtClean="0">
                <a:latin typeface="Consolas" panose="020B0609020204030204" pitchFamily="49" charset="0"/>
                <a:ea typeface="Bitstream Vera Sans Mono" panose="020B0609030804020204" pitchFamily="49" charset="-127"/>
              </a:rPr>
              <a:t> 1; </a:t>
            </a:r>
          </a:p>
          <a:p>
            <a:r>
              <a:rPr lang="en-US" sz="1600" dirty="0" smtClean="0">
                <a:latin typeface="Consolas" panose="020B0609020204030204" pitchFamily="49" charset="0"/>
                <a:ea typeface="Bitstream Vera Sans Mono" panose="020B0609030804020204" pitchFamily="49" charset="-127"/>
              </a:rPr>
              <a:t>3: }</a:t>
            </a:r>
            <a:endParaRPr lang="en-US" sz="1600" dirty="0">
              <a:latin typeface="Consolas" panose="020B0609020204030204" pitchFamily="49" charset="0"/>
              <a:ea typeface="Bitstream Vera Sans Mono" panose="020B0609030804020204" pitchFamily="49" charset="-127"/>
            </a:endParaRPr>
          </a:p>
        </p:txBody>
      </p:sp>
      <p:sp>
        <p:nvSpPr>
          <p:cNvPr id="79" name="TextBox 78"/>
          <p:cNvSpPr txBox="1"/>
          <p:nvPr/>
        </p:nvSpPr>
        <p:spPr>
          <a:xfrm>
            <a:off x="8765101" y="5383820"/>
            <a:ext cx="3426899" cy="892552"/>
          </a:xfrm>
          <a:prstGeom prst="rect">
            <a:avLst/>
          </a:prstGeom>
          <a:noFill/>
          <a:ln>
            <a:solidFill>
              <a:schemeClr val="tx1"/>
            </a:solidFill>
          </a:ln>
        </p:spPr>
        <p:txBody>
          <a:bodyPr wrap="square" rtlCol="0">
            <a:spAutoFit/>
          </a:bodyPr>
          <a:lstStyle/>
          <a:p>
            <a:r>
              <a:rPr lang="en-US" sz="1600" dirty="0" smtClean="0">
                <a:latin typeface="Consolas" panose="020B0609020204030204" pitchFamily="49" charset="0"/>
                <a:ea typeface="Bitstream Vera Sans Mono" panose="020B0609030804020204" pitchFamily="49" charset="-127"/>
              </a:rPr>
              <a:t>1: </a:t>
            </a:r>
            <a:r>
              <a:rPr lang="en-US" sz="1600" dirty="0" err="1" smtClean="0">
                <a:latin typeface="Consolas" panose="020B0609020204030204" pitchFamily="49" charset="0"/>
                <a:ea typeface="Bitstream Vera Sans Mono" panose="020B0609030804020204" pitchFamily="49" charset="-127"/>
              </a:rPr>
              <a:t>int</a:t>
            </a:r>
            <a:r>
              <a:rPr lang="en-US" sz="1600" dirty="0" smtClean="0">
                <a:latin typeface="Consolas" panose="020B0609020204030204" pitchFamily="49" charset="0"/>
                <a:ea typeface="Bitstream Vera Sans Mono" panose="020B0609030804020204" pitchFamily="49" charset="-127"/>
              </a:rPr>
              <a:t> </a:t>
            </a:r>
            <a:r>
              <a:rPr lang="en-US" sz="1600" dirty="0" err="1" smtClean="0">
                <a:latin typeface="Consolas" panose="020B0609020204030204" pitchFamily="49" charset="0"/>
                <a:ea typeface="Bitstream Vera Sans Mono" panose="020B0609030804020204" pitchFamily="49" charset="-127"/>
              </a:rPr>
              <a:t>double_addone</a:t>
            </a:r>
            <a:r>
              <a:rPr lang="en-US" sz="1600" dirty="0" smtClean="0">
                <a:latin typeface="Consolas" panose="020B0609020204030204" pitchFamily="49" charset="0"/>
                <a:ea typeface="Bitstream Vera Sans Mono" panose="020B0609030804020204" pitchFamily="49" charset="-127"/>
              </a:rPr>
              <a:t>(</a:t>
            </a:r>
            <a:r>
              <a:rPr lang="en-US" sz="1600" dirty="0" err="1" smtClean="0">
                <a:latin typeface="Consolas" panose="020B0609020204030204" pitchFamily="49" charset="0"/>
                <a:ea typeface="Bitstream Vera Sans Mono" panose="020B0609030804020204" pitchFamily="49" charset="-127"/>
              </a:rPr>
              <a:t>int</a:t>
            </a:r>
            <a:r>
              <a:rPr lang="en-US" sz="1600" dirty="0" smtClean="0">
                <a:latin typeface="Consolas" panose="020B0609020204030204" pitchFamily="49" charset="0"/>
                <a:ea typeface="Bitstream Vera Sans Mono" panose="020B0609030804020204" pitchFamily="49" charset="-127"/>
              </a:rPr>
              <a:t> a)</a:t>
            </a:r>
            <a:r>
              <a:rPr lang="en-US" sz="1600" dirty="0">
                <a:latin typeface="Consolas" panose="020B0609020204030204" pitchFamily="49" charset="0"/>
                <a:ea typeface="Bitstream Vera Sans Mono" panose="020B0609030804020204" pitchFamily="49" charset="-127"/>
              </a:rPr>
              <a:t> </a:t>
            </a:r>
            <a:r>
              <a:rPr lang="en-US" sz="1600" dirty="0" smtClean="0">
                <a:latin typeface="Consolas" panose="020B0609020204030204" pitchFamily="49" charset="0"/>
                <a:ea typeface="Bitstream Vera Sans Mono" panose="020B0609030804020204" pitchFamily="49" charset="-127"/>
              </a:rPr>
              <a:t>{</a:t>
            </a:r>
          </a:p>
          <a:p>
            <a:r>
              <a:rPr lang="en-US" sz="1600" dirty="0" smtClean="0">
                <a:latin typeface="Consolas" panose="020B0609020204030204" pitchFamily="49" charset="0"/>
                <a:ea typeface="Bitstream Vera Sans Mono" panose="020B0609030804020204" pitchFamily="49" charset="-127"/>
              </a:rPr>
              <a:t>2:   return a * 2 </a:t>
            </a:r>
            <a:r>
              <a:rPr lang="en-US" sz="2000" b="1" dirty="0" smtClean="0">
                <a:solidFill>
                  <a:srgbClr val="FF0000"/>
                </a:solidFill>
                <a:latin typeface="Consolas" panose="020B0609020204030204" pitchFamily="49" charset="0"/>
                <a:ea typeface="Bitstream Vera Sans Mono" panose="020B0609030804020204" pitchFamily="49" charset="-127"/>
              </a:rPr>
              <a:t>&lt;&lt;</a:t>
            </a:r>
            <a:r>
              <a:rPr lang="en-US" sz="1600" dirty="0" smtClean="0">
                <a:latin typeface="Consolas" panose="020B0609020204030204" pitchFamily="49" charset="0"/>
                <a:ea typeface="Bitstream Vera Sans Mono" panose="020B0609030804020204" pitchFamily="49" charset="-127"/>
              </a:rPr>
              <a:t> 1; </a:t>
            </a:r>
          </a:p>
          <a:p>
            <a:r>
              <a:rPr lang="en-US" sz="1600" dirty="0" smtClean="0">
                <a:latin typeface="Consolas" panose="020B0609020204030204" pitchFamily="49" charset="0"/>
                <a:ea typeface="Bitstream Vera Sans Mono" panose="020B0609030804020204" pitchFamily="49" charset="-127"/>
              </a:rPr>
              <a:t>3: }</a:t>
            </a:r>
            <a:endParaRPr lang="en-US" sz="1600" dirty="0">
              <a:latin typeface="Consolas" panose="020B0609020204030204" pitchFamily="49" charset="0"/>
              <a:ea typeface="Bitstream Vera Sans Mono" panose="020B0609030804020204" pitchFamily="49" charset="-127"/>
            </a:endParaRPr>
          </a:p>
        </p:txBody>
      </p:sp>
      <p:sp>
        <p:nvSpPr>
          <p:cNvPr id="36" name="TextBox 35"/>
          <p:cNvSpPr txBox="1"/>
          <p:nvPr/>
        </p:nvSpPr>
        <p:spPr>
          <a:xfrm>
            <a:off x="1476018" y="3063077"/>
            <a:ext cx="406719" cy="369332"/>
          </a:xfrm>
          <a:prstGeom prst="rect">
            <a:avLst/>
          </a:prstGeom>
          <a:noFill/>
          <a:ln>
            <a:solidFill>
              <a:schemeClr val="tx1"/>
            </a:solidFill>
          </a:ln>
        </p:spPr>
        <p:txBody>
          <a:bodyPr wrap="square" rtlCol="0">
            <a:spAutoFit/>
          </a:bodyPr>
          <a:lstStyle/>
          <a:p>
            <a:pPr algn="ctr"/>
            <a:r>
              <a:rPr lang="en-US" dirty="0" smtClean="0"/>
              <a:t>+</a:t>
            </a:r>
            <a:endParaRPr lang="en-US" dirty="0"/>
          </a:p>
        </p:txBody>
      </p:sp>
      <p:sp>
        <p:nvSpPr>
          <p:cNvPr id="37" name="TextBox 36"/>
          <p:cNvSpPr txBox="1"/>
          <p:nvPr/>
        </p:nvSpPr>
        <p:spPr>
          <a:xfrm>
            <a:off x="1476016" y="3660530"/>
            <a:ext cx="406719" cy="369332"/>
          </a:xfrm>
          <a:prstGeom prst="rect">
            <a:avLst/>
          </a:prstGeom>
          <a:noFill/>
          <a:ln>
            <a:solidFill>
              <a:schemeClr val="tx1"/>
            </a:solidFill>
          </a:ln>
        </p:spPr>
        <p:txBody>
          <a:bodyPr wrap="square" rtlCol="0">
            <a:spAutoFit/>
          </a:bodyPr>
          <a:lstStyle/>
          <a:p>
            <a:pPr algn="ctr"/>
            <a:r>
              <a:rPr lang="en-US" dirty="0" smtClean="0"/>
              <a:t>-</a:t>
            </a:r>
            <a:endParaRPr lang="en-US" dirty="0"/>
          </a:p>
        </p:txBody>
      </p:sp>
      <p:sp>
        <p:nvSpPr>
          <p:cNvPr id="38" name="TextBox 37"/>
          <p:cNvSpPr txBox="1"/>
          <p:nvPr/>
        </p:nvSpPr>
        <p:spPr>
          <a:xfrm>
            <a:off x="1484643" y="4262572"/>
            <a:ext cx="406719" cy="369332"/>
          </a:xfrm>
          <a:prstGeom prst="rect">
            <a:avLst/>
          </a:prstGeom>
          <a:noFill/>
          <a:ln>
            <a:solidFill>
              <a:schemeClr val="tx1"/>
            </a:solidFill>
          </a:ln>
        </p:spPr>
        <p:txBody>
          <a:bodyPr wrap="square" rtlCol="0">
            <a:spAutoFit/>
          </a:bodyPr>
          <a:lstStyle/>
          <a:p>
            <a:pPr algn="ctr"/>
            <a:r>
              <a:rPr lang="en-US" dirty="0"/>
              <a:t>*</a:t>
            </a:r>
          </a:p>
        </p:txBody>
      </p:sp>
      <p:sp>
        <p:nvSpPr>
          <p:cNvPr id="39" name="TextBox 38"/>
          <p:cNvSpPr txBox="1"/>
          <p:nvPr/>
        </p:nvSpPr>
        <p:spPr>
          <a:xfrm>
            <a:off x="1476016" y="4860025"/>
            <a:ext cx="406719" cy="369332"/>
          </a:xfrm>
          <a:prstGeom prst="rect">
            <a:avLst/>
          </a:prstGeom>
          <a:noFill/>
          <a:ln>
            <a:solidFill>
              <a:schemeClr val="tx1"/>
            </a:solidFill>
          </a:ln>
        </p:spPr>
        <p:txBody>
          <a:bodyPr wrap="square" rtlCol="0">
            <a:spAutoFit/>
          </a:bodyPr>
          <a:lstStyle/>
          <a:p>
            <a:pPr algn="ctr"/>
            <a:r>
              <a:rPr lang="en-US" dirty="0" smtClean="0"/>
              <a:t>/</a:t>
            </a:r>
            <a:endParaRPr lang="en-US" dirty="0"/>
          </a:p>
        </p:txBody>
      </p:sp>
      <p:sp>
        <p:nvSpPr>
          <p:cNvPr id="40" name="TextBox 39"/>
          <p:cNvSpPr txBox="1"/>
          <p:nvPr/>
        </p:nvSpPr>
        <p:spPr>
          <a:xfrm>
            <a:off x="1476016" y="5457478"/>
            <a:ext cx="406719" cy="369332"/>
          </a:xfrm>
          <a:prstGeom prst="rect">
            <a:avLst/>
          </a:prstGeom>
          <a:noFill/>
          <a:ln>
            <a:solidFill>
              <a:schemeClr val="tx1"/>
            </a:solidFill>
          </a:ln>
        </p:spPr>
        <p:txBody>
          <a:bodyPr wrap="square" rtlCol="0">
            <a:spAutoFit/>
          </a:bodyPr>
          <a:lstStyle/>
          <a:p>
            <a:pPr algn="ctr"/>
            <a:r>
              <a:rPr lang="en-US" dirty="0"/>
              <a:t>%</a:t>
            </a:r>
          </a:p>
        </p:txBody>
      </p:sp>
      <p:sp>
        <p:nvSpPr>
          <p:cNvPr id="41" name="TextBox 40"/>
          <p:cNvSpPr txBox="1"/>
          <p:nvPr/>
        </p:nvSpPr>
        <p:spPr>
          <a:xfrm>
            <a:off x="2927037" y="3660530"/>
            <a:ext cx="462575" cy="369332"/>
          </a:xfrm>
          <a:prstGeom prst="rect">
            <a:avLst/>
          </a:prstGeom>
          <a:noFill/>
          <a:ln>
            <a:solidFill>
              <a:schemeClr val="tx1"/>
            </a:solidFill>
          </a:ln>
        </p:spPr>
        <p:txBody>
          <a:bodyPr wrap="square" rtlCol="0">
            <a:spAutoFit/>
          </a:bodyPr>
          <a:lstStyle/>
          <a:p>
            <a:pPr algn="ctr"/>
            <a:r>
              <a:rPr lang="en-US" dirty="0" smtClean="0"/>
              <a:t>&gt;&gt;</a:t>
            </a:r>
            <a:endParaRPr lang="en-US" dirty="0"/>
          </a:p>
        </p:txBody>
      </p:sp>
      <p:sp>
        <p:nvSpPr>
          <p:cNvPr id="43" name="TextBox 42"/>
          <p:cNvSpPr txBox="1"/>
          <p:nvPr/>
        </p:nvSpPr>
        <p:spPr>
          <a:xfrm>
            <a:off x="2931004" y="4860025"/>
            <a:ext cx="458608" cy="369332"/>
          </a:xfrm>
          <a:prstGeom prst="rect">
            <a:avLst/>
          </a:prstGeom>
          <a:noFill/>
          <a:ln>
            <a:solidFill>
              <a:schemeClr val="tx1"/>
            </a:solidFill>
          </a:ln>
        </p:spPr>
        <p:txBody>
          <a:bodyPr wrap="square" rtlCol="0">
            <a:spAutoFit/>
          </a:bodyPr>
          <a:lstStyle/>
          <a:p>
            <a:pPr algn="ctr"/>
            <a:r>
              <a:rPr lang="en-US" dirty="0" smtClean="0"/>
              <a:t>&lt;&lt;</a:t>
            </a:r>
            <a:endParaRPr lang="en-US" dirty="0"/>
          </a:p>
        </p:txBody>
      </p:sp>
      <p:sp>
        <p:nvSpPr>
          <p:cNvPr id="44" name="Rectangle 43"/>
          <p:cNvSpPr/>
          <p:nvPr/>
        </p:nvSpPr>
        <p:spPr>
          <a:xfrm>
            <a:off x="1307002" y="2892188"/>
            <a:ext cx="2199736" cy="3105510"/>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232560" y="2577391"/>
            <a:ext cx="914400" cy="369332"/>
          </a:xfrm>
          <a:prstGeom prst="rect">
            <a:avLst/>
          </a:prstGeom>
          <a:noFill/>
        </p:spPr>
        <p:txBody>
          <a:bodyPr wrap="square" rtlCol="0">
            <a:spAutoFit/>
          </a:bodyPr>
          <a:lstStyle/>
          <a:p>
            <a:pPr algn="ctr"/>
            <a:r>
              <a:rPr lang="en-US" dirty="0" smtClean="0"/>
              <a:t>Domain</a:t>
            </a:r>
            <a:endParaRPr lang="en-US" dirty="0"/>
          </a:p>
        </p:txBody>
      </p:sp>
      <p:sp>
        <p:nvSpPr>
          <p:cNvPr id="46" name="TextBox 45"/>
          <p:cNvSpPr txBox="1"/>
          <p:nvPr/>
        </p:nvSpPr>
        <p:spPr>
          <a:xfrm>
            <a:off x="2679355" y="2570652"/>
            <a:ext cx="914400" cy="369332"/>
          </a:xfrm>
          <a:prstGeom prst="rect">
            <a:avLst/>
          </a:prstGeom>
          <a:noFill/>
        </p:spPr>
        <p:txBody>
          <a:bodyPr wrap="square" rtlCol="0">
            <a:spAutoFit/>
          </a:bodyPr>
          <a:lstStyle/>
          <a:p>
            <a:pPr algn="ctr"/>
            <a:r>
              <a:rPr lang="en-US" dirty="0" smtClean="0"/>
              <a:t>Range</a:t>
            </a:r>
            <a:endParaRPr lang="en-US" dirty="0"/>
          </a:p>
        </p:txBody>
      </p:sp>
      <p:cxnSp>
        <p:nvCxnSpPr>
          <p:cNvPr id="47" name="Straight Arrow Connector 46"/>
          <p:cNvCxnSpPr>
            <a:stCxn id="36" idx="3"/>
          </p:cNvCxnSpPr>
          <p:nvPr/>
        </p:nvCxnSpPr>
        <p:spPr>
          <a:xfrm>
            <a:off x="1882737" y="3247743"/>
            <a:ext cx="1044300" cy="4275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7" idx="3"/>
            <a:endCxn id="41" idx="1"/>
          </p:cNvCxnSpPr>
          <p:nvPr/>
        </p:nvCxnSpPr>
        <p:spPr>
          <a:xfrm>
            <a:off x="1882735" y="3845196"/>
            <a:ext cx="104430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8" idx="3"/>
          </p:cNvCxnSpPr>
          <p:nvPr/>
        </p:nvCxnSpPr>
        <p:spPr>
          <a:xfrm flipV="1">
            <a:off x="1891362" y="3961551"/>
            <a:ext cx="1035675" cy="4856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9" idx="3"/>
          </p:cNvCxnSpPr>
          <p:nvPr/>
        </p:nvCxnSpPr>
        <p:spPr>
          <a:xfrm flipV="1">
            <a:off x="1882735" y="4027608"/>
            <a:ext cx="1129406" cy="101708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0" idx="3"/>
            <a:endCxn id="41" idx="2"/>
          </p:cNvCxnSpPr>
          <p:nvPr/>
        </p:nvCxnSpPr>
        <p:spPr>
          <a:xfrm flipV="1">
            <a:off x="1882735" y="4029862"/>
            <a:ext cx="1275590" cy="161228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6" idx="3"/>
            <a:endCxn id="43" idx="0"/>
          </p:cNvCxnSpPr>
          <p:nvPr/>
        </p:nvCxnSpPr>
        <p:spPr>
          <a:xfrm>
            <a:off x="1882737" y="3247743"/>
            <a:ext cx="1277571" cy="161228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7" idx="3"/>
          </p:cNvCxnSpPr>
          <p:nvPr/>
        </p:nvCxnSpPr>
        <p:spPr>
          <a:xfrm>
            <a:off x="1882735" y="3845196"/>
            <a:ext cx="1044302" cy="10136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38" idx="3"/>
            <a:endCxn id="43" idx="1"/>
          </p:cNvCxnSpPr>
          <p:nvPr/>
        </p:nvCxnSpPr>
        <p:spPr>
          <a:xfrm>
            <a:off x="1891362" y="4447238"/>
            <a:ext cx="1039642" cy="5974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9" idx="3"/>
          </p:cNvCxnSpPr>
          <p:nvPr/>
        </p:nvCxnSpPr>
        <p:spPr>
          <a:xfrm>
            <a:off x="1882735" y="5044691"/>
            <a:ext cx="1044302" cy="1189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0" idx="3"/>
            <a:endCxn id="43" idx="2"/>
          </p:cNvCxnSpPr>
          <p:nvPr/>
        </p:nvCxnSpPr>
        <p:spPr>
          <a:xfrm flipV="1">
            <a:off x="1882735" y="5229357"/>
            <a:ext cx="1277573" cy="4127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04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500"/>
                                        <p:tgtEl>
                                          <p:spTgt spid="7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fade">
                                      <p:cBhvr>
                                        <p:cTn id="18" dur="500"/>
                                        <p:tgtEl>
                                          <p:spTgt spid="7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fade">
                                      <p:cBhvr>
                                        <p:cTn id="21" dur="500"/>
                                        <p:tgtEl>
                                          <p:spTgt spid="7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fade">
                                      <p:cBhvr>
                                        <p:cTn id="24" dur="500"/>
                                        <p:tgtEl>
                                          <p:spTgt spid="70"/>
                                        </p:tgtEl>
                                      </p:cBhvr>
                                    </p:animEffect>
                                  </p:childTnLst>
                                </p:cTn>
                              </p:par>
                              <p:par>
                                <p:cTn id="25" presetID="10" presetClass="entr" presetSubtype="0"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animBg="1"/>
      <p:bldP spid="73" grpId="0"/>
      <p:bldP spid="76" grpId="0" animBg="1"/>
      <p:bldP spid="77" grpId="0" animBg="1"/>
      <p:bldP spid="78" grpId="0" animBg="1"/>
      <p:bldP spid="7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Coarse-grained </a:t>
            </a:r>
            <a:r>
              <a:rPr lang="en-US" dirty="0"/>
              <a:t>Mutation </a:t>
            </a:r>
            <a:r>
              <a:rPr lang="en-US" dirty="0" smtClean="0"/>
              <a:t>Operator</a:t>
            </a:r>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8</a:t>
            </a:fld>
            <a:endParaRPr lang="en-US" dirty="0"/>
          </a:p>
        </p:txBody>
      </p:sp>
      <p:sp>
        <p:nvSpPr>
          <p:cNvPr id="99" name="TextBox 98"/>
          <p:cNvSpPr txBox="1"/>
          <p:nvPr/>
        </p:nvSpPr>
        <p:spPr>
          <a:xfrm>
            <a:off x="5570394" y="1348552"/>
            <a:ext cx="5548315" cy="923330"/>
          </a:xfrm>
          <a:prstGeom prst="rect">
            <a:avLst/>
          </a:prstGeom>
          <a:noFill/>
        </p:spPr>
        <p:txBody>
          <a:bodyPr wrap="none" rtlCol="0">
            <a:spAutoFit/>
          </a:bodyPr>
          <a:lstStyle/>
          <a:p>
            <a:pPr algn="ctr"/>
            <a:r>
              <a:rPr lang="en-US" dirty="0">
                <a:solidFill>
                  <a:srgbClr val="00B050"/>
                </a:solidFill>
              </a:rPr>
              <a:t>1</a:t>
            </a:r>
            <a:r>
              <a:rPr lang="en-US" dirty="0" smtClean="0">
                <a:solidFill>
                  <a:srgbClr val="00B050"/>
                </a:solidFill>
              </a:rPr>
              <a:t>0 Fine-grained Operators refined from OASN</a:t>
            </a:r>
          </a:p>
          <a:p>
            <a:pPr algn="ctr"/>
            <a:r>
              <a:rPr lang="en-US" dirty="0" smtClean="0">
                <a:solidFill>
                  <a:srgbClr val="00B050"/>
                </a:solidFill>
              </a:rPr>
              <a:t>OASN</a:t>
            </a:r>
            <a:r>
              <a:rPr lang="en-US" baseline="-25000" dirty="0" smtClean="0">
                <a:solidFill>
                  <a:srgbClr val="00B050"/>
                </a:solidFill>
              </a:rPr>
              <a:t>+ </a:t>
            </a:r>
            <a:r>
              <a:rPr lang="en-US" baseline="-25000" dirty="0" smtClean="0">
                <a:solidFill>
                  <a:srgbClr val="00B050"/>
                </a:solidFill>
                <a:sym typeface="Wingdings" panose="05000000000000000000" pitchFamily="2" charset="2"/>
              </a:rPr>
              <a:t> &gt;&gt;</a:t>
            </a:r>
            <a:r>
              <a:rPr lang="en-US" dirty="0" smtClean="0">
                <a:solidFill>
                  <a:srgbClr val="00B050"/>
                </a:solidFill>
                <a:sym typeface="Wingdings" panose="05000000000000000000" pitchFamily="2" charset="2"/>
              </a:rPr>
              <a:t>,</a:t>
            </a:r>
            <a:r>
              <a:rPr lang="en-US" dirty="0" smtClean="0">
                <a:solidFill>
                  <a:srgbClr val="00B050"/>
                </a:solidFill>
              </a:rPr>
              <a:t> </a:t>
            </a:r>
            <a:r>
              <a:rPr lang="en-US" dirty="0">
                <a:solidFill>
                  <a:srgbClr val="00B050"/>
                </a:solidFill>
              </a:rPr>
              <a:t>OASN</a:t>
            </a:r>
            <a:r>
              <a:rPr lang="en-US" baseline="-25000" dirty="0" smtClean="0">
                <a:solidFill>
                  <a:srgbClr val="00B050"/>
                </a:solidFill>
              </a:rPr>
              <a:t>+ </a:t>
            </a:r>
            <a:r>
              <a:rPr lang="en-US" baseline="-25000" dirty="0" smtClean="0">
                <a:solidFill>
                  <a:srgbClr val="00B050"/>
                </a:solidFill>
                <a:sym typeface="Wingdings" panose="05000000000000000000" pitchFamily="2" charset="2"/>
              </a:rPr>
              <a:t> &lt;&lt;,</a:t>
            </a:r>
            <a:r>
              <a:rPr lang="en-US" dirty="0" smtClean="0">
                <a:solidFill>
                  <a:srgbClr val="00B050"/>
                </a:solidFill>
              </a:rPr>
              <a:t> OASN</a:t>
            </a:r>
            <a:r>
              <a:rPr lang="en-US" baseline="-25000" dirty="0" smtClean="0">
                <a:solidFill>
                  <a:srgbClr val="00B050"/>
                </a:solidFill>
              </a:rPr>
              <a:t>- </a:t>
            </a:r>
            <a:r>
              <a:rPr lang="en-US" baseline="-25000" dirty="0" smtClean="0">
                <a:solidFill>
                  <a:srgbClr val="00B050"/>
                </a:solidFill>
                <a:sym typeface="Wingdings" panose="05000000000000000000" pitchFamily="2" charset="2"/>
              </a:rPr>
              <a:t> &gt;&gt;,</a:t>
            </a:r>
            <a:r>
              <a:rPr lang="en-US" dirty="0" smtClean="0">
                <a:solidFill>
                  <a:srgbClr val="00B050"/>
                </a:solidFill>
              </a:rPr>
              <a:t> OASN</a:t>
            </a:r>
            <a:r>
              <a:rPr lang="en-US" baseline="-25000" dirty="0" smtClean="0">
                <a:solidFill>
                  <a:srgbClr val="00B050"/>
                </a:solidFill>
              </a:rPr>
              <a:t>- </a:t>
            </a:r>
            <a:r>
              <a:rPr lang="en-US" baseline="-25000" dirty="0" smtClean="0">
                <a:solidFill>
                  <a:srgbClr val="00B050"/>
                </a:solidFill>
                <a:sym typeface="Wingdings" panose="05000000000000000000" pitchFamily="2" charset="2"/>
              </a:rPr>
              <a:t> &lt;&lt;,</a:t>
            </a:r>
            <a:r>
              <a:rPr lang="en-US" dirty="0" smtClean="0">
                <a:solidFill>
                  <a:srgbClr val="00B050"/>
                </a:solidFill>
              </a:rPr>
              <a:t> OASN</a:t>
            </a:r>
            <a:r>
              <a:rPr lang="en-US" baseline="-25000" dirty="0" smtClean="0">
                <a:solidFill>
                  <a:srgbClr val="00B050"/>
                </a:solidFill>
              </a:rPr>
              <a:t>* </a:t>
            </a:r>
            <a:r>
              <a:rPr lang="en-US" baseline="-25000" dirty="0" smtClean="0">
                <a:solidFill>
                  <a:srgbClr val="00B050"/>
                </a:solidFill>
                <a:sym typeface="Wingdings" panose="05000000000000000000" pitchFamily="2" charset="2"/>
              </a:rPr>
              <a:t> &gt;&gt;,</a:t>
            </a:r>
            <a:r>
              <a:rPr lang="en-US" dirty="0" smtClean="0">
                <a:solidFill>
                  <a:srgbClr val="00B050"/>
                </a:solidFill>
              </a:rPr>
              <a:t> </a:t>
            </a:r>
            <a:br>
              <a:rPr lang="en-US" dirty="0" smtClean="0">
                <a:solidFill>
                  <a:srgbClr val="00B050"/>
                </a:solidFill>
              </a:rPr>
            </a:br>
            <a:r>
              <a:rPr lang="en-US" dirty="0" smtClean="0">
                <a:solidFill>
                  <a:srgbClr val="00B050"/>
                </a:solidFill>
              </a:rPr>
              <a:t>OASN</a:t>
            </a:r>
            <a:r>
              <a:rPr lang="en-US" baseline="-25000" dirty="0" smtClean="0">
                <a:solidFill>
                  <a:srgbClr val="00B050"/>
                </a:solidFill>
              </a:rPr>
              <a:t>* </a:t>
            </a:r>
            <a:r>
              <a:rPr lang="en-US" baseline="-25000" dirty="0" smtClean="0">
                <a:solidFill>
                  <a:srgbClr val="00B050"/>
                </a:solidFill>
                <a:sym typeface="Wingdings" panose="05000000000000000000" pitchFamily="2" charset="2"/>
              </a:rPr>
              <a:t> &lt;&lt;,</a:t>
            </a:r>
            <a:r>
              <a:rPr lang="en-US" dirty="0" smtClean="0">
                <a:solidFill>
                  <a:srgbClr val="00B050"/>
                </a:solidFill>
              </a:rPr>
              <a:t> OASN</a:t>
            </a:r>
            <a:r>
              <a:rPr lang="en-US" baseline="-25000" dirty="0" smtClean="0">
                <a:solidFill>
                  <a:srgbClr val="00B050"/>
                </a:solidFill>
              </a:rPr>
              <a:t>/ </a:t>
            </a:r>
            <a:r>
              <a:rPr lang="en-US" baseline="-25000" dirty="0" smtClean="0">
                <a:solidFill>
                  <a:srgbClr val="00B050"/>
                </a:solidFill>
                <a:sym typeface="Wingdings" panose="05000000000000000000" pitchFamily="2" charset="2"/>
              </a:rPr>
              <a:t> &gt;&gt;,</a:t>
            </a:r>
            <a:r>
              <a:rPr lang="en-US" dirty="0" smtClean="0">
                <a:solidFill>
                  <a:srgbClr val="00B050"/>
                </a:solidFill>
              </a:rPr>
              <a:t> OASN</a:t>
            </a:r>
            <a:r>
              <a:rPr lang="en-US" baseline="-25000" dirty="0" smtClean="0">
                <a:solidFill>
                  <a:srgbClr val="00B050"/>
                </a:solidFill>
              </a:rPr>
              <a:t>/ </a:t>
            </a:r>
            <a:r>
              <a:rPr lang="en-US" baseline="-25000" dirty="0" smtClean="0">
                <a:solidFill>
                  <a:srgbClr val="00B050"/>
                </a:solidFill>
                <a:sym typeface="Wingdings" panose="05000000000000000000" pitchFamily="2" charset="2"/>
              </a:rPr>
              <a:t> &lt;&lt;,</a:t>
            </a:r>
            <a:r>
              <a:rPr lang="en-US" dirty="0" smtClean="0">
                <a:solidFill>
                  <a:srgbClr val="00B050"/>
                </a:solidFill>
              </a:rPr>
              <a:t> OASN</a:t>
            </a:r>
            <a:r>
              <a:rPr lang="en-US" baseline="-25000" dirty="0" smtClean="0">
                <a:solidFill>
                  <a:srgbClr val="00B050"/>
                </a:solidFill>
              </a:rPr>
              <a:t>% </a:t>
            </a:r>
            <a:r>
              <a:rPr lang="en-US" baseline="-25000" dirty="0" smtClean="0">
                <a:solidFill>
                  <a:srgbClr val="00B050"/>
                </a:solidFill>
                <a:sym typeface="Wingdings" panose="05000000000000000000" pitchFamily="2" charset="2"/>
              </a:rPr>
              <a:t> &gt;&gt;,</a:t>
            </a:r>
            <a:r>
              <a:rPr lang="en-US" dirty="0" smtClean="0">
                <a:solidFill>
                  <a:srgbClr val="00B050"/>
                </a:solidFill>
              </a:rPr>
              <a:t> OASN</a:t>
            </a:r>
            <a:r>
              <a:rPr lang="en-US" baseline="-25000" dirty="0" smtClean="0">
                <a:solidFill>
                  <a:srgbClr val="00B050"/>
                </a:solidFill>
              </a:rPr>
              <a:t>% </a:t>
            </a:r>
            <a:r>
              <a:rPr lang="en-US" baseline="-25000" dirty="0" smtClean="0">
                <a:solidFill>
                  <a:srgbClr val="00B050"/>
                </a:solidFill>
                <a:sym typeface="Wingdings" panose="05000000000000000000" pitchFamily="2" charset="2"/>
              </a:rPr>
              <a:t> &lt;&lt;</a:t>
            </a:r>
            <a:endParaRPr lang="en-US" dirty="0" smtClean="0">
              <a:solidFill>
                <a:srgbClr val="00B050"/>
              </a:solidFill>
            </a:endParaRPr>
          </a:p>
        </p:txBody>
      </p:sp>
      <p:sp>
        <p:nvSpPr>
          <p:cNvPr id="104" name="TextBox 103"/>
          <p:cNvSpPr txBox="1"/>
          <p:nvPr/>
        </p:nvSpPr>
        <p:spPr>
          <a:xfrm>
            <a:off x="7439137" y="2521268"/>
            <a:ext cx="406719" cy="369332"/>
          </a:xfrm>
          <a:prstGeom prst="rect">
            <a:avLst/>
          </a:prstGeom>
          <a:noFill/>
          <a:ln>
            <a:solidFill>
              <a:schemeClr val="tx1"/>
            </a:solidFill>
          </a:ln>
        </p:spPr>
        <p:txBody>
          <a:bodyPr wrap="square" rtlCol="0">
            <a:spAutoFit/>
          </a:bodyPr>
          <a:lstStyle/>
          <a:p>
            <a:pPr algn="ctr"/>
            <a:r>
              <a:rPr lang="en-US" dirty="0" smtClean="0"/>
              <a:t>+</a:t>
            </a:r>
            <a:endParaRPr lang="en-US" dirty="0"/>
          </a:p>
        </p:txBody>
      </p:sp>
      <p:sp>
        <p:nvSpPr>
          <p:cNvPr id="106" name="TextBox 105"/>
          <p:cNvSpPr txBox="1"/>
          <p:nvPr/>
        </p:nvSpPr>
        <p:spPr>
          <a:xfrm>
            <a:off x="7439137" y="3985339"/>
            <a:ext cx="406719" cy="369332"/>
          </a:xfrm>
          <a:prstGeom prst="rect">
            <a:avLst/>
          </a:prstGeom>
          <a:noFill/>
          <a:ln>
            <a:solidFill>
              <a:schemeClr val="tx1"/>
            </a:solidFill>
          </a:ln>
        </p:spPr>
        <p:txBody>
          <a:bodyPr wrap="square" rtlCol="0">
            <a:spAutoFit/>
          </a:bodyPr>
          <a:lstStyle/>
          <a:p>
            <a:pPr algn="ctr"/>
            <a:r>
              <a:rPr lang="en-US" dirty="0"/>
              <a:t>*</a:t>
            </a:r>
          </a:p>
        </p:txBody>
      </p:sp>
      <p:sp>
        <p:nvSpPr>
          <p:cNvPr id="108" name="TextBox 107"/>
          <p:cNvSpPr txBox="1"/>
          <p:nvPr/>
        </p:nvSpPr>
        <p:spPr>
          <a:xfrm>
            <a:off x="7439136" y="5449258"/>
            <a:ext cx="406719" cy="369332"/>
          </a:xfrm>
          <a:prstGeom prst="rect">
            <a:avLst/>
          </a:prstGeom>
          <a:noFill/>
          <a:ln>
            <a:solidFill>
              <a:schemeClr val="tx1"/>
            </a:solidFill>
          </a:ln>
        </p:spPr>
        <p:txBody>
          <a:bodyPr wrap="square" rtlCol="0">
            <a:spAutoFit/>
          </a:bodyPr>
          <a:lstStyle/>
          <a:p>
            <a:pPr algn="ctr"/>
            <a:r>
              <a:rPr lang="en-US" dirty="0"/>
              <a:t>%</a:t>
            </a:r>
          </a:p>
        </p:txBody>
      </p:sp>
      <p:sp>
        <p:nvSpPr>
          <p:cNvPr id="109" name="TextBox 108"/>
          <p:cNvSpPr txBox="1"/>
          <p:nvPr/>
        </p:nvSpPr>
        <p:spPr>
          <a:xfrm>
            <a:off x="8834618" y="2521268"/>
            <a:ext cx="466228" cy="369332"/>
          </a:xfrm>
          <a:prstGeom prst="rect">
            <a:avLst/>
          </a:prstGeom>
          <a:noFill/>
          <a:ln>
            <a:solidFill>
              <a:schemeClr val="tx1"/>
            </a:solidFill>
          </a:ln>
        </p:spPr>
        <p:txBody>
          <a:bodyPr wrap="square" rtlCol="0">
            <a:spAutoFit/>
          </a:bodyPr>
          <a:lstStyle/>
          <a:p>
            <a:pPr algn="ctr"/>
            <a:r>
              <a:rPr lang="en-US" dirty="0" smtClean="0"/>
              <a:t>&gt;&gt;</a:t>
            </a:r>
            <a:endParaRPr lang="en-US" dirty="0"/>
          </a:p>
        </p:txBody>
      </p:sp>
      <p:sp>
        <p:nvSpPr>
          <p:cNvPr id="110" name="TextBox 109"/>
          <p:cNvSpPr txBox="1"/>
          <p:nvPr/>
        </p:nvSpPr>
        <p:spPr>
          <a:xfrm>
            <a:off x="8834618" y="3115129"/>
            <a:ext cx="466227" cy="369332"/>
          </a:xfrm>
          <a:prstGeom prst="rect">
            <a:avLst/>
          </a:prstGeom>
          <a:noFill/>
          <a:ln>
            <a:solidFill>
              <a:schemeClr val="tx1"/>
            </a:solidFill>
          </a:ln>
        </p:spPr>
        <p:txBody>
          <a:bodyPr wrap="square" rtlCol="0">
            <a:spAutoFit/>
          </a:bodyPr>
          <a:lstStyle/>
          <a:p>
            <a:pPr algn="ctr"/>
            <a:r>
              <a:rPr lang="en-US" dirty="0" smtClean="0"/>
              <a:t>&lt;&lt;</a:t>
            </a:r>
            <a:endParaRPr lang="en-US" dirty="0"/>
          </a:p>
        </p:txBody>
      </p:sp>
      <p:sp>
        <p:nvSpPr>
          <p:cNvPr id="112" name="TextBox 111"/>
          <p:cNvSpPr txBox="1"/>
          <p:nvPr/>
        </p:nvSpPr>
        <p:spPr>
          <a:xfrm>
            <a:off x="8834619" y="4863617"/>
            <a:ext cx="466226" cy="369332"/>
          </a:xfrm>
          <a:prstGeom prst="rect">
            <a:avLst/>
          </a:prstGeom>
          <a:noFill/>
          <a:ln>
            <a:solidFill>
              <a:schemeClr val="tx1"/>
            </a:solidFill>
          </a:ln>
        </p:spPr>
        <p:txBody>
          <a:bodyPr wrap="square" rtlCol="0">
            <a:spAutoFit/>
          </a:bodyPr>
          <a:lstStyle/>
          <a:p>
            <a:pPr algn="ctr"/>
            <a:r>
              <a:rPr lang="en-US" dirty="0" smtClean="0"/>
              <a:t>&lt;&lt;</a:t>
            </a:r>
            <a:endParaRPr lang="en-US" dirty="0"/>
          </a:p>
        </p:txBody>
      </p:sp>
      <p:sp>
        <p:nvSpPr>
          <p:cNvPr id="113" name="TextBox 112"/>
          <p:cNvSpPr txBox="1"/>
          <p:nvPr/>
        </p:nvSpPr>
        <p:spPr>
          <a:xfrm>
            <a:off x="8834619" y="5449258"/>
            <a:ext cx="466226" cy="369332"/>
          </a:xfrm>
          <a:prstGeom prst="rect">
            <a:avLst/>
          </a:prstGeom>
          <a:noFill/>
          <a:ln>
            <a:solidFill>
              <a:schemeClr val="tx1"/>
            </a:solidFill>
          </a:ln>
        </p:spPr>
        <p:txBody>
          <a:bodyPr wrap="square" rtlCol="0">
            <a:spAutoFit/>
          </a:bodyPr>
          <a:lstStyle/>
          <a:p>
            <a:pPr algn="ctr"/>
            <a:r>
              <a:rPr lang="en-US" dirty="0" smtClean="0"/>
              <a:t>&gt;&gt;</a:t>
            </a:r>
            <a:endParaRPr lang="en-US" dirty="0"/>
          </a:p>
        </p:txBody>
      </p:sp>
      <p:cxnSp>
        <p:nvCxnSpPr>
          <p:cNvPr id="140" name="Straight Arrow Connector 139"/>
          <p:cNvCxnSpPr>
            <a:stCxn id="104" idx="3"/>
            <a:endCxn id="109" idx="1"/>
          </p:cNvCxnSpPr>
          <p:nvPr/>
        </p:nvCxnSpPr>
        <p:spPr>
          <a:xfrm>
            <a:off x="7845856" y="2705934"/>
            <a:ext cx="98876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7447764" y="3112981"/>
            <a:ext cx="406719" cy="369332"/>
          </a:xfrm>
          <a:prstGeom prst="rect">
            <a:avLst/>
          </a:prstGeom>
          <a:noFill/>
          <a:ln>
            <a:solidFill>
              <a:schemeClr val="tx1"/>
            </a:solidFill>
          </a:ln>
        </p:spPr>
        <p:txBody>
          <a:bodyPr wrap="square" rtlCol="0">
            <a:spAutoFit/>
          </a:bodyPr>
          <a:lstStyle/>
          <a:p>
            <a:pPr algn="ctr"/>
            <a:r>
              <a:rPr lang="en-US" dirty="0" smtClean="0"/>
              <a:t>+</a:t>
            </a:r>
            <a:endParaRPr lang="en-US" dirty="0"/>
          </a:p>
        </p:txBody>
      </p:sp>
      <p:cxnSp>
        <p:nvCxnSpPr>
          <p:cNvPr id="142" name="Straight Arrow Connector 141"/>
          <p:cNvCxnSpPr>
            <a:stCxn id="141" idx="3"/>
            <a:endCxn id="110" idx="1"/>
          </p:cNvCxnSpPr>
          <p:nvPr/>
        </p:nvCxnSpPr>
        <p:spPr>
          <a:xfrm>
            <a:off x="7854483" y="3297647"/>
            <a:ext cx="980135" cy="21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48" name="Group 147"/>
          <p:cNvGrpSpPr/>
          <p:nvPr/>
        </p:nvGrpSpPr>
        <p:grpSpPr>
          <a:xfrm>
            <a:off x="8337282" y="3609858"/>
            <a:ext cx="65418" cy="277015"/>
            <a:chOff x="5745192" y="2971080"/>
            <a:chExt cx="65418" cy="277015"/>
          </a:xfrm>
        </p:grpSpPr>
        <p:sp>
          <p:nvSpPr>
            <p:cNvPr id="145" name="Oval 144"/>
            <p:cNvSpPr/>
            <p:nvPr/>
          </p:nvSpPr>
          <p:spPr>
            <a:xfrm>
              <a:off x="5745192" y="2971080"/>
              <a:ext cx="65418" cy="65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5745192" y="3078139"/>
              <a:ext cx="65418" cy="65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5745192" y="3182677"/>
              <a:ext cx="65418" cy="65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TextBox 148"/>
          <p:cNvSpPr txBox="1"/>
          <p:nvPr/>
        </p:nvSpPr>
        <p:spPr>
          <a:xfrm>
            <a:off x="8834619" y="3986776"/>
            <a:ext cx="466226" cy="369332"/>
          </a:xfrm>
          <a:prstGeom prst="rect">
            <a:avLst/>
          </a:prstGeom>
          <a:noFill/>
          <a:ln>
            <a:solidFill>
              <a:schemeClr val="tx1"/>
            </a:solidFill>
          </a:ln>
        </p:spPr>
        <p:txBody>
          <a:bodyPr wrap="square" rtlCol="0">
            <a:spAutoFit/>
          </a:bodyPr>
          <a:lstStyle/>
          <a:p>
            <a:pPr algn="ctr"/>
            <a:r>
              <a:rPr lang="en-US" dirty="0" smtClean="0"/>
              <a:t>&gt;&gt;</a:t>
            </a:r>
            <a:endParaRPr lang="en-US" dirty="0"/>
          </a:p>
        </p:txBody>
      </p:sp>
      <p:cxnSp>
        <p:nvCxnSpPr>
          <p:cNvPr id="150" name="Straight Arrow Connector 149"/>
          <p:cNvCxnSpPr>
            <a:stCxn id="106" idx="3"/>
            <a:endCxn id="149" idx="1"/>
          </p:cNvCxnSpPr>
          <p:nvPr/>
        </p:nvCxnSpPr>
        <p:spPr>
          <a:xfrm>
            <a:off x="7845856" y="4170005"/>
            <a:ext cx="988763" cy="14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54" name="Group 153"/>
          <p:cNvGrpSpPr/>
          <p:nvPr/>
        </p:nvGrpSpPr>
        <p:grpSpPr>
          <a:xfrm>
            <a:off x="8337282" y="4480067"/>
            <a:ext cx="65418" cy="277015"/>
            <a:chOff x="5745192" y="2971080"/>
            <a:chExt cx="65418" cy="277015"/>
          </a:xfrm>
        </p:grpSpPr>
        <p:sp>
          <p:nvSpPr>
            <p:cNvPr id="155" name="Oval 154"/>
            <p:cNvSpPr/>
            <p:nvPr/>
          </p:nvSpPr>
          <p:spPr>
            <a:xfrm>
              <a:off x="5745192" y="2971080"/>
              <a:ext cx="65418" cy="65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5745192" y="3078139"/>
              <a:ext cx="65418" cy="65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5745192" y="3182677"/>
              <a:ext cx="65418" cy="65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p:cNvSpPr txBox="1"/>
          <p:nvPr/>
        </p:nvSpPr>
        <p:spPr>
          <a:xfrm>
            <a:off x="7447763" y="4863617"/>
            <a:ext cx="406719" cy="369332"/>
          </a:xfrm>
          <a:prstGeom prst="rect">
            <a:avLst/>
          </a:prstGeom>
          <a:noFill/>
          <a:ln>
            <a:solidFill>
              <a:schemeClr val="tx1"/>
            </a:solidFill>
          </a:ln>
        </p:spPr>
        <p:txBody>
          <a:bodyPr wrap="square" rtlCol="0">
            <a:spAutoFit/>
          </a:bodyPr>
          <a:lstStyle/>
          <a:p>
            <a:pPr algn="ctr"/>
            <a:r>
              <a:rPr lang="en-US" dirty="0"/>
              <a:t>%</a:t>
            </a:r>
          </a:p>
        </p:txBody>
      </p:sp>
      <p:cxnSp>
        <p:nvCxnSpPr>
          <p:cNvPr id="159" name="Straight Arrow Connector 158"/>
          <p:cNvCxnSpPr>
            <a:stCxn id="158" idx="3"/>
            <a:endCxn id="112" idx="1"/>
          </p:cNvCxnSpPr>
          <p:nvPr/>
        </p:nvCxnSpPr>
        <p:spPr>
          <a:xfrm>
            <a:off x="7854482" y="5048283"/>
            <a:ext cx="98013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stCxn id="108" idx="3"/>
            <a:endCxn id="113" idx="1"/>
          </p:cNvCxnSpPr>
          <p:nvPr/>
        </p:nvCxnSpPr>
        <p:spPr>
          <a:xfrm>
            <a:off x="7845855" y="5633924"/>
            <a:ext cx="98876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7" name="Rectangle 166"/>
          <p:cNvSpPr/>
          <p:nvPr/>
        </p:nvSpPr>
        <p:spPr>
          <a:xfrm>
            <a:off x="7346149" y="2449429"/>
            <a:ext cx="2047684" cy="510732"/>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a:off x="7346149" y="3032318"/>
            <a:ext cx="2047684" cy="510732"/>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7346148" y="3913548"/>
            <a:ext cx="2047684" cy="510732"/>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7346148" y="4794778"/>
            <a:ext cx="2047684" cy="510732"/>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7346148" y="5386778"/>
            <a:ext cx="2047684" cy="510732"/>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extBox 244"/>
          <p:cNvSpPr txBox="1"/>
          <p:nvPr/>
        </p:nvSpPr>
        <p:spPr>
          <a:xfrm>
            <a:off x="9497683" y="2521268"/>
            <a:ext cx="1227610" cy="369332"/>
          </a:xfrm>
          <a:prstGeom prst="rect">
            <a:avLst/>
          </a:prstGeom>
          <a:noFill/>
        </p:spPr>
        <p:txBody>
          <a:bodyPr wrap="square" rtlCol="0">
            <a:spAutoFit/>
          </a:bodyPr>
          <a:lstStyle/>
          <a:p>
            <a:r>
              <a:rPr lang="en-US" dirty="0" smtClean="0"/>
              <a:t>OASN</a:t>
            </a:r>
            <a:r>
              <a:rPr lang="en-US" baseline="-25000" dirty="0" smtClean="0"/>
              <a:t>+ </a:t>
            </a:r>
            <a:r>
              <a:rPr lang="en-US" sz="1200" baseline="-25000" dirty="0" smtClean="0">
                <a:sym typeface="Wingdings" panose="05000000000000000000" pitchFamily="2" charset="2"/>
              </a:rPr>
              <a:t> </a:t>
            </a:r>
            <a:r>
              <a:rPr lang="en-US" baseline="-25000" dirty="0" smtClean="0">
                <a:sym typeface="Wingdings" panose="05000000000000000000" pitchFamily="2" charset="2"/>
              </a:rPr>
              <a:t>&gt;&gt;</a:t>
            </a:r>
            <a:endParaRPr lang="en-US" dirty="0"/>
          </a:p>
        </p:txBody>
      </p:sp>
      <p:sp>
        <p:nvSpPr>
          <p:cNvPr id="246" name="TextBox 245"/>
          <p:cNvSpPr txBox="1"/>
          <p:nvPr/>
        </p:nvSpPr>
        <p:spPr>
          <a:xfrm>
            <a:off x="9497683" y="3064284"/>
            <a:ext cx="1227610" cy="369332"/>
          </a:xfrm>
          <a:prstGeom prst="rect">
            <a:avLst/>
          </a:prstGeom>
          <a:noFill/>
        </p:spPr>
        <p:txBody>
          <a:bodyPr wrap="square" rtlCol="0">
            <a:spAutoFit/>
          </a:bodyPr>
          <a:lstStyle/>
          <a:p>
            <a:r>
              <a:rPr lang="en-US" dirty="0" smtClean="0"/>
              <a:t>OASN</a:t>
            </a:r>
            <a:r>
              <a:rPr lang="en-US" baseline="-25000" dirty="0" smtClean="0"/>
              <a:t>+ </a:t>
            </a:r>
            <a:r>
              <a:rPr lang="en-US" sz="1200" baseline="-25000" dirty="0" smtClean="0">
                <a:sym typeface="Wingdings" panose="05000000000000000000" pitchFamily="2" charset="2"/>
              </a:rPr>
              <a:t> </a:t>
            </a:r>
            <a:r>
              <a:rPr lang="en-US" baseline="-25000" dirty="0" smtClean="0">
                <a:sym typeface="Wingdings" panose="05000000000000000000" pitchFamily="2" charset="2"/>
              </a:rPr>
              <a:t>&lt;&lt;</a:t>
            </a:r>
            <a:endParaRPr lang="en-US" dirty="0"/>
          </a:p>
        </p:txBody>
      </p:sp>
      <p:sp>
        <p:nvSpPr>
          <p:cNvPr id="247" name="TextBox 246"/>
          <p:cNvSpPr txBox="1"/>
          <p:nvPr/>
        </p:nvSpPr>
        <p:spPr>
          <a:xfrm>
            <a:off x="9497683" y="3961551"/>
            <a:ext cx="1227610" cy="369332"/>
          </a:xfrm>
          <a:prstGeom prst="rect">
            <a:avLst/>
          </a:prstGeom>
          <a:noFill/>
        </p:spPr>
        <p:txBody>
          <a:bodyPr wrap="square" rtlCol="0">
            <a:spAutoFit/>
          </a:bodyPr>
          <a:lstStyle/>
          <a:p>
            <a:r>
              <a:rPr lang="en-US" dirty="0" smtClean="0"/>
              <a:t>OASN</a:t>
            </a:r>
            <a:r>
              <a:rPr lang="en-US" baseline="-25000" dirty="0" smtClean="0"/>
              <a:t>* </a:t>
            </a:r>
            <a:r>
              <a:rPr lang="en-US" sz="1200" baseline="-25000" dirty="0" smtClean="0">
                <a:sym typeface="Wingdings" panose="05000000000000000000" pitchFamily="2" charset="2"/>
              </a:rPr>
              <a:t> </a:t>
            </a:r>
            <a:r>
              <a:rPr lang="en-US" baseline="-25000" dirty="0" smtClean="0">
                <a:sym typeface="Wingdings" panose="05000000000000000000" pitchFamily="2" charset="2"/>
              </a:rPr>
              <a:t>&gt;&gt;</a:t>
            </a:r>
            <a:endParaRPr lang="en-US" dirty="0"/>
          </a:p>
        </p:txBody>
      </p:sp>
      <p:sp>
        <p:nvSpPr>
          <p:cNvPr id="248" name="TextBox 247"/>
          <p:cNvSpPr txBox="1"/>
          <p:nvPr/>
        </p:nvSpPr>
        <p:spPr>
          <a:xfrm>
            <a:off x="9497683" y="4858818"/>
            <a:ext cx="1227610" cy="369332"/>
          </a:xfrm>
          <a:prstGeom prst="rect">
            <a:avLst/>
          </a:prstGeom>
          <a:noFill/>
        </p:spPr>
        <p:txBody>
          <a:bodyPr wrap="square" rtlCol="0">
            <a:spAutoFit/>
          </a:bodyPr>
          <a:lstStyle/>
          <a:p>
            <a:r>
              <a:rPr lang="en-US" dirty="0" smtClean="0"/>
              <a:t>OASN</a:t>
            </a:r>
            <a:r>
              <a:rPr lang="en-US" baseline="-25000" dirty="0" smtClean="0"/>
              <a:t>% </a:t>
            </a:r>
            <a:r>
              <a:rPr lang="en-US" sz="1200" baseline="-25000" dirty="0" smtClean="0">
                <a:sym typeface="Wingdings" panose="05000000000000000000" pitchFamily="2" charset="2"/>
              </a:rPr>
              <a:t> </a:t>
            </a:r>
            <a:r>
              <a:rPr lang="en-US" baseline="-25000" dirty="0" smtClean="0">
                <a:sym typeface="Wingdings" panose="05000000000000000000" pitchFamily="2" charset="2"/>
              </a:rPr>
              <a:t>&lt;&lt;</a:t>
            </a:r>
            <a:endParaRPr lang="en-US" dirty="0"/>
          </a:p>
        </p:txBody>
      </p:sp>
      <p:sp>
        <p:nvSpPr>
          <p:cNvPr id="249" name="TextBox 248"/>
          <p:cNvSpPr txBox="1"/>
          <p:nvPr/>
        </p:nvSpPr>
        <p:spPr>
          <a:xfrm>
            <a:off x="9497683" y="5449258"/>
            <a:ext cx="1227610" cy="369332"/>
          </a:xfrm>
          <a:prstGeom prst="rect">
            <a:avLst/>
          </a:prstGeom>
          <a:noFill/>
        </p:spPr>
        <p:txBody>
          <a:bodyPr wrap="square" rtlCol="0">
            <a:spAutoFit/>
          </a:bodyPr>
          <a:lstStyle/>
          <a:p>
            <a:r>
              <a:rPr lang="en-US" dirty="0" smtClean="0"/>
              <a:t>OASN</a:t>
            </a:r>
            <a:r>
              <a:rPr lang="en-US" baseline="-25000" dirty="0" smtClean="0"/>
              <a:t>% </a:t>
            </a:r>
            <a:r>
              <a:rPr lang="en-US" sz="1200" baseline="-25000" dirty="0" smtClean="0">
                <a:sym typeface="Wingdings" panose="05000000000000000000" pitchFamily="2" charset="2"/>
              </a:rPr>
              <a:t> </a:t>
            </a:r>
            <a:r>
              <a:rPr lang="en-US" baseline="-25000" dirty="0" smtClean="0">
                <a:sym typeface="Wingdings" panose="05000000000000000000" pitchFamily="2" charset="2"/>
              </a:rPr>
              <a:t>&gt;&gt;</a:t>
            </a:r>
            <a:endParaRPr lang="en-US" dirty="0"/>
          </a:p>
        </p:txBody>
      </p:sp>
      <p:sp>
        <p:nvSpPr>
          <p:cNvPr id="250" name="Right Arrow 249"/>
          <p:cNvSpPr/>
          <p:nvPr/>
        </p:nvSpPr>
        <p:spPr>
          <a:xfrm>
            <a:off x="4433913" y="4027608"/>
            <a:ext cx="2064172" cy="4173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1476018" y="3063077"/>
            <a:ext cx="406719" cy="369332"/>
          </a:xfrm>
          <a:prstGeom prst="rect">
            <a:avLst/>
          </a:prstGeom>
          <a:noFill/>
          <a:ln>
            <a:solidFill>
              <a:schemeClr val="tx1"/>
            </a:solidFill>
          </a:ln>
        </p:spPr>
        <p:txBody>
          <a:bodyPr wrap="square" rtlCol="0">
            <a:spAutoFit/>
          </a:bodyPr>
          <a:lstStyle/>
          <a:p>
            <a:pPr algn="ctr"/>
            <a:r>
              <a:rPr lang="en-US" dirty="0" smtClean="0"/>
              <a:t>+</a:t>
            </a:r>
            <a:endParaRPr lang="en-US" dirty="0"/>
          </a:p>
        </p:txBody>
      </p:sp>
      <p:sp>
        <p:nvSpPr>
          <p:cNvPr id="66" name="TextBox 65"/>
          <p:cNvSpPr txBox="1"/>
          <p:nvPr/>
        </p:nvSpPr>
        <p:spPr>
          <a:xfrm>
            <a:off x="1476016" y="3660530"/>
            <a:ext cx="406719" cy="369332"/>
          </a:xfrm>
          <a:prstGeom prst="rect">
            <a:avLst/>
          </a:prstGeom>
          <a:noFill/>
          <a:ln>
            <a:solidFill>
              <a:schemeClr val="tx1"/>
            </a:solidFill>
          </a:ln>
        </p:spPr>
        <p:txBody>
          <a:bodyPr wrap="square" rtlCol="0">
            <a:spAutoFit/>
          </a:bodyPr>
          <a:lstStyle/>
          <a:p>
            <a:pPr algn="ctr"/>
            <a:r>
              <a:rPr lang="en-US" dirty="0" smtClean="0"/>
              <a:t>-</a:t>
            </a:r>
            <a:endParaRPr lang="en-US" dirty="0"/>
          </a:p>
        </p:txBody>
      </p:sp>
      <p:sp>
        <p:nvSpPr>
          <p:cNvPr id="67" name="TextBox 66"/>
          <p:cNvSpPr txBox="1"/>
          <p:nvPr/>
        </p:nvSpPr>
        <p:spPr>
          <a:xfrm>
            <a:off x="1484643" y="4262572"/>
            <a:ext cx="406719" cy="369332"/>
          </a:xfrm>
          <a:prstGeom prst="rect">
            <a:avLst/>
          </a:prstGeom>
          <a:noFill/>
          <a:ln>
            <a:solidFill>
              <a:schemeClr val="tx1"/>
            </a:solidFill>
          </a:ln>
        </p:spPr>
        <p:txBody>
          <a:bodyPr wrap="square" rtlCol="0">
            <a:spAutoFit/>
          </a:bodyPr>
          <a:lstStyle/>
          <a:p>
            <a:pPr algn="ctr"/>
            <a:r>
              <a:rPr lang="en-US" dirty="0"/>
              <a:t>*</a:t>
            </a:r>
          </a:p>
        </p:txBody>
      </p:sp>
      <p:sp>
        <p:nvSpPr>
          <p:cNvPr id="68" name="TextBox 67"/>
          <p:cNvSpPr txBox="1"/>
          <p:nvPr/>
        </p:nvSpPr>
        <p:spPr>
          <a:xfrm>
            <a:off x="1476016" y="4860025"/>
            <a:ext cx="406719" cy="369332"/>
          </a:xfrm>
          <a:prstGeom prst="rect">
            <a:avLst/>
          </a:prstGeom>
          <a:noFill/>
          <a:ln>
            <a:solidFill>
              <a:schemeClr val="tx1"/>
            </a:solidFill>
          </a:ln>
        </p:spPr>
        <p:txBody>
          <a:bodyPr wrap="square" rtlCol="0">
            <a:spAutoFit/>
          </a:bodyPr>
          <a:lstStyle/>
          <a:p>
            <a:pPr algn="ctr"/>
            <a:r>
              <a:rPr lang="en-US" dirty="0" smtClean="0"/>
              <a:t>/</a:t>
            </a:r>
            <a:endParaRPr lang="en-US" dirty="0"/>
          </a:p>
        </p:txBody>
      </p:sp>
      <p:sp>
        <p:nvSpPr>
          <p:cNvPr id="70" name="TextBox 69"/>
          <p:cNvSpPr txBox="1"/>
          <p:nvPr/>
        </p:nvSpPr>
        <p:spPr>
          <a:xfrm>
            <a:off x="1476016" y="5457478"/>
            <a:ext cx="406719" cy="369332"/>
          </a:xfrm>
          <a:prstGeom prst="rect">
            <a:avLst/>
          </a:prstGeom>
          <a:noFill/>
          <a:ln>
            <a:solidFill>
              <a:schemeClr val="tx1"/>
            </a:solidFill>
          </a:ln>
        </p:spPr>
        <p:txBody>
          <a:bodyPr wrap="square" rtlCol="0">
            <a:spAutoFit/>
          </a:bodyPr>
          <a:lstStyle/>
          <a:p>
            <a:pPr algn="ctr"/>
            <a:r>
              <a:rPr lang="en-US" dirty="0"/>
              <a:t>%</a:t>
            </a:r>
          </a:p>
        </p:txBody>
      </p:sp>
      <p:sp>
        <p:nvSpPr>
          <p:cNvPr id="71" name="TextBox 70"/>
          <p:cNvSpPr txBox="1"/>
          <p:nvPr/>
        </p:nvSpPr>
        <p:spPr>
          <a:xfrm>
            <a:off x="2927037" y="3660530"/>
            <a:ext cx="462575" cy="369332"/>
          </a:xfrm>
          <a:prstGeom prst="rect">
            <a:avLst/>
          </a:prstGeom>
          <a:noFill/>
          <a:ln>
            <a:solidFill>
              <a:schemeClr val="tx1"/>
            </a:solidFill>
          </a:ln>
        </p:spPr>
        <p:txBody>
          <a:bodyPr wrap="square" rtlCol="0">
            <a:spAutoFit/>
          </a:bodyPr>
          <a:lstStyle/>
          <a:p>
            <a:pPr algn="ctr"/>
            <a:r>
              <a:rPr lang="en-US" dirty="0" smtClean="0"/>
              <a:t>&gt;&gt;</a:t>
            </a:r>
            <a:endParaRPr lang="en-US" dirty="0"/>
          </a:p>
        </p:txBody>
      </p:sp>
      <p:sp>
        <p:nvSpPr>
          <p:cNvPr id="73" name="TextBox 72"/>
          <p:cNvSpPr txBox="1"/>
          <p:nvPr/>
        </p:nvSpPr>
        <p:spPr>
          <a:xfrm>
            <a:off x="2931004" y="4860025"/>
            <a:ext cx="458608" cy="369332"/>
          </a:xfrm>
          <a:prstGeom prst="rect">
            <a:avLst/>
          </a:prstGeom>
          <a:noFill/>
          <a:ln>
            <a:solidFill>
              <a:schemeClr val="tx1"/>
            </a:solidFill>
          </a:ln>
        </p:spPr>
        <p:txBody>
          <a:bodyPr wrap="square" rtlCol="0">
            <a:spAutoFit/>
          </a:bodyPr>
          <a:lstStyle/>
          <a:p>
            <a:pPr algn="ctr"/>
            <a:r>
              <a:rPr lang="en-US" dirty="0" smtClean="0"/>
              <a:t>&lt;&lt;</a:t>
            </a:r>
            <a:endParaRPr lang="en-US" dirty="0"/>
          </a:p>
        </p:txBody>
      </p:sp>
      <p:sp>
        <p:nvSpPr>
          <p:cNvPr id="82" name="Rectangle 81"/>
          <p:cNvSpPr/>
          <p:nvPr/>
        </p:nvSpPr>
        <p:spPr>
          <a:xfrm>
            <a:off x="1307002" y="2892188"/>
            <a:ext cx="2199736" cy="3105510"/>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1232560" y="2577391"/>
            <a:ext cx="914400" cy="369332"/>
          </a:xfrm>
          <a:prstGeom prst="rect">
            <a:avLst/>
          </a:prstGeom>
          <a:noFill/>
        </p:spPr>
        <p:txBody>
          <a:bodyPr wrap="square" rtlCol="0">
            <a:spAutoFit/>
          </a:bodyPr>
          <a:lstStyle/>
          <a:p>
            <a:pPr algn="ctr"/>
            <a:r>
              <a:rPr lang="en-US" dirty="0" smtClean="0"/>
              <a:t>Domain</a:t>
            </a:r>
            <a:endParaRPr lang="en-US" dirty="0"/>
          </a:p>
        </p:txBody>
      </p:sp>
      <p:sp>
        <p:nvSpPr>
          <p:cNvPr id="85" name="TextBox 84"/>
          <p:cNvSpPr txBox="1"/>
          <p:nvPr/>
        </p:nvSpPr>
        <p:spPr>
          <a:xfrm>
            <a:off x="2679355" y="2570652"/>
            <a:ext cx="914400" cy="369332"/>
          </a:xfrm>
          <a:prstGeom prst="rect">
            <a:avLst/>
          </a:prstGeom>
          <a:noFill/>
        </p:spPr>
        <p:txBody>
          <a:bodyPr wrap="square" rtlCol="0">
            <a:spAutoFit/>
          </a:bodyPr>
          <a:lstStyle/>
          <a:p>
            <a:pPr algn="ctr"/>
            <a:r>
              <a:rPr lang="en-US" dirty="0" smtClean="0"/>
              <a:t>Range</a:t>
            </a:r>
            <a:endParaRPr lang="en-US" dirty="0"/>
          </a:p>
        </p:txBody>
      </p:sp>
      <p:cxnSp>
        <p:nvCxnSpPr>
          <p:cNvPr id="7" name="Straight Arrow Connector 6"/>
          <p:cNvCxnSpPr>
            <a:stCxn id="65" idx="3"/>
          </p:cNvCxnSpPr>
          <p:nvPr/>
        </p:nvCxnSpPr>
        <p:spPr>
          <a:xfrm>
            <a:off x="1882737" y="3247743"/>
            <a:ext cx="1044300" cy="4275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6" idx="3"/>
            <a:endCxn id="71" idx="1"/>
          </p:cNvCxnSpPr>
          <p:nvPr/>
        </p:nvCxnSpPr>
        <p:spPr>
          <a:xfrm>
            <a:off x="1882735" y="3845196"/>
            <a:ext cx="104430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7" idx="3"/>
          </p:cNvCxnSpPr>
          <p:nvPr/>
        </p:nvCxnSpPr>
        <p:spPr>
          <a:xfrm flipV="1">
            <a:off x="1891362" y="3961551"/>
            <a:ext cx="1035675" cy="4856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8" idx="3"/>
          </p:cNvCxnSpPr>
          <p:nvPr/>
        </p:nvCxnSpPr>
        <p:spPr>
          <a:xfrm flipV="1">
            <a:off x="1882735" y="4027608"/>
            <a:ext cx="1129406" cy="101708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0" idx="3"/>
            <a:endCxn id="71" idx="2"/>
          </p:cNvCxnSpPr>
          <p:nvPr/>
        </p:nvCxnSpPr>
        <p:spPr>
          <a:xfrm flipV="1">
            <a:off x="1882735" y="4029862"/>
            <a:ext cx="1275590" cy="161228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5" idx="3"/>
            <a:endCxn id="73" idx="0"/>
          </p:cNvCxnSpPr>
          <p:nvPr/>
        </p:nvCxnSpPr>
        <p:spPr>
          <a:xfrm>
            <a:off x="1882737" y="3247743"/>
            <a:ext cx="1277571" cy="161228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6" idx="3"/>
          </p:cNvCxnSpPr>
          <p:nvPr/>
        </p:nvCxnSpPr>
        <p:spPr>
          <a:xfrm>
            <a:off x="1882735" y="3845196"/>
            <a:ext cx="1044302" cy="10136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7" idx="3"/>
            <a:endCxn id="73" idx="1"/>
          </p:cNvCxnSpPr>
          <p:nvPr/>
        </p:nvCxnSpPr>
        <p:spPr>
          <a:xfrm>
            <a:off x="1891362" y="4447238"/>
            <a:ext cx="1039642" cy="5974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8" idx="3"/>
          </p:cNvCxnSpPr>
          <p:nvPr/>
        </p:nvCxnSpPr>
        <p:spPr>
          <a:xfrm>
            <a:off x="1882735" y="5044691"/>
            <a:ext cx="1044302" cy="1189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70" idx="3"/>
            <a:endCxn id="73" idx="2"/>
          </p:cNvCxnSpPr>
          <p:nvPr/>
        </p:nvCxnSpPr>
        <p:spPr>
          <a:xfrm flipV="1">
            <a:off x="1882735" y="5229357"/>
            <a:ext cx="1277573" cy="4127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32504" y="1864114"/>
            <a:ext cx="4887376" cy="646331"/>
          </a:xfrm>
          <a:prstGeom prst="rect">
            <a:avLst/>
          </a:prstGeom>
          <a:noFill/>
        </p:spPr>
        <p:txBody>
          <a:bodyPr wrap="square" rtlCol="0">
            <a:spAutoFit/>
          </a:bodyPr>
          <a:lstStyle/>
          <a:p>
            <a:pPr algn="ctr"/>
            <a:r>
              <a:rPr lang="en-US" dirty="0" smtClean="0">
                <a:solidFill>
                  <a:srgbClr val="FF0000"/>
                </a:solidFill>
              </a:rPr>
              <a:t>OASN (Operator Arithmetic to Shift Replacement)</a:t>
            </a:r>
          </a:p>
          <a:p>
            <a:pPr algn="ctr"/>
            <a:r>
              <a:rPr lang="en-US" dirty="0" smtClean="0"/>
              <a:t>Rule: Arithmetic Operator </a:t>
            </a:r>
            <a:r>
              <a:rPr lang="en-US" dirty="0" smtClean="0">
                <a:sym typeface="Wingdings" panose="05000000000000000000" pitchFamily="2" charset="2"/>
              </a:rPr>
              <a:t></a:t>
            </a:r>
            <a:r>
              <a:rPr lang="en-US" dirty="0" smtClean="0"/>
              <a:t> Shift Operator</a:t>
            </a:r>
            <a:endParaRPr lang="en-US" dirty="0"/>
          </a:p>
        </p:txBody>
      </p:sp>
    </p:spTree>
    <p:extLst>
      <p:ext uri="{BB962C8B-B14F-4D97-AF65-F5344CB8AC3E}">
        <p14:creationId xmlns:p14="http://schemas.microsoft.com/office/powerpoint/2010/main" val="63621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fade">
                                      <p:cBhvr>
                                        <p:cTn id="10" dur="500"/>
                                        <p:tgtEl>
                                          <p:spTgt spid="10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6"/>
                                        </p:tgtEl>
                                        <p:attrNameLst>
                                          <p:attrName>style.visibility</p:attrName>
                                        </p:attrNameLst>
                                      </p:cBhvr>
                                      <p:to>
                                        <p:strVal val="visible"/>
                                      </p:to>
                                    </p:set>
                                    <p:animEffect transition="in" filter="fade">
                                      <p:cBhvr>
                                        <p:cTn id="13" dur="500"/>
                                        <p:tgtEl>
                                          <p:spTgt spid="10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8"/>
                                        </p:tgtEl>
                                        <p:attrNameLst>
                                          <p:attrName>style.visibility</p:attrName>
                                        </p:attrNameLst>
                                      </p:cBhvr>
                                      <p:to>
                                        <p:strVal val="visible"/>
                                      </p:to>
                                    </p:set>
                                    <p:animEffect transition="in" filter="fade">
                                      <p:cBhvr>
                                        <p:cTn id="16" dur="500"/>
                                        <p:tgtEl>
                                          <p:spTgt spid="10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fade">
                                      <p:cBhvr>
                                        <p:cTn id="19" dur="500"/>
                                        <p:tgtEl>
                                          <p:spTgt spid="10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fade">
                                      <p:cBhvr>
                                        <p:cTn id="22" dur="500"/>
                                        <p:tgtEl>
                                          <p:spTgt spid="1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2"/>
                                        </p:tgtEl>
                                        <p:attrNameLst>
                                          <p:attrName>style.visibility</p:attrName>
                                        </p:attrNameLst>
                                      </p:cBhvr>
                                      <p:to>
                                        <p:strVal val="visible"/>
                                      </p:to>
                                    </p:set>
                                    <p:animEffect transition="in" filter="fade">
                                      <p:cBhvr>
                                        <p:cTn id="25" dur="500"/>
                                        <p:tgtEl>
                                          <p:spTgt spid="1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3"/>
                                        </p:tgtEl>
                                        <p:attrNameLst>
                                          <p:attrName>style.visibility</p:attrName>
                                        </p:attrNameLst>
                                      </p:cBhvr>
                                      <p:to>
                                        <p:strVal val="visible"/>
                                      </p:to>
                                    </p:set>
                                    <p:animEffect transition="in" filter="fade">
                                      <p:cBhvr>
                                        <p:cTn id="28" dur="500"/>
                                        <p:tgtEl>
                                          <p:spTgt spid="113"/>
                                        </p:tgtEl>
                                      </p:cBhvr>
                                    </p:animEffect>
                                  </p:childTnLst>
                                </p:cTn>
                              </p:par>
                              <p:par>
                                <p:cTn id="29" presetID="10" presetClass="entr" presetSubtype="0" fill="hold" nodeType="withEffect">
                                  <p:stCondLst>
                                    <p:cond delay="0"/>
                                  </p:stCondLst>
                                  <p:childTnLst>
                                    <p:set>
                                      <p:cBhvr>
                                        <p:cTn id="30" dur="1" fill="hold">
                                          <p:stCondLst>
                                            <p:cond delay="0"/>
                                          </p:stCondLst>
                                        </p:cTn>
                                        <p:tgtEl>
                                          <p:spTgt spid="140"/>
                                        </p:tgtEl>
                                        <p:attrNameLst>
                                          <p:attrName>style.visibility</p:attrName>
                                        </p:attrNameLst>
                                      </p:cBhvr>
                                      <p:to>
                                        <p:strVal val="visible"/>
                                      </p:to>
                                    </p:set>
                                    <p:animEffect transition="in" filter="fade">
                                      <p:cBhvr>
                                        <p:cTn id="31" dur="500"/>
                                        <p:tgtEl>
                                          <p:spTgt spid="1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1"/>
                                        </p:tgtEl>
                                        <p:attrNameLst>
                                          <p:attrName>style.visibility</p:attrName>
                                        </p:attrNameLst>
                                      </p:cBhvr>
                                      <p:to>
                                        <p:strVal val="visible"/>
                                      </p:to>
                                    </p:set>
                                    <p:animEffect transition="in" filter="fade">
                                      <p:cBhvr>
                                        <p:cTn id="34" dur="500"/>
                                        <p:tgtEl>
                                          <p:spTgt spid="141"/>
                                        </p:tgtEl>
                                      </p:cBhvr>
                                    </p:animEffect>
                                  </p:childTnLst>
                                </p:cTn>
                              </p:par>
                              <p:par>
                                <p:cTn id="35" presetID="10" presetClass="entr" presetSubtype="0" fill="hold" nodeType="withEffect">
                                  <p:stCondLst>
                                    <p:cond delay="0"/>
                                  </p:stCondLst>
                                  <p:childTnLst>
                                    <p:set>
                                      <p:cBhvr>
                                        <p:cTn id="36" dur="1" fill="hold">
                                          <p:stCondLst>
                                            <p:cond delay="0"/>
                                          </p:stCondLst>
                                        </p:cTn>
                                        <p:tgtEl>
                                          <p:spTgt spid="142"/>
                                        </p:tgtEl>
                                        <p:attrNameLst>
                                          <p:attrName>style.visibility</p:attrName>
                                        </p:attrNameLst>
                                      </p:cBhvr>
                                      <p:to>
                                        <p:strVal val="visible"/>
                                      </p:to>
                                    </p:set>
                                    <p:animEffect transition="in" filter="fade">
                                      <p:cBhvr>
                                        <p:cTn id="37" dur="500"/>
                                        <p:tgtEl>
                                          <p:spTgt spid="142"/>
                                        </p:tgtEl>
                                      </p:cBhvr>
                                    </p:animEffect>
                                  </p:childTnLst>
                                </p:cTn>
                              </p:par>
                              <p:par>
                                <p:cTn id="38" presetID="10" presetClass="entr" presetSubtype="0" fill="hold" nodeType="withEffect">
                                  <p:stCondLst>
                                    <p:cond delay="0"/>
                                  </p:stCondLst>
                                  <p:childTnLst>
                                    <p:set>
                                      <p:cBhvr>
                                        <p:cTn id="39" dur="1" fill="hold">
                                          <p:stCondLst>
                                            <p:cond delay="0"/>
                                          </p:stCondLst>
                                        </p:cTn>
                                        <p:tgtEl>
                                          <p:spTgt spid="148"/>
                                        </p:tgtEl>
                                        <p:attrNameLst>
                                          <p:attrName>style.visibility</p:attrName>
                                        </p:attrNameLst>
                                      </p:cBhvr>
                                      <p:to>
                                        <p:strVal val="visible"/>
                                      </p:to>
                                    </p:set>
                                    <p:animEffect transition="in" filter="fade">
                                      <p:cBhvr>
                                        <p:cTn id="40" dur="500"/>
                                        <p:tgtEl>
                                          <p:spTgt spid="14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9"/>
                                        </p:tgtEl>
                                        <p:attrNameLst>
                                          <p:attrName>style.visibility</p:attrName>
                                        </p:attrNameLst>
                                      </p:cBhvr>
                                      <p:to>
                                        <p:strVal val="visible"/>
                                      </p:to>
                                    </p:set>
                                    <p:animEffect transition="in" filter="fade">
                                      <p:cBhvr>
                                        <p:cTn id="43" dur="500"/>
                                        <p:tgtEl>
                                          <p:spTgt spid="149"/>
                                        </p:tgtEl>
                                      </p:cBhvr>
                                    </p:animEffect>
                                  </p:childTnLst>
                                </p:cTn>
                              </p:par>
                              <p:par>
                                <p:cTn id="44" presetID="10" presetClass="entr" presetSubtype="0" fill="hold" nodeType="withEffect">
                                  <p:stCondLst>
                                    <p:cond delay="0"/>
                                  </p:stCondLst>
                                  <p:childTnLst>
                                    <p:set>
                                      <p:cBhvr>
                                        <p:cTn id="45" dur="1" fill="hold">
                                          <p:stCondLst>
                                            <p:cond delay="0"/>
                                          </p:stCondLst>
                                        </p:cTn>
                                        <p:tgtEl>
                                          <p:spTgt spid="150"/>
                                        </p:tgtEl>
                                        <p:attrNameLst>
                                          <p:attrName>style.visibility</p:attrName>
                                        </p:attrNameLst>
                                      </p:cBhvr>
                                      <p:to>
                                        <p:strVal val="visible"/>
                                      </p:to>
                                    </p:set>
                                    <p:animEffect transition="in" filter="fade">
                                      <p:cBhvr>
                                        <p:cTn id="46" dur="500"/>
                                        <p:tgtEl>
                                          <p:spTgt spid="150"/>
                                        </p:tgtEl>
                                      </p:cBhvr>
                                    </p:animEffect>
                                  </p:childTnLst>
                                </p:cTn>
                              </p:par>
                              <p:par>
                                <p:cTn id="47" presetID="10" presetClass="entr" presetSubtype="0" fill="hold" nodeType="withEffect">
                                  <p:stCondLst>
                                    <p:cond delay="0"/>
                                  </p:stCondLst>
                                  <p:childTnLst>
                                    <p:set>
                                      <p:cBhvr>
                                        <p:cTn id="48" dur="1" fill="hold">
                                          <p:stCondLst>
                                            <p:cond delay="0"/>
                                          </p:stCondLst>
                                        </p:cTn>
                                        <p:tgtEl>
                                          <p:spTgt spid="154"/>
                                        </p:tgtEl>
                                        <p:attrNameLst>
                                          <p:attrName>style.visibility</p:attrName>
                                        </p:attrNameLst>
                                      </p:cBhvr>
                                      <p:to>
                                        <p:strVal val="visible"/>
                                      </p:to>
                                    </p:set>
                                    <p:animEffect transition="in" filter="fade">
                                      <p:cBhvr>
                                        <p:cTn id="49" dur="500"/>
                                        <p:tgtEl>
                                          <p:spTgt spid="15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8"/>
                                        </p:tgtEl>
                                        <p:attrNameLst>
                                          <p:attrName>style.visibility</p:attrName>
                                        </p:attrNameLst>
                                      </p:cBhvr>
                                      <p:to>
                                        <p:strVal val="visible"/>
                                      </p:to>
                                    </p:set>
                                    <p:animEffect transition="in" filter="fade">
                                      <p:cBhvr>
                                        <p:cTn id="52" dur="500"/>
                                        <p:tgtEl>
                                          <p:spTgt spid="158"/>
                                        </p:tgtEl>
                                      </p:cBhvr>
                                    </p:animEffect>
                                  </p:childTnLst>
                                </p:cTn>
                              </p:par>
                              <p:par>
                                <p:cTn id="53" presetID="10" presetClass="entr" presetSubtype="0" fill="hold" nodeType="withEffect">
                                  <p:stCondLst>
                                    <p:cond delay="0"/>
                                  </p:stCondLst>
                                  <p:childTnLst>
                                    <p:set>
                                      <p:cBhvr>
                                        <p:cTn id="54" dur="1" fill="hold">
                                          <p:stCondLst>
                                            <p:cond delay="0"/>
                                          </p:stCondLst>
                                        </p:cTn>
                                        <p:tgtEl>
                                          <p:spTgt spid="159"/>
                                        </p:tgtEl>
                                        <p:attrNameLst>
                                          <p:attrName>style.visibility</p:attrName>
                                        </p:attrNameLst>
                                      </p:cBhvr>
                                      <p:to>
                                        <p:strVal val="visible"/>
                                      </p:to>
                                    </p:set>
                                    <p:animEffect transition="in" filter="fade">
                                      <p:cBhvr>
                                        <p:cTn id="55" dur="500"/>
                                        <p:tgtEl>
                                          <p:spTgt spid="159"/>
                                        </p:tgtEl>
                                      </p:cBhvr>
                                    </p:animEffect>
                                  </p:childTnLst>
                                </p:cTn>
                              </p:par>
                              <p:par>
                                <p:cTn id="56" presetID="10" presetClass="entr" presetSubtype="0" fill="hold" nodeType="withEffect">
                                  <p:stCondLst>
                                    <p:cond delay="0"/>
                                  </p:stCondLst>
                                  <p:childTnLst>
                                    <p:set>
                                      <p:cBhvr>
                                        <p:cTn id="57" dur="1" fill="hold">
                                          <p:stCondLst>
                                            <p:cond delay="0"/>
                                          </p:stCondLst>
                                        </p:cTn>
                                        <p:tgtEl>
                                          <p:spTgt spid="162"/>
                                        </p:tgtEl>
                                        <p:attrNameLst>
                                          <p:attrName>style.visibility</p:attrName>
                                        </p:attrNameLst>
                                      </p:cBhvr>
                                      <p:to>
                                        <p:strVal val="visible"/>
                                      </p:to>
                                    </p:set>
                                    <p:animEffect transition="in" filter="fade">
                                      <p:cBhvr>
                                        <p:cTn id="58" dur="500"/>
                                        <p:tgtEl>
                                          <p:spTgt spid="16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67"/>
                                        </p:tgtEl>
                                        <p:attrNameLst>
                                          <p:attrName>style.visibility</p:attrName>
                                        </p:attrNameLst>
                                      </p:cBhvr>
                                      <p:to>
                                        <p:strVal val="visible"/>
                                      </p:to>
                                    </p:set>
                                    <p:animEffect transition="in" filter="fade">
                                      <p:cBhvr>
                                        <p:cTn id="61" dur="500"/>
                                        <p:tgtEl>
                                          <p:spTgt spid="16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41"/>
                                        </p:tgtEl>
                                        <p:attrNameLst>
                                          <p:attrName>style.visibility</p:attrName>
                                        </p:attrNameLst>
                                      </p:cBhvr>
                                      <p:to>
                                        <p:strVal val="visible"/>
                                      </p:to>
                                    </p:set>
                                    <p:animEffect transition="in" filter="fade">
                                      <p:cBhvr>
                                        <p:cTn id="64" dur="500"/>
                                        <p:tgtEl>
                                          <p:spTgt spid="24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2"/>
                                        </p:tgtEl>
                                        <p:attrNameLst>
                                          <p:attrName>style.visibility</p:attrName>
                                        </p:attrNameLst>
                                      </p:cBhvr>
                                      <p:to>
                                        <p:strVal val="visible"/>
                                      </p:to>
                                    </p:set>
                                    <p:animEffect transition="in" filter="fade">
                                      <p:cBhvr>
                                        <p:cTn id="67" dur="500"/>
                                        <p:tgtEl>
                                          <p:spTgt spid="24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43"/>
                                        </p:tgtEl>
                                        <p:attrNameLst>
                                          <p:attrName>style.visibility</p:attrName>
                                        </p:attrNameLst>
                                      </p:cBhvr>
                                      <p:to>
                                        <p:strVal val="visible"/>
                                      </p:to>
                                    </p:set>
                                    <p:animEffect transition="in" filter="fade">
                                      <p:cBhvr>
                                        <p:cTn id="70" dur="500"/>
                                        <p:tgtEl>
                                          <p:spTgt spid="24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44"/>
                                        </p:tgtEl>
                                        <p:attrNameLst>
                                          <p:attrName>style.visibility</p:attrName>
                                        </p:attrNameLst>
                                      </p:cBhvr>
                                      <p:to>
                                        <p:strVal val="visible"/>
                                      </p:to>
                                    </p:set>
                                    <p:animEffect transition="in" filter="fade">
                                      <p:cBhvr>
                                        <p:cTn id="73" dur="500"/>
                                        <p:tgtEl>
                                          <p:spTgt spid="24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45"/>
                                        </p:tgtEl>
                                        <p:attrNameLst>
                                          <p:attrName>style.visibility</p:attrName>
                                        </p:attrNameLst>
                                      </p:cBhvr>
                                      <p:to>
                                        <p:strVal val="visible"/>
                                      </p:to>
                                    </p:set>
                                    <p:animEffect transition="in" filter="fade">
                                      <p:cBhvr>
                                        <p:cTn id="76" dur="500"/>
                                        <p:tgtEl>
                                          <p:spTgt spid="24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46"/>
                                        </p:tgtEl>
                                        <p:attrNameLst>
                                          <p:attrName>style.visibility</p:attrName>
                                        </p:attrNameLst>
                                      </p:cBhvr>
                                      <p:to>
                                        <p:strVal val="visible"/>
                                      </p:to>
                                    </p:set>
                                    <p:animEffect transition="in" filter="fade">
                                      <p:cBhvr>
                                        <p:cTn id="79" dur="500"/>
                                        <p:tgtEl>
                                          <p:spTgt spid="24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47"/>
                                        </p:tgtEl>
                                        <p:attrNameLst>
                                          <p:attrName>style.visibility</p:attrName>
                                        </p:attrNameLst>
                                      </p:cBhvr>
                                      <p:to>
                                        <p:strVal val="visible"/>
                                      </p:to>
                                    </p:set>
                                    <p:animEffect transition="in" filter="fade">
                                      <p:cBhvr>
                                        <p:cTn id="82" dur="500"/>
                                        <p:tgtEl>
                                          <p:spTgt spid="24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48"/>
                                        </p:tgtEl>
                                        <p:attrNameLst>
                                          <p:attrName>style.visibility</p:attrName>
                                        </p:attrNameLst>
                                      </p:cBhvr>
                                      <p:to>
                                        <p:strVal val="visible"/>
                                      </p:to>
                                    </p:set>
                                    <p:animEffect transition="in" filter="fade">
                                      <p:cBhvr>
                                        <p:cTn id="85" dur="500"/>
                                        <p:tgtEl>
                                          <p:spTgt spid="24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49"/>
                                        </p:tgtEl>
                                        <p:attrNameLst>
                                          <p:attrName>style.visibility</p:attrName>
                                        </p:attrNameLst>
                                      </p:cBhvr>
                                      <p:to>
                                        <p:strVal val="visible"/>
                                      </p:to>
                                    </p:set>
                                    <p:animEffect transition="in" filter="fade">
                                      <p:cBhvr>
                                        <p:cTn id="88" dur="500"/>
                                        <p:tgtEl>
                                          <p:spTgt spid="24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50"/>
                                        </p:tgtEl>
                                        <p:attrNameLst>
                                          <p:attrName>style.visibility</p:attrName>
                                        </p:attrNameLst>
                                      </p:cBhvr>
                                      <p:to>
                                        <p:strVal val="visible"/>
                                      </p:to>
                                    </p:set>
                                    <p:animEffect transition="in" filter="fade">
                                      <p:cBhvr>
                                        <p:cTn id="91"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4" grpId="0" animBg="1"/>
      <p:bldP spid="106" grpId="0" animBg="1"/>
      <p:bldP spid="108" grpId="0" animBg="1"/>
      <p:bldP spid="109" grpId="0" animBg="1"/>
      <p:bldP spid="110" grpId="0" animBg="1"/>
      <p:bldP spid="112" grpId="0" animBg="1"/>
      <p:bldP spid="113" grpId="0" animBg="1"/>
      <p:bldP spid="141" grpId="0" animBg="1"/>
      <p:bldP spid="149" grpId="0" animBg="1"/>
      <p:bldP spid="158" grpId="0" animBg="1"/>
      <p:bldP spid="167" grpId="0" animBg="1"/>
      <p:bldP spid="241" grpId="0" animBg="1"/>
      <p:bldP spid="242" grpId="0" animBg="1"/>
      <p:bldP spid="243" grpId="0" animBg="1"/>
      <p:bldP spid="244" grpId="0" animBg="1"/>
      <p:bldP spid="245" grpId="0"/>
      <p:bldP spid="246" grpId="0"/>
      <p:bldP spid="247" grpId="0"/>
      <p:bldP spid="248" grpId="0"/>
      <p:bldP spid="249" grpId="0"/>
      <p:bldP spid="2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Fine-grained </a:t>
            </a:r>
            <a:r>
              <a:rPr lang="en-US" dirty="0"/>
              <a:t>Mutation </a:t>
            </a:r>
            <a:r>
              <a:rPr lang="en-US" dirty="0" smtClean="0"/>
              <a:t>Operator</a:t>
            </a:r>
            <a:endParaRPr lang="en-US" dirty="0"/>
          </a:p>
        </p:txBody>
      </p:sp>
      <p:sp>
        <p:nvSpPr>
          <p:cNvPr id="4" name="Date Placeholder 3"/>
          <p:cNvSpPr>
            <a:spLocks noGrp="1"/>
          </p:cNvSpPr>
          <p:nvPr>
            <p:ph type="dt" sz="half" idx="10"/>
          </p:nvPr>
        </p:nvSpPr>
        <p:spPr/>
        <p:txBody>
          <a:bodyPr/>
          <a:lstStyle/>
          <a:p>
            <a:r>
              <a:rPr lang="en-US" smtClean="0"/>
              <a:t>12/16/2019</a:t>
            </a:r>
            <a:endParaRPr lang="en-US"/>
          </a:p>
        </p:txBody>
      </p:sp>
      <p:sp>
        <p:nvSpPr>
          <p:cNvPr id="5" name="Slide Number Placeholder 4"/>
          <p:cNvSpPr>
            <a:spLocks noGrp="1"/>
          </p:cNvSpPr>
          <p:nvPr>
            <p:ph type="sldNum" sz="quarter" idx="12"/>
          </p:nvPr>
        </p:nvSpPr>
        <p:spPr/>
        <p:txBody>
          <a:bodyPr/>
          <a:lstStyle/>
          <a:p>
            <a:fld id="{47E81607-7F19-43FA-866D-50281015831B}" type="slidenum">
              <a:rPr lang="en-US" smtClean="0"/>
              <a:t>9</a:t>
            </a:fld>
            <a:endParaRPr lang="en-US" dirty="0"/>
          </a:p>
        </p:txBody>
      </p:sp>
      <p:sp>
        <p:nvSpPr>
          <p:cNvPr id="99" name="TextBox 98"/>
          <p:cNvSpPr txBox="1"/>
          <p:nvPr/>
        </p:nvSpPr>
        <p:spPr>
          <a:xfrm>
            <a:off x="838200" y="1768298"/>
            <a:ext cx="2633863" cy="646331"/>
          </a:xfrm>
          <a:prstGeom prst="rect">
            <a:avLst/>
          </a:prstGeom>
          <a:noFill/>
        </p:spPr>
        <p:txBody>
          <a:bodyPr wrap="none" rtlCol="0">
            <a:spAutoFit/>
          </a:bodyPr>
          <a:lstStyle/>
          <a:p>
            <a:pPr algn="ctr"/>
            <a:r>
              <a:rPr lang="en-US" dirty="0">
                <a:solidFill>
                  <a:srgbClr val="00B050"/>
                </a:solidFill>
              </a:rPr>
              <a:t>1</a:t>
            </a:r>
            <a:r>
              <a:rPr lang="en-US" dirty="0" smtClean="0">
                <a:solidFill>
                  <a:srgbClr val="00B050"/>
                </a:solidFill>
              </a:rPr>
              <a:t>0 Fine-grained Operators</a:t>
            </a:r>
          </a:p>
          <a:p>
            <a:pPr algn="ctr"/>
            <a:r>
              <a:rPr lang="en-US" dirty="0">
                <a:solidFill>
                  <a:srgbClr val="00B050"/>
                </a:solidFill>
              </a:rPr>
              <a:t>r</a:t>
            </a:r>
            <a:r>
              <a:rPr lang="en-US" dirty="0" smtClean="0">
                <a:solidFill>
                  <a:srgbClr val="00B050"/>
                </a:solidFill>
              </a:rPr>
              <a:t>efined from OASN</a:t>
            </a:r>
          </a:p>
        </p:txBody>
      </p:sp>
      <p:sp>
        <p:nvSpPr>
          <p:cNvPr id="104" name="TextBox 103"/>
          <p:cNvSpPr txBox="1"/>
          <p:nvPr/>
        </p:nvSpPr>
        <p:spPr>
          <a:xfrm>
            <a:off x="1297871" y="2598878"/>
            <a:ext cx="406719" cy="369332"/>
          </a:xfrm>
          <a:prstGeom prst="rect">
            <a:avLst/>
          </a:prstGeom>
          <a:noFill/>
          <a:ln>
            <a:solidFill>
              <a:schemeClr val="tx1"/>
            </a:solidFill>
          </a:ln>
        </p:spPr>
        <p:txBody>
          <a:bodyPr wrap="square" rtlCol="0">
            <a:spAutoFit/>
          </a:bodyPr>
          <a:lstStyle/>
          <a:p>
            <a:pPr algn="ctr"/>
            <a:r>
              <a:rPr lang="en-US" dirty="0" smtClean="0"/>
              <a:t>+</a:t>
            </a:r>
            <a:endParaRPr lang="en-US" dirty="0"/>
          </a:p>
        </p:txBody>
      </p:sp>
      <p:sp>
        <p:nvSpPr>
          <p:cNvPr id="106" name="TextBox 105"/>
          <p:cNvSpPr txBox="1"/>
          <p:nvPr/>
        </p:nvSpPr>
        <p:spPr>
          <a:xfrm>
            <a:off x="1297871" y="4062949"/>
            <a:ext cx="406719" cy="369332"/>
          </a:xfrm>
          <a:prstGeom prst="rect">
            <a:avLst/>
          </a:prstGeom>
          <a:noFill/>
          <a:ln>
            <a:solidFill>
              <a:schemeClr val="tx1"/>
            </a:solidFill>
          </a:ln>
        </p:spPr>
        <p:txBody>
          <a:bodyPr wrap="square" rtlCol="0">
            <a:spAutoFit/>
          </a:bodyPr>
          <a:lstStyle/>
          <a:p>
            <a:pPr algn="ctr"/>
            <a:r>
              <a:rPr lang="en-US" dirty="0"/>
              <a:t>*</a:t>
            </a:r>
          </a:p>
        </p:txBody>
      </p:sp>
      <p:sp>
        <p:nvSpPr>
          <p:cNvPr id="108" name="TextBox 107"/>
          <p:cNvSpPr txBox="1"/>
          <p:nvPr/>
        </p:nvSpPr>
        <p:spPr>
          <a:xfrm>
            <a:off x="1297870" y="5526868"/>
            <a:ext cx="406719" cy="369332"/>
          </a:xfrm>
          <a:prstGeom prst="rect">
            <a:avLst/>
          </a:prstGeom>
          <a:noFill/>
          <a:ln>
            <a:solidFill>
              <a:schemeClr val="tx1"/>
            </a:solidFill>
          </a:ln>
        </p:spPr>
        <p:txBody>
          <a:bodyPr wrap="square" rtlCol="0">
            <a:spAutoFit/>
          </a:bodyPr>
          <a:lstStyle/>
          <a:p>
            <a:pPr algn="ctr"/>
            <a:r>
              <a:rPr lang="en-US" dirty="0"/>
              <a:t>%</a:t>
            </a:r>
          </a:p>
        </p:txBody>
      </p:sp>
      <p:sp>
        <p:nvSpPr>
          <p:cNvPr id="109" name="TextBox 108"/>
          <p:cNvSpPr txBox="1"/>
          <p:nvPr/>
        </p:nvSpPr>
        <p:spPr>
          <a:xfrm>
            <a:off x="2693352" y="2598878"/>
            <a:ext cx="466228" cy="369332"/>
          </a:xfrm>
          <a:prstGeom prst="rect">
            <a:avLst/>
          </a:prstGeom>
          <a:noFill/>
          <a:ln>
            <a:solidFill>
              <a:schemeClr val="tx1"/>
            </a:solidFill>
          </a:ln>
        </p:spPr>
        <p:txBody>
          <a:bodyPr wrap="square" rtlCol="0">
            <a:spAutoFit/>
          </a:bodyPr>
          <a:lstStyle/>
          <a:p>
            <a:pPr algn="ctr"/>
            <a:r>
              <a:rPr lang="en-US" dirty="0" smtClean="0"/>
              <a:t>&gt;&gt;</a:t>
            </a:r>
            <a:endParaRPr lang="en-US" dirty="0"/>
          </a:p>
        </p:txBody>
      </p:sp>
      <p:sp>
        <p:nvSpPr>
          <p:cNvPr id="110" name="TextBox 109"/>
          <p:cNvSpPr txBox="1"/>
          <p:nvPr/>
        </p:nvSpPr>
        <p:spPr>
          <a:xfrm>
            <a:off x="2693352" y="3192739"/>
            <a:ext cx="466227" cy="369332"/>
          </a:xfrm>
          <a:prstGeom prst="rect">
            <a:avLst/>
          </a:prstGeom>
          <a:noFill/>
          <a:ln>
            <a:solidFill>
              <a:schemeClr val="tx1"/>
            </a:solidFill>
          </a:ln>
        </p:spPr>
        <p:txBody>
          <a:bodyPr wrap="square" rtlCol="0">
            <a:spAutoFit/>
          </a:bodyPr>
          <a:lstStyle/>
          <a:p>
            <a:pPr algn="ctr"/>
            <a:r>
              <a:rPr lang="en-US" dirty="0" smtClean="0"/>
              <a:t>&lt;&lt;</a:t>
            </a:r>
            <a:endParaRPr lang="en-US" dirty="0"/>
          </a:p>
        </p:txBody>
      </p:sp>
      <p:sp>
        <p:nvSpPr>
          <p:cNvPr id="112" name="TextBox 111"/>
          <p:cNvSpPr txBox="1"/>
          <p:nvPr/>
        </p:nvSpPr>
        <p:spPr>
          <a:xfrm>
            <a:off x="2693353" y="4941227"/>
            <a:ext cx="466226" cy="369332"/>
          </a:xfrm>
          <a:prstGeom prst="rect">
            <a:avLst/>
          </a:prstGeom>
          <a:noFill/>
          <a:ln>
            <a:solidFill>
              <a:schemeClr val="tx1"/>
            </a:solidFill>
          </a:ln>
        </p:spPr>
        <p:txBody>
          <a:bodyPr wrap="square" rtlCol="0">
            <a:spAutoFit/>
          </a:bodyPr>
          <a:lstStyle/>
          <a:p>
            <a:pPr algn="ctr"/>
            <a:r>
              <a:rPr lang="en-US" dirty="0" smtClean="0"/>
              <a:t>&lt;&lt;</a:t>
            </a:r>
            <a:endParaRPr lang="en-US" dirty="0"/>
          </a:p>
        </p:txBody>
      </p:sp>
      <p:sp>
        <p:nvSpPr>
          <p:cNvPr id="113" name="TextBox 112"/>
          <p:cNvSpPr txBox="1"/>
          <p:nvPr/>
        </p:nvSpPr>
        <p:spPr>
          <a:xfrm>
            <a:off x="2693353" y="5526868"/>
            <a:ext cx="466226" cy="369332"/>
          </a:xfrm>
          <a:prstGeom prst="rect">
            <a:avLst/>
          </a:prstGeom>
          <a:noFill/>
          <a:ln>
            <a:solidFill>
              <a:schemeClr val="tx1"/>
            </a:solidFill>
          </a:ln>
        </p:spPr>
        <p:txBody>
          <a:bodyPr wrap="square" rtlCol="0">
            <a:spAutoFit/>
          </a:bodyPr>
          <a:lstStyle/>
          <a:p>
            <a:pPr algn="ctr"/>
            <a:r>
              <a:rPr lang="en-US" dirty="0" smtClean="0"/>
              <a:t>&gt;&gt;</a:t>
            </a:r>
            <a:endParaRPr lang="en-US" dirty="0"/>
          </a:p>
        </p:txBody>
      </p:sp>
      <p:cxnSp>
        <p:nvCxnSpPr>
          <p:cNvPr id="140" name="Straight Arrow Connector 139"/>
          <p:cNvCxnSpPr>
            <a:stCxn id="104" idx="3"/>
            <a:endCxn id="109" idx="1"/>
          </p:cNvCxnSpPr>
          <p:nvPr/>
        </p:nvCxnSpPr>
        <p:spPr>
          <a:xfrm>
            <a:off x="1704590" y="2783544"/>
            <a:ext cx="98876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1306498" y="3190591"/>
            <a:ext cx="406719" cy="369332"/>
          </a:xfrm>
          <a:prstGeom prst="rect">
            <a:avLst/>
          </a:prstGeom>
          <a:noFill/>
          <a:ln>
            <a:solidFill>
              <a:schemeClr val="tx1"/>
            </a:solidFill>
          </a:ln>
        </p:spPr>
        <p:txBody>
          <a:bodyPr wrap="square" rtlCol="0">
            <a:spAutoFit/>
          </a:bodyPr>
          <a:lstStyle/>
          <a:p>
            <a:pPr algn="ctr"/>
            <a:r>
              <a:rPr lang="en-US" dirty="0" smtClean="0"/>
              <a:t>+</a:t>
            </a:r>
            <a:endParaRPr lang="en-US" dirty="0"/>
          </a:p>
        </p:txBody>
      </p:sp>
      <p:cxnSp>
        <p:nvCxnSpPr>
          <p:cNvPr id="142" name="Straight Arrow Connector 141"/>
          <p:cNvCxnSpPr>
            <a:stCxn id="141" idx="3"/>
            <a:endCxn id="110" idx="1"/>
          </p:cNvCxnSpPr>
          <p:nvPr/>
        </p:nvCxnSpPr>
        <p:spPr>
          <a:xfrm>
            <a:off x="1713217" y="3375257"/>
            <a:ext cx="980135" cy="21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48" name="Group 147"/>
          <p:cNvGrpSpPr/>
          <p:nvPr/>
        </p:nvGrpSpPr>
        <p:grpSpPr>
          <a:xfrm>
            <a:off x="2196016" y="3687468"/>
            <a:ext cx="65418" cy="277015"/>
            <a:chOff x="5745192" y="2971080"/>
            <a:chExt cx="65418" cy="277015"/>
          </a:xfrm>
        </p:grpSpPr>
        <p:sp>
          <p:nvSpPr>
            <p:cNvPr id="145" name="Oval 144"/>
            <p:cNvSpPr/>
            <p:nvPr/>
          </p:nvSpPr>
          <p:spPr>
            <a:xfrm>
              <a:off x="5745192" y="2971080"/>
              <a:ext cx="65418" cy="65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5745192" y="3078139"/>
              <a:ext cx="65418" cy="65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5745192" y="3182677"/>
              <a:ext cx="65418" cy="65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TextBox 148"/>
          <p:cNvSpPr txBox="1"/>
          <p:nvPr/>
        </p:nvSpPr>
        <p:spPr>
          <a:xfrm>
            <a:off x="2693353" y="4064386"/>
            <a:ext cx="466226" cy="369332"/>
          </a:xfrm>
          <a:prstGeom prst="rect">
            <a:avLst/>
          </a:prstGeom>
          <a:noFill/>
          <a:ln>
            <a:solidFill>
              <a:schemeClr val="tx1"/>
            </a:solidFill>
          </a:ln>
        </p:spPr>
        <p:txBody>
          <a:bodyPr wrap="square" rtlCol="0">
            <a:spAutoFit/>
          </a:bodyPr>
          <a:lstStyle/>
          <a:p>
            <a:pPr algn="ctr"/>
            <a:r>
              <a:rPr lang="en-US" dirty="0" smtClean="0"/>
              <a:t>&gt;&gt;</a:t>
            </a:r>
            <a:endParaRPr lang="en-US" dirty="0"/>
          </a:p>
        </p:txBody>
      </p:sp>
      <p:cxnSp>
        <p:nvCxnSpPr>
          <p:cNvPr id="150" name="Straight Arrow Connector 149"/>
          <p:cNvCxnSpPr>
            <a:stCxn id="106" idx="3"/>
            <a:endCxn id="149" idx="1"/>
          </p:cNvCxnSpPr>
          <p:nvPr/>
        </p:nvCxnSpPr>
        <p:spPr>
          <a:xfrm>
            <a:off x="1704590" y="4247615"/>
            <a:ext cx="988763" cy="14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54" name="Group 153"/>
          <p:cNvGrpSpPr/>
          <p:nvPr/>
        </p:nvGrpSpPr>
        <p:grpSpPr>
          <a:xfrm>
            <a:off x="2196016" y="4557677"/>
            <a:ext cx="65418" cy="277015"/>
            <a:chOff x="5745192" y="2971080"/>
            <a:chExt cx="65418" cy="277015"/>
          </a:xfrm>
        </p:grpSpPr>
        <p:sp>
          <p:nvSpPr>
            <p:cNvPr id="155" name="Oval 154"/>
            <p:cNvSpPr/>
            <p:nvPr/>
          </p:nvSpPr>
          <p:spPr>
            <a:xfrm>
              <a:off x="5745192" y="2971080"/>
              <a:ext cx="65418" cy="65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5745192" y="3078139"/>
              <a:ext cx="65418" cy="65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5745192" y="3182677"/>
              <a:ext cx="65418" cy="65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p:cNvSpPr txBox="1"/>
          <p:nvPr/>
        </p:nvSpPr>
        <p:spPr>
          <a:xfrm>
            <a:off x="1306497" y="4941227"/>
            <a:ext cx="406719" cy="369332"/>
          </a:xfrm>
          <a:prstGeom prst="rect">
            <a:avLst/>
          </a:prstGeom>
          <a:noFill/>
          <a:ln>
            <a:solidFill>
              <a:schemeClr val="tx1"/>
            </a:solidFill>
          </a:ln>
        </p:spPr>
        <p:txBody>
          <a:bodyPr wrap="square" rtlCol="0">
            <a:spAutoFit/>
          </a:bodyPr>
          <a:lstStyle/>
          <a:p>
            <a:pPr algn="ctr"/>
            <a:r>
              <a:rPr lang="en-US" dirty="0"/>
              <a:t>%</a:t>
            </a:r>
          </a:p>
        </p:txBody>
      </p:sp>
      <p:cxnSp>
        <p:nvCxnSpPr>
          <p:cNvPr id="159" name="Straight Arrow Connector 158"/>
          <p:cNvCxnSpPr>
            <a:stCxn id="158" idx="3"/>
            <a:endCxn id="112" idx="1"/>
          </p:cNvCxnSpPr>
          <p:nvPr/>
        </p:nvCxnSpPr>
        <p:spPr>
          <a:xfrm>
            <a:off x="1713216" y="5125893"/>
            <a:ext cx="98013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stCxn id="108" idx="3"/>
            <a:endCxn id="113" idx="1"/>
          </p:cNvCxnSpPr>
          <p:nvPr/>
        </p:nvCxnSpPr>
        <p:spPr>
          <a:xfrm>
            <a:off x="1704589" y="5711534"/>
            <a:ext cx="98876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7" name="Rectangle 166"/>
          <p:cNvSpPr/>
          <p:nvPr/>
        </p:nvSpPr>
        <p:spPr>
          <a:xfrm>
            <a:off x="1204883" y="2527039"/>
            <a:ext cx="2047684" cy="510732"/>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a:off x="1204883" y="3109928"/>
            <a:ext cx="2047684" cy="510732"/>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1204882" y="3991158"/>
            <a:ext cx="2047684" cy="510732"/>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1204882" y="4872388"/>
            <a:ext cx="2047684" cy="510732"/>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1204882" y="5464388"/>
            <a:ext cx="2047684" cy="510732"/>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extBox 244"/>
          <p:cNvSpPr txBox="1"/>
          <p:nvPr/>
        </p:nvSpPr>
        <p:spPr>
          <a:xfrm>
            <a:off x="6329" y="2598878"/>
            <a:ext cx="1227610" cy="369332"/>
          </a:xfrm>
          <a:prstGeom prst="rect">
            <a:avLst/>
          </a:prstGeom>
          <a:noFill/>
        </p:spPr>
        <p:txBody>
          <a:bodyPr wrap="square" rtlCol="0">
            <a:spAutoFit/>
          </a:bodyPr>
          <a:lstStyle/>
          <a:p>
            <a:r>
              <a:rPr lang="en-US" dirty="0" smtClean="0"/>
              <a:t>OASN</a:t>
            </a:r>
            <a:r>
              <a:rPr lang="en-US" baseline="-25000" dirty="0" smtClean="0"/>
              <a:t>+ </a:t>
            </a:r>
            <a:r>
              <a:rPr lang="en-US" sz="1200" baseline="-25000" dirty="0" smtClean="0">
                <a:sym typeface="Wingdings" panose="05000000000000000000" pitchFamily="2" charset="2"/>
              </a:rPr>
              <a:t> </a:t>
            </a:r>
            <a:r>
              <a:rPr lang="en-US" baseline="-25000" dirty="0" smtClean="0">
                <a:sym typeface="Wingdings" panose="05000000000000000000" pitchFamily="2" charset="2"/>
              </a:rPr>
              <a:t>&gt;&gt;</a:t>
            </a:r>
            <a:endParaRPr lang="en-US" dirty="0"/>
          </a:p>
        </p:txBody>
      </p:sp>
      <p:sp>
        <p:nvSpPr>
          <p:cNvPr id="246" name="TextBox 245"/>
          <p:cNvSpPr txBox="1"/>
          <p:nvPr/>
        </p:nvSpPr>
        <p:spPr>
          <a:xfrm>
            <a:off x="6329" y="3141894"/>
            <a:ext cx="1227610" cy="369332"/>
          </a:xfrm>
          <a:prstGeom prst="rect">
            <a:avLst/>
          </a:prstGeom>
          <a:noFill/>
        </p:spPr>
        <p:txBody>
          <a:bodyPr wrap="square" rtlCol="0">
            <a:spAutoFit/>
          </a:bodyPr>
          <a:lstStyle/>
          <a:p>
            <a:r>
              <a:rPr lang="en-US" dirty="0" smtClean="0"/>
              <a:t>OASN</a:t>
            </a:r>
            <a:r>
              <a:rPr lang="en-US" baseline="-25000" dirty="0" smtClean="0"/>
              <a:t>+ </a:t>
            </a:r>
            <a:r>
              <a:rPr lang="en-US" sz="1200" baseline="-25000" dirty="0" smtClean="0">
                <a:sym typeface="Wingdings" panose="05000000000000000000" pitchFamily="2" charset="2"/>
              </a:rPr>
              <a:t> </a:t>
            </a:r>
            <a:r>
              <a:rPr lang="en-US" baseline="-25000" dirty="0" smtClean="0">
                <a:sym typeface="Wingdings" panose="05000000000000000000" pitchFamily="2" charset="2"/>
              </a:rPr>
              <a:t>&lt;&lt;</a:t>
            </a:r>
            <a:endParaRPr lang="en-US" dirty="0"/>
          </a:p>
        </p:txBody>
      </p:sp>
      <p:sp>
        <p:nvSpPr>
          <p:cNvPr id="247" name="TextBox 246"/>
          <p:cNvSpPr txBox="1"/>
          <p:nvPr/>
        </p:nvSpPr>
        <p:spPr>
          <a:xfrm>
            <a:off x="6329" y="4039161"/>
            <a:ext cx="1227610" cy="369332"/>
          </a:xfrm>
          <a:prstGeom prst="rect">
            <a:avLst/>
          </a:prstGeom>
          <a:noFill/>
        </p:spPr>
        <p:txBody>
          <a:bodyPr wrap="square" rtlCol="0">
            <a:spAutoFit/>
          </a:bodyPr>
          <a:lstStyle/>
          <a:p>
            <a:r>
              <a:rPr lang="en-US" dirty="0" smtClean="0"/>
              <a:t>OASN</a:t>
            </a:r>
            <a:r>
              <a:rPr lang="en-US" baseline="-25000" dirty="0" smtClean="0"/>
              <a:t>* </a:t>
            </a:r>
            <a:r>
              <a:rPr lang="en-US" sz="1200" baseline="-25000" dirty="0" smtClean="0">
                <a:sym typeface="Wingdings" panose="05000000000000000000" pitchFamily="2" charset="2"/>
              </a:rPr>
              <a:t> </a:t>
            </a:r>
            <a:r>
              <a:rPr lang="en-US" baseline="-25000" dirty="0" smtClean="0">
                <a:sym typeface="Wingdings" panose="05000000000000000000" pitchFamily="2" charset="2"/>
              </a:rPr>
              <a:t>&gt;&gt;</a:t>
            </a:r>
            <a:endParaRPr lang="en-US" dirty="0"/>
          </a:p>
        </p:txBody>
      </p:sp>
      <p:sp>
        <p:nvSpPr>
          <p:cNvPr id="248" name="TextBox 247"/>
          <p:cNvSpPr txBox="1"/>
          <p:nvPr/>
        </p:nvSpPr>
        <p:spPr>
          <a:xfrm>
            <a:off x="6329" y="4936428"/>
            <a:ext cx="1227610" cy="369332"/>
          </a:xfrm>
          <a:prstGeom prst="rect">
            <a:avLst/>
          </a:prstGeom>
          <a:noFill/>
        </p:spPr>
        <p:txBody>
          <a:bodyPr wrap="square" rtlCol="0">
            <a:spAutoFit/>
          </a:bodyPr>
          <a:lstStyle/>
          <a:p>
            <a:r>
              <a:rPr lang="en-US" dirty="0" smtClean="0"/>
              <a:t>OASN</a:t>
            </a:r>
            <a:r>
              <a:rPr lang="en-US" baseline="-25000" dirty="0" smtClean="0"/>
              <a:t>% </a:t>
            </a:r>
            <a:r>
              <a:rPr lang="en-US" sz="1200" baseline="-25000" dirty="0" smtClean="0">
                <a:sym typeface="Wingdings" panose="05000000000000000000" pitchFamily="2" charset="2"/>
              </a:rPr>
              <a:t> </a:t>
            </a:r>
            <a:r>
              <a:rPr lang="en-US" baseline="-25000" dirty="0" smtClean="0">
                <a:sym typeface="Wingdings" panose="05000000000000000000" pitchFamily="2" charset="2"/>
              </a:rPr>
              <a:t>&lt;&lt;</a:t>
            </a:r>
            <a:endParaRPr lang="en-US" dirty="0"/>
          </a:p>
        </p:txBody>
      </p:sp>
      <p:sp>
        <p:nvSpPr>
          <p:cNvPr id="249" name="TextBox 248"/>
          <p:cNvSpPr txBox="1"/>
          <p:nvPr/>
        </p:nvSpPr>
        <p:spPr>
          <a:xfrm>
            <a:off x="6329" y="5526868"/>
            <a:ext cx="1227610" cy="369332"/>
          </a:xfrm>
          <a:prstGeom prst="rect">
            <a:avLst/>
          </a:prstGeom>
          <a:noFill/>
        </p:spPr>
        <p:txBody>
          <a:bodyPr wrap="square" rtlCol="0">
            <a:spAutoFit/>
          </a:bodyPr>
          <a:lstStyle/>
          <a:p>
            <a:r>
              <a:rPr lang="en-US" dirty="0" smtClean="0"/>
              <a:t>OASN</a:t>
            </a:r>
            <a:r>
              <a:rPr lang="en-US" baseline="-25000" dirty="0" smtClean="0"/>
              <a:t>% </a:t>
            </a:r>
            <a:r>
              <a:rPr lang="en-US" sz="1200" baseline="-25000" dirty="0" smtClean="0">
                <a:sym typeface="Wingdings" panose="05000000000000000000" pitchFamily="2" charset="2"/>
              </a:rPr>
              <a:t> </a:t>
            </a:r>
            <a:r>
              <a:rPr lang="en-US" baseline="-25000" dirty="0" smtClean="0">
                <a:sym typeface="Wingdings" panose="05000000000000000000" pitchFamily="2" charset="2"/>
              </a:rPr>
              <a:t>&gt;&gt;</a:t>
            </a:r>
            <a:endParaRPr lang="en-US" dirty="0"/>
          </a:p>
        </p:txBody>
      </p:sp>
      <p:sp>
        <p:nvSpPr>
          <p:cNvPr id="65" name="TextBox 64"/>
          <p:cNvSpPr txBox="1"/>
          <p:nvPr/>
        </p:nvSpPr>
        <p:spPr>
          <a:xfrm>
            <a:off x="8765101" y="1740705"/>
            <a:ext cx="3426899" cy="892552"/>
          </a:xfrm>
          <a:prstGeom prst="rect">
            <a:avLst/>
          </a:prstGeom>
          <a:noFill/>
          <a:ln>
            <a:solidFill>
              <a:schemeClr val="tx1"/>
            </a:solidFill>
          </a:ln>
        </p:spPr>
        <p:txBody>
          <a:bodyPr wrap="square" rtlCol="0">
            <a:spAutoFit/>
          </a:bodyPr>
          <a:lstStyle/>
          <a:p>
            <a:r>
              <a:rPr lang="en-US" sz="1600" dirty="0" smtClean="0">
                <a:latin typeface="Consolas" panose="020B0609020204030204" pitchFamily="49" charset="0"/>
                <a:ea typeface="Bitstream Vera Sans Mono" panose="020B0609030804020204" pitchFamily="49" charset="-127"/>
              </a:rPr>
              <a:t>1: </a:t>
            </a:r>
            <a:r>
              <a:rPr lang="en-US" sz="1600" dirty="0" err="1" smtClean="0">
                <a:latin typeface="Consolas" panose="020B0609020204030204" pitchFamily="49" charset="0"/>
                <a:ea typeface="Bitstream Vera Sans Mono" panose="020B0609030804020204" pitchFamily="49" charset="-127"/>
              </a:rPr>
              <a:t>int</a:t>
            </a:r>
            <a:r>
              <a:rPr lang="en-US" sz="1600" dirty="0" smtClean="0">
                <a:latin typeface="Consolas" panose="020B0609020204030204" pitchFamily="49" charset="0"/>
                <a:ea typeface="Bitstream Vera Sans Mono" panose="020B0609030804020204" pitchFamily="49" charset="-127"/>
              </a:rPr>
              <a:t> </a:t>
            </a:r>
            <a:r>
              <a:rPr lang="en-US" sz="1600" dirty="0" err="1" smtClean="0">
                <a:latin typeface="Consolas" panose="020B0609020204030204" pitchFamily="49" charset="0"/>
                <a:ea typeface="Bitstream Vera Sans Mono" panose="020B0609030804020204" pitchFamily="49" charset="-127"/>
              </a:rPr>
              <a:t>double_addone</a:t>
            </a:r>
            <a:r>
              <a:rPr lang="en-US" sz="1600" dirty="0" smtClean="0">
                <a:latin typeface="Consolas" panose="020B0609020204030204" pitchFamily="49" charset="0"/>
                <a:ea typeface="Bitstream Vera Sans Mono" panose="020B0609030804020204" pitchFamily="49" charset="-127"/>
              </a:rPr>
              <a:t>(</a:t>
            </a:r>
            <a:r>
              <a:rPr lang="en-US" sz="1600" dirty="0" err="1" smtClean="0">
                <a:latin typeface="Consolas" panose="020B0609020204030204" pitchFamily="49" charset="0"/>
                <a:ea typeface="Bitstream Vera Sans Mono" panose="020B0609030804020204" pitchFamily="49" charset="-127"/>
              </a:rPr>
              <a:t>int</a:t>
            </a:r>
            <a:r>
              <a:rPr lang="en-US" sz="1600" dirty="0" smtClean="0">
                <a:latin typeface="Consolas" panose="020B0609020204030204" pitchFamily="49" charset="0"/>
                <a:ea typeface="Bitstream Vera Sans Mono" panose="020B0609030804020204" pitchFamily="49" charset="-127"/>
              </a:rPr>
              <a:t> a)</a:t>
            </a:r>
            <a:r>
              <a:rPr lang="en-US" sz="1600" dirty="0">
                <a:latin typeface="Consolas" panose="020B0609020204030204" pitchFamily="49" charset="0"/>
                <a:ea typeface="Bitstream Vera Sans Mono" panose="020B0609030804020204" pitchFamily="49" charset="-127"/>
              </a:rPr>
              <a:t> </a:t>
            </a:r>
            <a:r>
              <a:rPr lang="en-US" sz="1600" dirty="0" smtClean="0">
                <a:latin typeface="Consolas" panose="020B0609020204030204" pitchFamily="49" charset="0"/>
                <a:ea typeface="Bitstream Vera Sans Mono" panose="020B0609030804020204" pitchFamily="49" charset="-127"/>
              </a:rPr>
              <a:t>{</a:t>
            </a:r>
          </a:p>
          <a:p>
            <a:r>
              <a:rPr lang="en-US" sz="1600" dirty="0" smtClean="0">
                <a:latin typeface="Consolas" panose="020B0609020204030204" pitchFamily="49" charset="0"/>
                <a:ea typeface="Bitstream Vera Sans Mono" panose="020B0609030804020204" pitchFamily="49" charset="-127"/>
              </a:rPr>
              <a:t>2:   return a </a:t>
            </a:r>
            <a:r>
              <a:rPr lang="en-US" sz="2000" b="1" dirty="0" smtClean="0">
                <a:solidFill>
                  <a:srgbClr val="FF0000"/>
                </a:solidFill>
                <a:latin typeface="Consolas" panose="020B0609020204030204" pitchFamily="49" charset="0"/>
                <a:ea typeface="Bitstream Vera Sans Mono" panose="020B0609030804020204" pitchFamily="49" charset="-127"/>
              </a:rPr>
              <a:t>&gt;&gt;</a:t>
            </a:r>
            <a:r>
              <a:rPr lang="en-US" sz="1600" dirty="0" smtClean="0">
                <a:latin typeface="Consolas" panose="020B0609020204030204" pitchFamily="49" charset="0"/>
                <a:ea typeface="Bitstream Vera Sans Mono" panose="020B0609030804020204" pitchFamily="49" charset="-127"/>
              </a:rPr>
              <a:t> 2 + 1; </a:t>
            </a:r>
          </a:p>
          <a:p>
            <a:r>
              <a:rPr lang="en-US" sz="1600" dirty="0" smtClean="0">
                <a:latin typeface="Consolas" panose="020B0609020204030204" pitchFamily="49" charset="0"/>
                <a:ea typeface="Bitstream Vera Sans Mono" panose="020B0609030804020204" pitchFamily="49" charset="-127"/>
              </a:rPr>
              <a:t>3: }</a:t>
            </a:r>
            <a:endParaRPr lang="en-US" sz="1600" dirty="0">
              <a:latin typeface="Consolas" panose="020B0609020204030204" pitchFamily="49" charset="0"/>
              <a:ea typeface="Bitstream Vera Sans Mono" panose="020B0609030804020204" pitchFamily="49" charset="-127"/>
            </a:endParaRPr>
          </a:p>
        </p:txBody>
      </p:sp>
      <p:sp>
        <p:nvSpPr>
          <p:cNvPr id="66" name="TextBox 65"/>
          <p:cNvSpPr txBox="1"/>
          <p:nvPr/>
        </p:nvSpPr>
        <p:spPr>
          <a:xfrm>
            <a:off x="8765101" y="2943934"/>
            <a:ext cx="3426899" cy="892552"/>
          </a:xfrm>
          <a:prstGeom prst="rect">
            <a:avLst/>
          </a:prstGeom>
          <a:noFill/>
          <a:ln>
            <a:solidFill>
              <a:schemeClr val="tx1"/>
            </a:solidFill>
          </a:ln>
        </p:spPr>
        <p:txBody>
          <a:bodyPr wrap="square" rtlCol="0">
            <a:spAutoFit/>
          </a:bodyPr>
          <a:lstStyle/>
          <a:p>
            <a:r>
              <a:rPr lang="en-US" sz="1600" dirty="0" smtClean="0">
                <a:latin typeface="Consolas" panose="020B0609020204030204" pitchFamily="49" charset="0"/>
                <a:ea typeface="Bitstream Vera Sans Mono" panose="020B0609030804020204" pitchFamily="49" charset="-127"/>
              </a:rPr>
              <a:t>1: </a:t>
            </a:r>
            <a:r>
              <a:rPr lang="en-US" sz="1600" dirty="0" err="1" smtClean="0">
                <a:latin typeface="Consolas" panose="020B0609020204030204" pitchFamily="49" charset="0"/>
                <a:ea typeface="Bitstream Vera Sans Mono" panose="020B0609030804020204" pitchFamily="49" charset="-127"/>
              </a:rPr>
              <a:t>int</a:t>
            </a:r>
            <a:r>
              <a:rPr lang="en-US" sz="1600" dirty="0" smtClean="0">
                <a:latin typeface="Consolas" panose="020B0609020204030204" pitchFamily="49" charset="0"/>
                <a:ea typeface="Bitstream Vera Sans Mono" panose="020B0609030804020204" pitchFamily="49" charset="-127"/>
              </a:rPr>
              <a:t> </a:t>
            </a:r>
            <a:r>
              <a:rPr lang="en-US" sz="1600" dirty="0" err="1" smtClean="0">
                <a:latin typeface="Consolas" panose="020B0609020204030204" pitchFamily="49" charset="0"/>
                <a:ea typeface="Bitstream Vera Sans Mono" panose="020B0609030804020204" pitchFamily="49" charset="-127"/>
              </a:rPr>
              <a:t>double_addone</a:t>
            </a:r>
            <a:r>
              <a:rPr lang="en-US" sz="1600" dirty="0" smtClean="0">
                <a:latin typeface="Consolas" panose="020B0609020204030204" pitchFamily="49" charset="0"/>
                <a:ea typeface="Bitstream Vera Sans Mono" panose="020B0609030804020204" pitchFamily="49" charset="-127"/>
              </a:rPr>
              <a:t>(</a:t>
            </a:r>
            <a:r>
              <a:rPr lang="en-US" sz="1600" dirty="0" err="1" smtClean="0">
                <a:latin typeface="Consolas" panose="020B0609020204030204" pitchFamily="49" charset="0"/>
                <a:ea typeface="Bitstream Vera Sans Mono" panose="020B0609030804020204" pitchFamily="49" charset="-127"/>
              </a:rPr>
              <a:t>int</a:t>
            </a:r>
            <a:r>
              <a:rPr lang="en-US" sz="1600" dirty="0" smtClean="0">
                <a:latin typeface="Consolas" panose="020B0609020204030204" pitchFamily="49" charset="0"/>
                <a:ea typeface="Bitstream Vera Sans Mono" panose="020B0609030804020204" pitchFamily="49" charset="-127"/>
              </a:rPr>
              <a:t> a)</a:t>
            </a:r>
            <a:r>
              <a:rPr lang="en-US" sz="1600" dirty="0">
                <a:latin typeface="Consolas" panose="020B0609020204030204" pitchFamily="49" charset="0"/>
                <a:ea typeface="Bitstream Vera Sans Mono" panose="020B0609030804020204" pitchFamily="49" charset="-127"/>
              </a:rPr>
              <a:t> </a:t>
            </a:r>
            <a:r>
              <a:rPr lang="en-US" sz="1600" dirty="0" smtClean="0">
                <a:latin typeface="Consolas" panose="020B0609020204030204" pitchFamily="49" charset="0"/>
                <a:ea typeface="Bitstream Vera Sans Mono" panose="020B0609030804020204" pitchFamily="49" charset="-127"/>
              </a:rPr>
              <a:t>{</a:t>
            </a:r>
          </a:p>
          <a:p>
            <a:r>
              <a:rPr lang="en-US" sz="1600" dirty="0" smtClean="0">
                <a:latin typeface="Consolas" panose="020B0609020204030204" pitchFamily="49" charset="0"/>
                <a:ea typeface="Bitstream Vera Sans Mono" panose="020B0609030804020204" pitchFamily="49" charset="-127"/>
              </a:rPr>
              <a:t>2:   return a </a:t>
            </a:r>
            <a:r>
              <a:rPr lang="en-US" sz="2000" b="1" dirty="0" smtClean="0">
                <a:solidFill>
                  <a:srgbClr val="FF0000"/>
                </a:solidFill>
                <a:latin typeface="Consolas" panose="020B0609020204030204" pitchFamily="49" charset="0"/>
                <a:ea typeface="Bitstream Vera Sans Mono" panose="020B0609030804020204" pitchFamily="49" charset="-127"/>
              </a:rPr>
              <a:t>&lt;&lt;</a:t>
            </a:r>
            <a:r>
              <a:rPr lang="en-US" sz="1600" dirty="0" smtClean="0">
                <a:latin typeface="Consolas" panose="020B0609020204030204" pitchFamily="49" charset="0"/>
                <a:ea typeface="Bitstream Vera Sans Mono" panose="020B0609030804020204" pitchFamily="49" charset="-127"/>
              </a:rPr>
              <a:t> 2 + 1; </a:t>
            </a:r>
          </a:p>
          <a:p>
            <a:r>
              <a:rPr lang="en-US" sz="1600" dirty="0" smtClean="0">
                <a:latin typeface="Consolas" panose="020B0609020204030204" pitchFamily="49" charset="0"/>
                <a:ea typeface="Bitstream Vera Sans Mono" panose="020B0609030804020204" pitchFamily="49" charset="-127"/>
              </a:rPr>
              <a:t>3: }</a:t>
            </a:r>
            <a:endParaRPr lang="en-US" sz="1600" dirty="0">
              <a:latin typeface="Consolas" panose="020B0609020204030204" pitchFamily="49" charset="0"/>
              <a:ea typeface="Bitstream Vera Sans Mono" panose="020B0609030804020204" pitchFamily="49" charset="-127"/>
            </a:endParaRPr>
          </a:p>
        </p:txBody>
      </p:sp>
      <p:sp>
        <p:nvSpPr>
          <p:cNvPr id="67" name="TextBox 66"/>
          <p:cNvSpPr txBox="1"/>
          <p:nvPr/>
        </p:nvSpPr>
        <p:spPr>
          <a:xfrm>
            <a:off x="8765101" y="4164407"/>
            <a:ext cx="3426899" cy="892552"/>
          </a:xfrm>
          <a:prstGeom prst="rect">
            <a:avLst/>
          </a:prstGeom>
          <a:noFill/>
          <a:ln>
            <a:solidFill>
              <a:schemeClr val="tx1"/>
            </a:solidFill>
          </a:ln>
        </p:spPr>
        <p:txBody>
          <a:bodyPr wrap="square" rtlCol="0">
            <a:spAutoFit/>
          </a:bodyPr>
          <a:lstStyle/>
          <a:p>
            <a:r>
              <a:rPr lang="en-US" sz="1600" dirty="0" smtClean="0">
                <a:latin typeface="Consolas" panose="020B0609020204030204" pitchFamily="49" charset="0"/>
                <a:ea typeface="Bitstream Vera Sans Mono" panose="020B0609030804020204" pitchFamily="49" charset="-127"/>
              </a:rPr>
              <a:t>1: </a:t>
            </a:r>
            <a:r>
              <a:rPr lang="en-US" sz="1600" dirty="0" err="1" smtClean="0">
                <a:latin typeface="Consolas" panose="020B0609020204030204" pitchFamily="49" charset="0"/>
                <a:ea typeface="Bitstream Vera Sans Mono" panose="020B0609030804020204" pitchFamily="49" charset="-127"/>
              </a:rPr>
              <a:t>int</a:t>
            </a:r>
            <a:r>
              <a:rPr lang="en-US" sz="1600" dirty="0" smtClean="0">
                <a:latin typeface="Consolas" panose="020B0609020204030204" pitchFamily="49" charset="0"/>
                <a:ea typeface="Bitstream Vera Sans Mono" panose="020B0609030804020204" pitchFamily="49" charset="-127"/>
              </a:rPr>
              <a:t> </a:t>
            </a:r>
            <a:r>
              <a:rPr lang="en-US" sz="1600" dirty="0" err="1" smtClean="0">
                <a:latin typeface="Consolas" panose="020B0609020204030204" pitchFamily="49" charset="0"/>
                <a:ea typeface="Bitstream Vera Sans Mono" panose="020B0609030804020204" pitchFamily="49" charset="-127"/>
              </a:rPr>
              <a:t>double_addone</a:t>
            </a:r>
            <a:r>
              <a:rPr lang="en-US" sz="1600" dirty="0" smtClean="0">
                <a:latin typeface="Consolas" panose="020B0609020204030204" pitchFamily="49" charset="0"/>
                <a:ea typeface="Bitstream Vera Sans Mono" panose="020B0609030804020204" pitchFamily="49" charset="-127"/>
              </a:rPr>
              <a:t>(</a:t>
            </a:r>
            <a:r>
              <a:rPr lang="en-US" sz="1600" dirty="0" err="1" smtClean="0">
                <a:latin typeface="Consolas" panose="020B0609020204030204" pitchFamily="49" charset="0"/>
                <a:ea typeface="Bitstream Vera Sans Mono" panose="020B0609030804020204" pitchFamily="49" charset="-127"/>
              </a:rPr>
              <a:t>int</a:t>
            </a:r>
            <a:r>
              <a:rPr lang="en-US" sz="1600" dirty="0" smtClean="0">
                <a:latin typeface="Consolas" panose="020B0609020204030204" pitchFamily="49" charset="0"/>
                <a:ea typeface="Bitstream Vera Sans Mono" panose="020B0609030804020204" pitchFamily="49" charset="-127"/>
              </a:rPr>
              <a:t> a)</a:t>
            </a:r>
            <a:r>
              <a:rPr lang="en-US" sz="1600" dirty="0">
                <a:latin typeface="Consolas" panose="020B0609020204030204" pitchFamily="49" charset="0"/>
                <a:ea typeface="Bitstream Vera Sans Mono" panose="020B0609030804020204" pitchFamily="49" charset="-127"/>
              </a:rPr>
              <a:t> </a:t>
            </a:r>
            <a:r>
              <a:rPr lang="en-US" sz="1600" dirty="0" smtClean="0">
                <a:latin typeface="Consolas" panose="020B0609020204030204" pitchFamily="49" charset="0"/>
                <a:ea typeface="Bitstream Vera Sans Mono" panose="020B0609030804020204" pitchFamily="49" charset="-127"/>
              </a:rPr>
              <a:t>{</a:t>
            </a:r>
          </a:p>
          <a:p>
            <a:r>
              <a:rPr lang="en-US" sz="1600" dirty="0" smtClean="0">
                <a:latin typeface="Consolas" panose="020B0609020204030204" pitchFamily="49" charset="0"/>
                <a:ea typeface="Bitstream Vera Sans Mono" panose="020B0609030804020204" pitchFamily="49" charset="-127"/>
              </a:rPr>
              <a:t>2:   return a * 2 </a:t>
            </a:r>
            <a:r>
              <a:rPr lang="en-US" sz="2000" b="1" dirty="0" smtClean="0">
                <a:solidFill>
                  <a:srgbClr val="FF0000"/>
                </a:solidFill>
                <a:latin typeface="Consolas" panose="020B0609020204030204" pitchFamily="49" charset="0"/>
                <a:ea typeface="Bitstream Vera Sans Mono" panose="020B0609030804020204" pitchFamily="49" charset="-127"/>
              </a:rPr>
              <a:t>&gt;&gt;</a:t>
            </a:r>
            <a:r>
              <a:rPr lang="en-US" sz="1600" dirty="0" smtClean="0">
                <a:latin typeface="Consolas" panose="020B0609020204030204" pitchFamily="49" charset="0"/>
                <a:ea typeface="Bitstream Vera Sans Mono" panose="020B0609030804020204" pitchFamily="49" charset="-127"/>
              </a:rPr>
              <a:t> 1; </a:t>
            </a:r>
          </a:p>
          <a:p>
            <a:r>
              <a:rPr lang="en-US" sz="1600" dirty="0" smtClean="0">
                <a:latin typeface="Consolas" panose="020B0609020204030204" pitchFamily="49" charset="0"/>
                <a:ea typeface="Bitstream Vera Sans Mono" panose="020B0609030804020204" pitchFamily="49" charset="-127"/>
              </a:rPr>
              <a:t>3: }</a:t>
            </a:r>
            <a:endParaRPr lang="en-US" sz="1600" dirty="0">
              <a:latin typeface="Consolas" panose="020B0609020204030204" pitchFamily="49" charset="0"/>
              <a:ea typeface="Bitstream Vera Sans Mono" panose="020B0609030804020204" pitchFamily="49" charset="-127"/>
            </a:endParaRPr>
          </a:p>
        </p:txBody>
      </p:sp>
      <p:sp>
        <p:nvSpPr>
          <p:cNvPr id="68" name="TextBox 67"/>
          <p:cNvSpPr txBox="1"/>
          <p:nvPr/>
        </p:nvSpPr>
        <p:spPr>
          <a:xfrm>
            <a:off x="8765101" y="5383820"/>
            <a:ext cx="3426899" cy="892552"/>
          </a:xfrm>
          <a:prstGeom prst="rect">
            <a:avLst/>
          </a:prstGeom>
          <a:noFill/>
          <a:ln>
            <a:solidFill>
              <a:schemeClr val="tx1"/>
            </a:solidFill>
          </a:ln>
        </p:spPr>
        <p:txBody>
          <a:bodyPr wrap="square" rtlCol="0">
            <a:spAutoFit/>
          </a:bodyPr>
          <a:lstStyle/>
          <a:p>
            <a:r>
              <a:rPr lang="en-US" sz="1600" dirty="0" smtClean="0">
                <a:latin typeface="Consolas" panose="020B0609020204030204" pitchFamily="49" charset="0"/>
                <a:ea typeface="Bitstream Vera Sans Mono" panose="020B0609030804020204" pitchFamily="49" charset="-127"/>
              </a:rPr>
              <a:t>1: </a:t>
            </a:r>
            <a:r>
              <a:rPr lang="en-US" sz="1600" dirty="0" err="1" smtClean="0">
                <a:latin typeface="Consolas" panose="020B0609020204030204" pitchFamily="49" charset="0"/>
                <a:ea typeface="Bitstream Vera Sans Mono" panose="020B0609030804020204" pitchFamily="49" charset="-127"/>
              </a:rPr>
              <a:t>int</a:t>
            </a:r>
            <a:r>
              <a:rPr lang="en-US" sz="1600" dirty="0" smtClean="0">
                <a:latin typeface="Consolas" panose="020B0609020204030204" pitchFamily="49" charset="0"/>
                <a:ea typeface="Bitstream Vera Sans Mono" panose="020B0609030804020204" pitchFamily="49" charset="-127"/>
              </a:rPr>
              <a:t> </a:t>
            </a:r>
            <a:r>
              <a:rPr lang="en-US" sz="1600" dirty="0" err="1" smtClean="0">
                <a:latin typeface="Consolas" panose="020B0609020204030204" pitchFamily="49" charset="0"/>
                <a:ea typeface="Bitstream Vera Sans Mono" panose="020B0609030804020204" pitchFamily="49" charset="-127"/>
              </a:rPr>
              <a:t>double_addone</a:t>
            </a:r>
            <a:r>
              <a:rPr lang="en-US" sz="1600" dirty="0" smtClean="0">
                <a:latin typeface="Consolas" panose="020B0609020204030204" pitchFamily="49" charset="0"/>
                <a:ea typeface="Bitstream Vera Sans Mono" panose="020B0609030804020204" pitchFamily="49" charset="-127"/>
              </a:rPr>
              <a:t>(</a:t>
            </a:r>
            <a:r>
              <a:rPr lang="en-US" sz="1600" dirty="0" err="1" smtClean="0">
                <a:latin typeface="Consolas" panose="020B0609020204030204" pitchFamily="49" charset="0"/>
                <a:ea typeface="Bitstream Vera Sans Mono" panose="020B0609030804020204" pitchFamily="49" charset="-127"/>
              </a:rPr>
              <a:t>int</a:t>
            </a:r>
            <a:r>
              <a:rPr lang="en-US" sz="1600" dirty="0" smtClean="0">
                <a:latin typeface="Consolas" panose="020B0609020204030204" pitchFamily="49" charset="0"/>
                <a:ea typeface="Bitstream Vera Sans Mono" panose="020B0609030804020204" pitchFamily="49" charset="-127"/>
              </a:rPr>
              <a:t> a)</a:t>
            </a:r>
            <a:r>
              <a:rPr lang="en-US" sz="1600" dirty="0">
                <a:latin typeface="Consolas" panose="020B0609020204030204" pitchFamily="49" charset="0"/>
                <a:ea typeface="Bitstream Vera Sans Mono" panose="020B0609030804020204" pitchFamily="49" charset="-127"/>
              </a:rPr>
              <a:t> </a:t>
            </a:r>
            <a:r>
              <a:rPr lang="en-US" sz="1600" dirty="0" smtClean="0">
                <a:latin typeface="Consolas" panose="020B0609020204030204" pitchFamily="49" charset="0"/>
                <a:ea typeface="Bitstream Vera Sans Mono" panose="020B0609030804020204" pitchFamily="49" charset="-127"/>
              </a:rPr>
              <a:t>{</a:t>
            </a:r>
          </a:p>
          <a:p>
            <a:r>
              <a:rPr lang="en-US" sz="1600" dirty="0" smtClean="0">
                <a:latin typeface="Consolas" panose="020B0609020204030204" pitchFamily="49" charset="0"/>
                <a:ea typeface="Bitstream Vera Sans Mono" panose="020B0609030804020204" pitchFamily="49" charset="-127"/>
              </a:rPr>
              <a:t>2:   return a * 2 </a:t>
            </a:r>
            <a:r>
              <a:rPr lang="en-US" sz="2000" b="1" dirty="0" smtClean="0">
                <a:solidFill>
                  <a:srgbClr val="FF0000"/>
                </a:solidFill>
                <a:latin typeface="Consolas" panose="020B0609020204030204" pitchFamily="49" charset="0"/>
                <a:ea typeface="Bitstream Vera Sans Mono" panose="020B0609030804020204" pitchFamily="49" charset="-127"/>
              </a:rPr>
              <a:t>&lt;&lt;</a:t>
            </a:r>
            <a:r>
              <a:rPr lang="en-US" sz="1600" dirty="0" smtClean="0">
                <a:latin typeface="Consolas" panose="020B0609020204030204" pitchFamily="49" charset="0"/>
                <a:ea typeface="Bitstream Vera Sans Mono" panose="020B0609030804020204" pitchFamily="49" charset="-127"/>
              </a:rPr>
              <a:t> 1; </a:t>
            </a:r>
          </a:p>
          <a:p>
            <a:r>
              <a:rPr lang="en-US" sz="1600" dirty="0" smtClean="0">
                <a:latin typeface="Consolas" panose="020B0609020204030204" pitchFamily="49" charset="0"/>
                <a:ea typeface="Bitstream Vera Sans Mono" panose="020B0609030804020204" pitchFamily="49" charset="-127"/>
              </a:rPr>
              <a:t>3: }</a:t>
            </a:r>
            <a:endParaRPr lang="en-US" sz="1600" dirty="0">
              <a:latin typeface="Consolas" panose="020B0609020204030204" pitchFamily="49" charset="0"/>
              <a:ea typeface="Bitstream Vera Sans Mono" panose="020B0609030804020204" pitchFamily="49" charset="-127"/>
            </a:endParaRPr>
          </a:p>
        </p:txBody>
      </p:sp>
      <p:cxnSp>
        <p:nvCxnSpPr>
          <p:cNvPr id="70" name="Straight Arrow Connector 69"/>
          <p:cNvCxnSpPr>
            <a:stCxn id="90" idx="3"/>
            <a:endCxn id="65" idx="1"/>
          </p:cNvCxnSpPr>
          <p:nvPr/>
        </p:nvCxnSpPr>
        <p:spPr>
          <a:xfrm flipV="1">
            <a:off x="6950359" y="2186981"/>
            <a:ext cx="1814742" cy="177950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rot="18902014">
            <a:off x="7521748" y="2371703"/>
            <a:ext cx="1174360" cy="369332"/>
          </a:xfrm>
          <a:prstGeom prst="rect">
            <a:avLst/>
          </a:prstGeom>
          <a:noFill/>
        </p:spPr>
        <p:txBody>
          <a:bodyPr wrap="none" rtlCol="0">
            <a:spAutoFit/>
          </a:bodyPr>
          <a:lstStyle/>
          <a:p>
            <a:r>
              <a:rPr lang="en-US" dirty="0" smtClean="0"/>
              <a:t>OASN</a:t>
            </a:r>
            <a:r>
              <a:rPr lang="en-US" baseline="-25000" dirty="0" smtClean="0"/>
              <a:t>* </a:t>
            </a:r>
            <a:r>
              <a:rPr lang="en-US" baseline="-25000" dirty="0" smtClean="0">
                <a:sym typeface="Wingdings" panose="05000000000000000000" pitchFamily="2" charset="2"/>
              </a:rPr>
              <a:t> &gt;&gt;</a:t>
            </a:r>
            <a:endParaRPr lang="en-US" dirty="0"/>
          </a:p>
        </p:txBody>
      </p:sp>
      <p:cxnSp>
        <p:nvCxnSpPr>
          <p:cNvPr id="73" name="Straight Arrow Connector 72"/>
          <p:cNvCxnSpPr>
            <a:stCxn id="90" idx="3"/>
            <a:endCxn id="66" idx="1"/>
          </p:cNvCxnSpPr>
          <p:nvPr/>
        </p:nvCxnSpPr>
        <p:spPr>
          <a:xfrm flipV="1">
            <a:off x="6950359" y="3390210"/>
            <a:ext cx="1814742" cy="5762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90" idx="3"/>
            <a:endCxn id="67" idx="1"/>
          </p:cNvCxnSpPr>
          <p:nvPr/>
        </p:nvCxnSpPr>
        <p:spPr>
          <a:xfrm>
            <a:off x="6950359" y="3966482"/>
            <a:ext cx="1814742" cy="64420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90" idx="3"/>
            <a:endCxn id="68" idx="1"/>
          </p:cNvCxnSpPr>
          <p:nvPr/>
        </p:nvCxnSpPr>
        <p:spPr>
          <a:xfrm>
            <a:off x="6950359" y="3966482"/>
            <a:ext cx="1814742" cy="18636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rot="20501430">
            <a:off x="7560673" y="3203292"/>
            <a:ext cx="1174360" cy="369332"/>
          </a:xfrm>
          <a:prstGeom prst="rect">
            <a:avLst/>
          </a:prstGeom>
          <a:noFill/>
        </p:spPr>
        <p:txBody>
          <a:bodyPr wrap="none" rtlCol="0">
            <a:spAutoFit/>
          </a:bodyPr>
          <a:lstStyle/>
          <a:p>
            <a:r>
              <a:rPr lang="en-US" dirty="0" smtClean="0"/>
              <a:t>OASN</a:t>
            </a:r>
            <a:r>
              <a:rPr lang="en-US" baseline="-25000" dirty="0" smtClean="0"/>
              <a:t>* </a:t>
            </a:r>
            <a:r>
              <a:rPr lang="en-US" baseline="-25000" dirty="0" smtClean="0">
                <a:sym typeface="Wingdings" panose="05000000000000000000" pitchFamily="2" charset="2"/>
              </a:rPr>
              <a:t> &lt;&lt;</a:t>
            </a:r>
            <a:endParaRPr lang="en-US" dirty="0"/>
          </a:p>
        </p:txBody>
      </p:sp>
      <p:sp>
        <p:nvSpPr>
          <p:cNvPr id="77" name="TextBox 76"/>
          <p:cNvSpPr txBox="1"/>
          <p:nvPr/>
        </p:nvSpPr>
        <p:spPr>
          <a:xfrm rot="1161251">
            <a:off x="7600929" y="4008969"/>
            <a:ext cx="1174360" cy="369332"/>
          </a:xfrm>
          <a:prstGeom prst="rect">
            <a:avLst/>
          </a:prstGeom>
          <a:noFill/>
        </p:spPr>
        <p:txBody>
          <a:bodyPr wrap="none" rtlCol="0">
            <a:spAutoFit/>
          </a:bodyPr>
          <a:lstStyle/>
          <a:p>
            <a:r>
              <a:rPr lang="en-US" dirty="0" smtClean="0"/>
              <a:t>OASN</a:t>
            </a:r>
            <a:r>
              <a:rPr lang="en-US" baseline="-25000" dirty="0" smtClean="0"/>
              <a:t>+ </a:t>
            </a:r>
            <a:r>
              <a:rPr lang="en-US" baseline="-25000" dirty="0" smtClean="0">
                <a:sym typeface="Wingdings" panose="05000000000000000000" pitchFamily="2" charset="2"/>
              </a:rPr>
              <a:t> &gt;&gt;</a:t>
            </a:r>
            <a:endParaRPr lang="en-US" dirty="0"/>
          </a:p>
        </p:txBody>
      </p:sp>
      <p:sp>
        <p:nvSpPr>
          <p:cNvPr id="78" name="TextBox 77"/>
          <p:cNvSpPr txBox="1"/>
          <p:nvPr/>
        </p:nvSpPr>
        <p:spPr>
          <a:xfrm rot="2719218">
            <a:off x="7720660" y="4906245"/>
            <a:ext cx="1174360" cy="369332"/>
          </a:xfrm>
          <a:prstGeom prst="rect">
            <a:avLst/>
          </a:prstGeom>
          <a:noFill/>
        </p:spPr>
        <p:txBody>
          <a:bodyPr wrap="none" rtlCol="0">
            <a:spAutoFit/>
          </a:bodyPr>
          <a:lstStyle/>
          <a:p>
            <a:r>
              <a:rPr lang="en-US" dirty="0" smtClean="0"/>
              <a:t>OASN</a:t>
            </a:r>
            <a:r>
              <a:rPr lang="en-US" baseline="-25000" dirty="0" smtClean="0"/>
              <a:t>+ </a:t>
            </a:r>
            <a:r>
              <a:rPr lang="en-US" baseline="-25000" dirty="0" smtClean="0">
                <a:sym typeface="Wingdings" panose="05000000000000000000" pitchFamily="2" charset="2"/>
              </a:rPr>
              <a:t> &lt;&lt;</a:t>
            </a:r>
            <a:endParaRPr lang="en-US" dirty="0"/>
          </a:p>
        </p:txBody>
      </p:sp>
      <p:sp>
        <p:nvSpPr>
          <p:cNvPr id="90" name="TextBox 89"/>
          <p:cNvSpPr txBox="1"/>
          <p:nvPr/>
        </p:nvSpPr>
        <p:spPr>
          <a:xfrm>
            <a:off x="3523460" y="3520206"/>
            <a:ext cx="3426899" cy="892552"/>
          </a:xfrm>
          <a:prstGeom prst="rect">
            <a:avLst/>
          </a:prstGeom>
          <a:noFill/>
          <a:ln>
            <a:solidFill>
              <a:schemeClr val="tx1"/>
            </a:solidFill>
          </a:ln>
        </p:spPr>
        <p:txBody>
          <a:bodyPr wrap="square" rtlCol="0">
            <a:spAutoFit/>
          </a:bodyPr>
          <a:lstStyle/>
          <a:p>
            <a:r>
              <a:rPr lang="en-US" sz="1600" dirty="0" smtClean="0">
                <a:latin typeface="Consolas" panose="020B0609020204030204" pitchFamily="49" charset="0"/>
                <a:ea typeface="Bitstream Vera Sans Mono" panose="020B0609030804020204" pitchFamily="49" charset="-127"/>
              </a:rPr>
              <a:t>1: </a:t>
            </a:r>
            <a:r>
              <a:rPr lang="en-US" sz="1600" dirty="0" err="1" smtClean="0">
                <a:latin typeface="Consolas" panose="020B0609020204030204" pitchFamily="49" charset="0"/>
                <a:ea typeface="Bitstream Vera Sans Mono" panose="020B0609030804020204" pitchFamily="49" charset="-127"/>
              </a:rPr>
              <a:t>int</a:t>
            </a:r>
            <a:r>
              <a:rPr lang="en-US" sz="1600" dirty="0" smtClean="0">
                <a:latin typeface="Consolas" panose="020B0609020204030204" pitchFamily="49" charset="0"/>
                <a:ea typeface="Bitstream Vera Sans Mono" panose="020B0609030804020204" pitchFamily="49" charset="-127"/>
              </a:rPr>
              <a:t> </a:t>
            </a:r>
            <a:r>
              <a:rPr lang="en-US" sz="1600" dirty="0" err="1" smtClean="0">
                <a:latin typeface="Consolas" panose="020B0609020204030204" pitchFamily="49" charset="0"/>
                <a:ea typeface="Bitstream Vera Sans Mono" panose="020B0609030804020204" pitchFamily="49" charset="-127"/>
              </a:rPr>
              <a:t>double_addone</a:t>
            </a:r>
            <a:r>
              <a:rPr lang="en-US" sz="1600" dirty="0" smtClean="0">
                <a:latin typeface="Consolas" panose="020B0609020204030204" pitchFamily="49" charset="0"/>
                <a:ea typeface="Bitstream Vera Sans Mono" panose="020B0609030804020204" pitchFamily="49" charset="-127"/>
              </a:rPr>
              <a:t>(</a:t>
            </a:r>
            <a:r>
              <a:rPr lang="en-US" sz="1600" dirty="0" err="1" smtClean="0">
                <a:latin typeface="Consolas" panose="020B0609020204030204" pitchFamily="49" charset="0"/>
                <a:ea typeface="Bitstream Vera Sans Mono" panose="020B0609030804020204" pitchFamily="49" charset="-127"/>
              </a:rPr>
              <a:t>int</a:t>
            </a:r>
            <a:r>
              <a:rPr lang="en-US" sz="1600" dirty="0" smtClean="0">
                <a:latin typeface="Consolas" panose="020B0609020204030204" pitchFamily="49" charset="0"/>
                <a:ea typeface="Bitstream Vera Sans Mono" panose="020B0609030804020204" pitchFamily="49" charset="-127"/>
              </a:rPr>
              <a:t> a)</a:t>
            </a:r>
            <a:r>
              <a:rPr lang="en-US" sz="1600" dirty="0">
                <a:latin typeface="Consolas" panose="020B0609020204030204" pitchFamily="49" charset="0"/>
                <a:ea typeface="Bitstream Vera Sans Mono" panose="020B0609030804020204" pitchFamily="49" charset="-127"/>
              </a:rPr>
              <a:t> </a:t>
            </a:r>
            <a:r>
              <a:rPr lang="en-US" sz="1600" dirty="0" smtClean="0">
                <a:latin typeface="Consolas" panose="020B0609020204030204" pitchFamily="49" charset="0"/>
                <a:ea typeface="Bitstream Vera Sans Mono" panose="020B0609030804020204" pitchFamily="49" charset="-127"/>
              </a:rPr>
              <a:t>{</a:t>
            </a:r>
          </a:p>
          <a:p>
            <a:r>
              <a:rPr lang="en-US" sz="1600" dirty="0" smtClean="0">
                <a:latin typeface="Consolas" panose="020B0609020204030204" pitchFamily="49" charset="0"/>
                <a:ea typeface="Bitstream Vera Sans Mono" panose="020B0609030804020204" pitchFamily="49" charset="-127"/>
              </a:rPr>
              <a:t>2:   return a </a:t>
            </a:r>
            <a:r>
              <a:rPr lang="en-US" sz="2000" dirty="0" smtClean="0">
                <a:solidFill>
                  <a:srgbClr val="00B0F0"/>
                </a:solidFill>
                <a:latin typeface="Consolas" panose="020B0609020204030204" pitchFamily="49" charset="0"/>
                <a:ea typeface="Bitstream Vera Sans Mono" panose="020B0609030804020204" pitchFamily="49" charset="-127"/>
              </a:rPr>
              <a:t>*</a:t>
            </a:r>
            <a:r>
              <a:rPr lang="en-US" sz="1600" dirty="0" smtClean="0">
                <a:latin typeface="Consolas" panose="020B0609020204030204" pitchFamily="49" charset="0"/>
                <a:ea typeface="Bitstream Vera Sans Mono" panose="020B0609030804020204" pitchFamily="49" charset="-127"/>
              </a:rPr>
              <a:t> 2 </a:t>
            </a:r>
            <a:r>
              <a:rPr lang="en-US" sz="2000" dirty="0" smtClean="0">
                <a:solidFill>
                  <a:srgbClr val="00B0F0"/>
                </a:solidFill>
                <a:latin typeface="Consolas" panose="020B0609020204030204" pitchFamily="49" charset="0"/>
                <a:ea typeface="Bitstream Vera Sans Mono" panose="020B0609030804020204" pitchFamily="49" charset="-127"/>
              </a:rPr>
              <a:t>+</a:t>
            </a:r>
            <a:r>
              <a:rPr lang="en-US" sz="1600" dirty="0" smtClean="0">
                <a:latin typeface="Consolas" panose="020B0609020204030204" pitchFamily="49" charset="0"/>
                <a:ea typeface="Bitstream Vera Sans Mono" panose="020B0609030804020204" pitchFamily="49" charset="-127"/>
              </a:rPr>
              <a:t> 1; </a:t>
            </a:r>
          </a:p>
          <a:p>
            <a:r>
              <a:rPr lang="en-US" sz="1600" dirty="0" smtClean="0">
                <a:latin typeface="Consolas" panose="020B0609020204030204" pitchFamily="49" charset="0"/>
                <a:ea typeface="Bitstream Vera Sans Mono" panose="020B0609030804020204" pitchFamily="49" charset="-127"/>
              </a:rPr>
              <a:t>3: }</a:t>
            </a:r>
            <a:endParaRPr lang="en-US" sz="1600" dirty="0">
              <a:latin typeface="Consolas" panose="020B0609020204030204" pitchFamily="49" charset="0"/>
              <a:ea typeface="Bitstream Vera Sans Mono" panose="020B0609030804020204" pitchFamily="49" charset="-127"/>
            </a:endParaRPr>
          </a:p>
        </p:txBody>
      </p:sp>
    </p:spTree>
    <p:extLst>
      <p:ext uri="{BB962C8B-B14F-4D97-AF65-F5344CB8AC3E}">
        <p14:creationId xmlns:p14="http://schemas.microsoft.com/office/powerpoint/2010/main" val="241294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fade">
                                      <p:cBhvr>
                                        <p:cTn id="18" dur="500"/>
                                        <p:tgtEl>
                                          <p:spTgt spid="6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fade">
                                      <p:cBhvr>
                                        <p:cTn id="21" dur="500"/>
                                        <p:tgtEl>
                                          <p:spTgt spid="68"/>
                                        </p:tgtEl>
                                      </p:cBhvr>
                                    </p:animEffect>
                                  </p:childTnLst>
                                </p:cTn>
                              </p:par>
                              <p:par>
                                <p:cTn id="22" presetID="10" presetClass="entr" presetSubtype="0" fill="hold" nodeType="with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fade">
                                      <p:cBhvr>
                                        <p:cTn id="24" dur="500"/>
                                        <p:tgtEl>
                                          <p:spTgt spid="7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par>
                                <p:cTn id="28" presetID="10" presetClass="entr" presetSubtype="0" fill="hold" nodeType="with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par>
                                <p:cTn id="31" presetID="10" presetClass="entr" presetSubtype="0"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500"/>
                                        <p:tgtEl>
                                          <p:spTgt spid="74"/>
                                        </p:tgtEl>
                                      </p:cBhvr>
                                    </p:animEffect>
                                  </p:childTnLst>
                                </p:cTn>
                              </p:par>
                              <p:par>
                                <p:cTn id="34" presetID="10" presetClass="entr" presetSubtype="0" fill="hold" nodeType="with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500"/>
                                        <p:tgtEl>
                                          <p:spTgt spid="7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fade">
                                      <p:cBhvr>
                                        <p:cTn id="39" dur="500"/>
                                        <p:tgtEl>
                                          <p:spTgt spid="7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fade">
                                      <p:cBhvr>
                                        <p:cTn id="42" dur="500"/>
                                        <p:tgtEl>
                                          <p:spTgt spid="7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fade">
                                      <p:cBhvr>
                                        <p:cTn id="45"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71" grpId="0"/>
      <p:bldP spid="76" grpId="0"/>
      <p:bldP spid="77" grpId="0"/>
      <p:bldP spid="78" grpId="0"/>
      <p:bldP spid="9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5422</TotalTime>
  <Words>10294</Words>
  <Application>Microsoft Office PowerPoint</Application>
  <PresentationFormat>Widescreen</PresentationFormat>
  <Paragraphs>2653</Paragraphs>
  <Slides>66</Slides>
  <Notes>39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66</vt:i4>
      </vt:variant>
    </vt:vector>
  </HeadingPairs>
  <TitlesOfParts>
    <vt:vector size="76" baseType="lpstr">
      <vt:lpstr>Bitstream Vera Sans Mono</vt:lpstr>
      <vt:lpstr>맑은 고딕</vt:lpstr>
      <vt:lpstr>Arial</vt:lpstr>
      <vt:lpstr>Calibri</vt:lpstr>
      <vt:lpstr>Calibri Light</vt:lpstr>
      <vt:lpstr>Cambria Math</vt:lpstr>
      <vt:lpstr>Consolas</vt:lpstr>
      <vt:lpstr>Courier New</vt:lpstr>
      <vt:lpstr>Wingdings</vt:lpstr>
      <vt:lpstr>Office Theme</vt:lpstr>
      <vt:lpstr>Efficient Mutant Reduction using Fine-Grained Mutation Operators</vt:lpstr>
      <vt:lpstr>Mutation Analysis</vt:lpstr>
      <vt:lpstr>Challenge #1</vt:lpstr>
      <vt:lpstr>Challenge #2</vt:lpstr>
      <vt:lpstr>Existing Solutions for Challenge #2</vt:lpstr>
      <vt:lpstr>Thesis Statement</vt:lpstr>
      <vt:lpstr>Example - Coarse-grained Mutation Operator</vt:lpstr>
      <vt:lpstr>Example - Coarse-grained Mutation Operator</vt:lpstr>
      <vt:lpstr>Example - Fine-grained Mutation Operator</vt:lpstr>
      <vt:lpstr>Why Fine-grained Mutation Operator is better than Coarse-grained Mutation Operator?</vt:lpstr>
      <vt:lpstr>Contributions (1/2)</vt:lpstr>
      <vt:lpstr>Contribution (2/2)</vt:lpstr>
      <vt:lpstr>REFINER in Detail</vt:lpstr>
      <vt:lpstr>Mutation Operator-based Mutant Reduction</vt:lpstr>
      <vt:lpstr>Example – Existing Mutation Operator-based Mutant Reduction Technique</vt:lpstr>
      <vt:lpstr>REFINER Overview</vt:lpstr>
      <vt:lpstr>REFINER Training Process</vt:lpstr>
      <vt:lpstr>Example</vt:lpstr>
      <vt:lpstr>Experiments and Results</vt:lpstr>
      <vt:lpstr>Research Questions</vt:lpstr>
      <vt:lpstr>Target Programs</vt:lpstr>
      <vt:lpstr>Techniques to Compare</vt:lpstr>
      <vt:lpstr>Results - RQ1</vt:lpstr>
      <vt:lpstr>Results - RQ2</vt:lpstr>
      <vt:lpstr>Results - RQ3 &amp; RQ4</vt:lpstr>
      <vt:lpstr>RQ3 &amp; RQ4 Results Illustration</vt:lpstr>
      <vt:lpstr>Conclusion</vt:lpstr>
      <vt:lpstr>Conclusion</vt:lpstr>
      <vt:lpstr>Future Work</vt:lpstr>
      <vt:lpstr>Q &amp; A</vt:lpstr>
      <vt:lpstr>Mutation Analysis Overview</vt:lpstr>
      <vt:lpstr>Mutation Analysis – Overview (1/3)</vt:lpstr>
      <vt:lpstr>Mutation Analysis – Overview (2/3)</vt:lpstr>
      <vt:lpstr>Mutation Analysis – Overview (3/3)</vt:lpstr>
      <vt:lpstr>MUSIC in Detail</vt:lpstr>
      <vt:lpstr>MUSIC Overview</vt:lpstr>
      <vt:lpstr>MUSIC Overview</vt:lpstr>
      <vt:lpstr>Extensibility of MUSIC</vt:lpstr>
      <vt:lpstr>Example</vt:lpstr>
      <vt:lpstr>Configurability of MUSIC</vt:lpstr>
      <vt:lpstr>Avoid Generation of Stillborn Mutants</vt:lpstr>
      <vt:lpstr>Case Study: Siemens Benchmarks and cURL</vt:lpstr>
      <vt:lpstr>Results</vt:lpstr>
      <vt:lpstr>CLARS explanation</vt:lpstr>
      <vt:lpstr>Cost-considerate Least Angle Regression (CLARS)</vt:lpstr>
      <vt:lpstr>Fine-grained Mutation Operator</vt:lpstr>
      <vt:lpstr>Fine-grained Mutation Operator - Conjecture</vt:lpstr>
      <vt:lpstr>Fine-grained Mutation Operator - Definition</vt:lpstr>
      <vt:lpstr>Partition Methods for Domain/Range</vt:lpstr>
      <vt:lpstr>Example</vt:lpstr>
      <vt:lpstr>Experiment Setup</vt:lpstr>
      <vt:lpstr>Experiment Setup</vt:lpstr>
      <vt:lpstr>RQ1-4 Full Results</vt:lpstr>
      <vt:lpstr>Results - RQ2</vt:lpstr>
      <vt:lpstr>Results - RQ3</vt:lpstr>
      <vt:lpstr>Results - RQ4</vt:lpstr>
      <vt:lpstr>Hard-to-kill Mutant</vt:lpstr>
      <vt:lpstr>Hard-to-kill Mutants</vt:lpstr>
      <vt:lpstr>Example – Coarse-grained Operators</vt:lpstr>
      <vt:lpstr>Example – Fine-grained Operators</vt:lpstr>
      <vt:lpstr>REFINER Training Details</vt:lpstr>
      <vt:lpstr>REFINER Training Process – Step 1</vt:lpstr>
      <vt:lpstr>REFINER Training Process – Step 2</vt:lpstr>
      <vt:lpstr>Example – Step 2</vt:lpstr>
      <vt:lpstr>REFINER Training Process – Step 3</vt:lpstr>
      <vt:lpstr>Why Fine-grained Mutation Operator is better than Coarse-grained Mutation Operator?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Mutant Reduction using Fine-Grained Mutation Operators</dc:title>
  <dc:creator>Loc Phan Duy</dc:creator>
  <cp:lastModifiedBy>Loc Phan Duy</cp:lastModifiedBy>
  <cp:revision>275</cp:revision>
  <dcterms:created xsi:type="dcterms:W3CDTF">2019-12-04T14:15:19Z</dcterms:created>
  <dcterms:modified xsi:type="dcterms:W3CDTF">2019-12-15T15:02:12Z</dcterms:modified>
</cp:coreProperties>
</file>